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12"/>
  </p:notesMasterIdLst>
  <p:sldIdLst>
    <p:sldId id="274" r:id="rId5"/>
    <p:sldId id="307" r:id="rId6"/>
    <p:sldId id="308" r:id="rId7"/>
    <p:sldId id="309" r:id="rId8"/>
    <p:sldId id="310" r:id="rId9"/>
    <p:sldId id="311" r:id="rId10"/>
    <p:sldId id="31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94630" autoAdjust="0"/>
  </p:normalViewPr>
  <p:slideViewPr>
    <p:cSldViewPr snapToGrid="0">
      <p:cViewPr varScale="1">
        <p:scale>
          <a:sx n="97" d="100"/>
          <a:sy n="97" d="100"/>
        </p:scale>
        <p:origin x="240"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1C383F32-22E8-4F62-A3E0-BDC3D5F48992}">
      <dgm:prSet/>
      <dgm:spPr/>
      <dgm:t>
        <a:bodyPr/>
        <a:lstStyle/>
        <a:p>
          <a:r>
            <a:rPr lang="en-US" b="0" i="0" u="none"/>
            <a:t>Our goal is to determine the various factors that influence pet adoption in order to predict which pets are more likely to be adopted. This dataset is imperative in finding solutions focused on increasing pet adoption rates. Therefore, using machine learning to find predictions can be an important tool in finding these solutions.</a:t>
          </a:r>
          <a:endParaRPr lang="en-US"/>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9225C73-1633-42F1-AB3B-7CB183E5F8B8}">
      <dgm:prSet/>
      <dgm:spPr/>
      <dgm:t>
        <a:bodyPr/>
        <a:lstStyle/>
        <a:p>
          <a:endParaRPr lang="en-US"/>
        </a:p>
      </dgm:t>
    </dgm:pt>
    <dgm:pt modelId="{9646853A-8964-4519-A5B1-0B7D18B2983D}" type="sibTrans" cxnId="{A9154303-8225-4248-91DC-1B0156A35F07}">
      <dgm:prSet/>
      <dgm:spPr/>
      <dgm:t>
        <a:bodyPr/>
        <a:lstStyle/>
        <a:p>
          <a:endParaRPr lang="en-US"/>
        </a:p>
      </dgm:t>
    </dgm:pt>
    <dgm:pt modelId="{1A0E2090-1D4F-438A-8766-B6030CE01ADD}" type="parTrans" cxnId="{A9154303-8225-4248-91DC-1B0156A35F07}">
      <dgm:prSet/>
      <dgm:spPr/>
      <dgm:t>
        <a:bodyPr/>
        <a:lstStyle/>
        <a:p>
          <a:endParaRPr lang="en-US"/>
        </a:p>
      </dgm:t>
    </dgm:pt>
    <dgm:pt modelId="{40FC4FFE-8987-4A26-B7F4-8A516F18ADAE}">
      <dgm:prSet/>
      <dgm:spPr/>
      <dgm:t>
        <a:bodyPr/>
        <a:lstStyle/>
        <a:p>
          <a:r>
            <a:rPr lang="en-US"/>
            <a:t>. </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DF8D2E24-784E-2148-8F48-0192860EA4AD}" type="pres">
      <dgm:prSet presAssocID="{01A66772-F185-4D58-B8BB-E9370D7A7A2B}" presName="vert0" presStyleCnt="0">
        <dgm:presLayoutVars>
          <dgm:dir/>
          <dgm:animOne val="branch"/>
          <dgm:animLvl val="lvl"/>
        </dgm:presLayoutVars>
      </dgm:prSet>
      <dgm:spPr/>
    </dgm:pt>
    <dgm:pt modelId="{13FBF896-A72E-1D49-9E3A-050A2F61F2D2}" type="pres">
      <dgm:prSet presAssocID="{40FC4FFE-8987-4A26-B7F4-8A516F18ADAE}" presName="thickLine" presStyleLbl="alignNode1" presStyleIdx="0" presStyleCnt="3"/>
      <dgm:spPr/>
    </dgm:pt>
    <dgm:pt modelId="{28FC42F6-EA37-F44A-B4FE-5506AA074AFB}" type="pres">
      <dgm:prSet presAssocID="{40FC4FFE-8987-4A26-B7F4-8A516F18ADAE}" presName="horz1" presStyleCnt="0"/>
      <dgm:spPr/>
    </dgm:pt>
    <dgm:pt modelId="{D228696A-BAE6-2948-AEAD-D7956B8F273F}" type="pres">
      <dgm:prSet presAssocID="{40FC4FFE-8987-4A26-B7F4-8A516F18ADAE}" presName="tx1" presStyleLbl="revTx" presStyleIdx="0" presStyleCnt="3"/>
      <dgm:spPr/>
    </dgm:pt>
    <dgm:pt modelId="{0AED07F7-0CA3-DE42-9B96-F759BFFD4D06}" type="pres">
      <dgm:prSet presAssocID="{40FC4FFE-8987-4A26-B7F4-8A516F18ADAE}" presName="vert1" presStyleCnt="0"/>
      <dgm:spPr/>
    </dgm:pt>
    <dgm:pt modelId="{50906F41-A5EA-DE4A-9347-7C27876824FA}" type="pres">
      <dgm:prSet presAssocID="{49225C73-1633-42F1-AB3B-7CB183E5F8B8}" presName="thickLine" presStyleLbl="alignNode1" presStyleIdx="1" presStyleCnt="3"/>
      <dgm:spPr/>
    </dgm:pt>
    <dgm:pt modelId="{E7556B5F-AF94-C840-B006-6C6CC7646978}" type="pres">
      <dgm:prSet presAssocID="{49225C73-1633-42F1-AB3B-7CB183E5F8B8}" presName="horz1" presStyleCnt="0"/>
      <dgm:spPr/>
    </dgm:pt>
    <dgm:pt modelId="{F90DAAA4-D9B0-464B-A7A1-F38056B66914}" type="pres">
      <dgm:prSet presAssocID="{49225C73-1633-42F1-AB3B-7CB183E5F8B8}" presName="tx1" presStyleLbl="revTx" presStyleIdx="1" presStyleCnt="3"/>
      <dgm:spPr/>
    </dgm:pt>
    <dgm:pt modelId="{BE710F31-E700-A24D-AC72-D5280A41E95A}" type="pres">
      <dgm:prSet presAssocID="{49225C73-1633-42F1-AB3B-7CB183E5F8B8}" presName="vert1" presStyleCnt="0"/>
      <dgm:spPr/>
    </dgm:pt>
    <dgm:pt modelId="{833D181A-EB86-AA4F-A118-25953E37165C}" type="pres">
      <dgm:prSet presAssocID="{1C383F32-22E8-4F62-A3E0-BDC3D5F48992}" presName="thickLine" presStyleLbl="alignNode1" presStyleIdx="2" presStyleCnt="3"/>
      <dgm:spPr/>
    </dgm:pt>
    <dgm:pt modelId="{164D575E-B641-1443-9C33-C63E64D22EB4}" type="pres">
      <dgm:prSet presAssocID="{1C383F32-22E8-4F62-A3E0-BDC3D5F48992}" presName="horz1" presStyleCnt="0"/>
      <dgm:spPr/>
    </dgm:pt>
    <dgm:pt modelId="{891587C2-D3B8-B542-8F36-74F8C38329CA}" type="pres">
      <dgm:prSet presAssocID="{1C383F32-22E8-4F62-A3E0-BDC3D5F48992}" presName="tx1" presStyleLbl="revTx" presStyleIdx="2" presStyleCnt="3"/>
      <dgm:spPr/>
    </dgm:pt>
    <dgm:pt modelId="{BBDCB73A-C321-B142-91E6-87C0CD035ECC}" type="pres">
      <dgm:prSet presAssocID="{1C383F32-22E8-4F62-A3E0-BDC3D5F48992}" presName="vert1" presStyleCnt="0"/>
      <dgm:spPr/>
    </dgm:pt>
  </dgm:ptLst>
  <dgm:cxnLst>
    <dgm:cxn modelId="{A9154303-8225-4248-91DC-1B0156A35F07}" srcId="{01A66772-F185-4D58-B8BB-E9370D7A7A2B}" destId="{49225C73-1633-42F1-AB3B-7CB183E5F8B8}" srcOrd="1" destOrd="0" parTransId="{1A0E2090-1D4F-438A-8766-B6030CE01ADD}" sibTransId="{9646853A-8964-4519-A5B1-0B7D18B2983D}"/>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0F636081-1CBA-5C4B-B83F-09724DC753B6}" type="presOf" srcId="{01A66772-F185-4D58-B8BB-E9370D7A7A2B}" destId="{DF8D2E24-784E-2148-8F48-0192860EA4AD}" srcOrd="0" destOrd="0" presId="urn:microsoft.com/office/officeart/2008/layout/LinedList"/>
    <dgm:cxn modelId="{6FF7E189-B1E2-4844-94CA-252F7669902C}" type="presOf" srcId="{1C383F32-22E8-4F62-A3E0-BDC3D5F48992}" destId="{891587C2-D3B8-B542-8F36-74F8C38329CA}" srcOrd="0" destOrd="0" presId="urn:microsoft.com/office/officeart/2008/layout/LinedList"/>
    <dgm:cxn modelId="{350506D6-E4FE-AC49-9BDD-D4066EBA981A}" type="presOf" srcId="{40FC4FFE-8987-4A26-B7F4-8A516F18ADAE}" destId="{D228696A-BAE6-2948-AEAD-D7956B8F273F}" srcOrd="0" destOrd="0" presId="urn:microsoft.com/office/officeart/2008/layout/LinedList"/>
    <dgm:cxn modelId="{EEA06DE6-F3EC-C642-BCC6-B40680B5AFB2}" type="presOf" srcId="{49225C73-1633-42F1-AB3B-7CB183E5F8B8}" destId="{F90DAAA4-D9B0-464B-A7A1-F38056B66914}" srcOrd="0" destOrd="0" presId="urn:microsoft.com/office/officeart/2008/layout/LinedList"/>
    <dgm:cxn modelId="{5C4D866F-F82E-EF4A-A818-3F5A43A0EA91}" type="presParOf" srcId="{DF8D2E24-784E-2148-8F48-0192860EA4AD}" destId="{13FBF896-A72E-1D49-9E3A-050A2F61F2D2}" srcOrd="0" destOrd="0" presId="urn:microsoft.com/office/officeart/2008/layout/LinedList"/>
    <dgm:cxn modelId="{26B943D8-5C94-0247-9C20-3FCA2E160AA0}" type="presParOf" srcId="{DF8D2E24-784E-2148-8F48-0192860EA4AD}" destId="{28FC42F6-EA37-F44A-B4FE-5506AA074AFB}" srcOrd="1" destOrd="0" presId="urn:microsoft.com/office/officeart/2008/layout/LinedList"/>
    <dgm:cxn modelId="{A186E3AC-F917-7243-B05C-F7AF8356BE57}" type="presParOf" srcId="{28FC42F6-EA37-F44A-B4FE-5506AA074AFB}" destId="{D228696A-BAE6-2948-AEAD-D7956B8F273F}" srcOrd="0" destOrd="0" presId="urn:microsoft.com/office/officeart/2008/layout/LinedList"/>
    <dgm:cxn modelId="{373BCD22-1D9D-FE42-AC67-3E08A9724FD2}" type="presParOf" srcId="{28FC42F6-EA37-F44A-B4FE-5506AA074AFB}" destId="{0AED07F7-0CA3-DE42-9B96-F759BFFD4D06}" srcOrd="1" destOrd="0" presId="urn:microsoft.com/office/officeart/2008/layout/LinedList"/>
    <dgm:cxn modelId="{5BA75328-822F-6141-8E59-8C0531B73A4B}" type="presParOf" srcId="{DF8D2E24-784E-2148-8F48-0192860EA4AD}" destId="{50906F41-A5EA-DE4A-9347-7C27876824FA}" srcOrd="2" destOrd="0" presId="urn:microsoft.com/office/officeart/2008/layout/LinedList"/>
    <dgm:cxn modelId="{2C4100F6-6D2E-D24C-824E-C80A311569E6}" type="presParOf" srcId="{DF8D2E24-784E-2148-8F48-0192860EA4AD}" destId="{E7556B5F-AF94-C840-B006-6C6CC7646978}" srcOrd="3" destOrd="0" presId="urn:microsoft.com/office/officeart/2008/layout/LinedList"/>
    <dgm:cxn modelId="{0CA43351-AA6C-6745-8B22-3FCD173B7E39}" type="presParOf" srcId="{E7556B5F-AF94-C840-B006-6C6CC7646978}" destId="{F90DAAA4-D9B0-464B-A7A1-F38056B66914}" srcOrd="0" destOrd="0" presId="urn:microsoft.com/office/officeart/2008/layout/LinedList"/>
    <dgm:cxn modelId="{D690DD90-FDE1-5D45-9DEE-5752A95AF973}" type="presParOf" srcId="{E7556B5F-AF94-C840-B006-6C6CC7646978}" destId="{BE710F31-E700-A24D-AC72-D5280A41E95A}" srcOrd="1" destOrd="0" presId="urn:microsoft.com/office/officeart/2008/layout/LinedList"/>
    <dgm:cxn modelId="{1DBCEB33-262E-2146-A190-29CDB463B23F}" type="presParOf" srcId="{DF8D2E24-784E-2148-8F48-0192860EA4AD}" destId="{833D181A-EB86-AA4F-A118-25953E37165C}" srcOrd="4" destOrd="0" presId="urn:microsoft.com/office/officeart/2008/layout/LinedList"/>
    <dgm:cxn modelId="{EA7BF502-37A4-B24E-ACC9-F2BC0B4A263E}" type="presParOf" srcId="{DF8D2E24-784E-2148-8F48-0192860EA4AD}" destId="{164D575E-B641-1443-9C33-C63E64D22EB4}" srcOrd="5" destOrd="0" presId="urn:microsoft.com/office/officeart/2008/layout/LinedList"/>
    <dgm:cxn modelId="{09F811B8-E25A-394D-AA3E-30DCA61EC163}" type="presParOf" srcId="{164D575E-B641-1443-9C33-C63E64D22EB4}" destId="{891587C2-D3B8-B542-8F36-74F8C38329CA}" srcOrd="0" destOrd="0" presId="urn:microsoft.com/office/officeart/2008/layout/LinedList"/>
    <dgm:cxn modelId="{CEB58001-6FD6-E44B-968E-EE3E6115470B}" type="presParOf" srcId="{164D575E-B641-1443-9C33-C63E64D22EB4}" destId="{BBDCB73A-C321-B142-91E6-87C0CD035ECC}"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BF896-A72E-1D49-9E3A-050A2F61F2D2}">
      <dsp:nvSpPr>
        <dsp:cNvPr id="0" name=""/>
        <dsp:cNvSpPr/>
      </dsp:nvSpPr>
      <dsp:spPr>
        <a:xfrm>
          <a:off x="0" y="1952"/>
          <a:ext cx="7959560" cy="0"/>
        </a:xfrm>
        <a:prstGeom prst="line">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4000"/>
                <a:satMod val="130000"/>
                <a:lumMod val="92000"/>
              </a:schemeClr>
            </a:gs>
            <a:gs pos="100000">
              <a:schemeClr val="dk2">
                <a:hueOff val="0"/>
                <a:satOff val="0"/>
                <a:lumOff val="0"/>
                <a:alphaOff val="0"/>
                <a:shade val="76000"/>
                <a:satMod val="130000"/>
                <a:lumMod val="88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D228696A-BAE6-2948-AEAD-D7956B8F273F}">
      <dsp:nvSpPr>
        <dsp:cNvPr id="0" name=""/>
        <dsp:cNvSpPr/>
      </dsp:nvSpPr>
      <dsp:spPr>
        <a:xfrm>
          <a:off x="0" y="1952"/>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 </a:t>
          </a:r>
        </a:p>
      </dsp:txBody>
      <dsp:txXfrm>
        <a:off x="0" y="1952"/>
        <a:ext cx="7959560" cy="1331307"/>
      </dsp:txXfrm>
    </dsp:sp>
    <dsp:sp modelId="{50906F41-A5EA-DE4A-9347-7C27876824FA}">
      <dsp:nvSpPr>
        <dsp:cNvPr id="0" name=""/>
        <dsp:cNvSpPr/>
      </dsp:nvSpPr>
      <dsp:spPr>
        <a:xfrm>
          <a:off x="0" y="1333260"/>
          <a:ext cx="7959560" cy="0"/>
        </a:xfrm>
        <a:prstGeom prst="line">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4000"/>
                <a:satMod val="130000"/>
                <a:lumMod val="92000"/>
              </a:schemeClr>
            </a:gs>
            <a:gs pos="100000">
              <a:schemeClr val="dk2">
                <a:hueOff val="0"/>
                <a:satOff val="0"/>
                <a:lumOff val="0"/>
                <a:alphaOff val="0"/>
                <a:shade val="76000"/>
                <a:satMod val="130000"/>
                <a:lumMod val="88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F90DAAA4-D9B0-464B-A7A1-F38056B66914}">
      <dsp:nvSpPr>
        <dsp:cNvPr id="0" name=""/>
        <dsp:cNvSpPr/>
      </dsp:nvSpPr>
      <dsp:spPr>
        <a:xfrm>
          <a:off x="0" y="1333260"/>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US" sz="1800" kern="1200"/>
        </a:p>
      </dsp:txBody>
      <dsp:txXfrm>
        <a:off x="0" y="1333260"/>
        <a:ext cx="7959560" cy="1331307"/>
      </dsp:txXfrm>
    </dsp:sp>
    <dsp:sp modelId="{833D181A-EB86-AA4F-A118-25953E37165C}">
      <dsp:nvSpPr>
        <dsp:cNvPr id="0" name=""/>
        <dsp:cNvSpPr/>
      </dsp:nvSpPr>
      <dsp:spPr>
        <a:xfrm>
          <a:off x="0" y="2664567"/>
          <a:ext cx="7959560" cy="0"/>
        </a:xfrm>
        <a:prstGeom prst="line">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4000"/>
                <a:satMod val="130000"/>
                <a:lumMod val="92000"/>
              </a:schemeClr>
            </a:gs>
            <a:gs pos="100000">
              <a:schemeClr val="dk2">
                <a:hueOff val="0"/>
                <a:satOff val="0"/>
                <a:lumOff val="0"/>
                <a:alphaOff val="0"/>
                <a:shade val="76000"/>
                <a:satMod val="130000"/>
                <a:lumMod val="88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891587C2-D3B8-B542-8F36-74F8C38329CA}">
      <dsp:nvSpPr>
        <dsp:cNvPr id="0" name=""/>
        <dsp:cNvSpPr/>
      </dsp:nvSpPr>
      <dsp:spPr>
        <a:xfrm>
          <a:off x="0" y="2664567"/>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u="none" kern="1200"/>
            <a:t>Our goal is to determine the various factors that influence pet adoption in order to predict which pets are more likely to be adopted. This dataset is imperative in finding solutions focused on increasing pet adoption rates. Therefore, using machine learning to find predictions can be an important tool in finding these solutions.</a:t>
          </a:r>
          <a:endParaRPr lang="en-US" sz="1800" kern="1200"/>
        </a:p>
      </dsp:txBody>
      <dsp:txXfrm>
        <a:off x="0" y="2664567"/>
        <a:ext cx="7959560" cy="13313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7/1/24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This graphic is a bar chart that compares the number of pets in shelters by pet type and adoption likelihood, grouped by health condition. The chart is divided into two main sections, each representing a different health condition</a:t>
            </a:r>
          </a:p>
          <a:p>
            <a:endParaRPr lang="en-US" dirty="0"/>
          </a:p>
        </p:txBody>
      </p:sp>
      <p:sp>
        <p:nvSpPr>
          <p:cNvPr id="4" name="Slide Number Placeholder 3"/>
          <p:cNvSpPr>
            <a:spLocks noGrp="1"/>
          </p:cNvSpPr>
          <p:nvPr>
            <p:ph type="sldNum" sz="quarter" idx="5"/>
          </p:nvPr>
        </p:nvSpPr>
        <p:spPr/>
        <p:txBody>
          <a:bodyPr/>
          <a:lstStyle/>
          <a:p>
            <a:fld id="{4306F76E-E60C-4C54-B47A-C2C406EC8F72}" type="slidenum">
              <a:rPr lang="en-US" smtClean="0"/>
              <a:t>4</a:t>
            </a:fld>
            <a:endParaRPr lang="en-US" dirty="0"/>
          </a:p>
        </p:txBody>
      </p:sp>
    </p:spTree>
    <p:extLst>
      <p:ext uri="{BB962C8B-B14F-4D97-AF65-F5344CB8AC3E}">
        <p14:creationId xmlns:p14="http://schemas.microsoft.com/office/powerpoint/2010/main" val="340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3A98EE3D-8CD1-4C3F-BD1C-C98C9596463C}"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9133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9839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19239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1119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80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635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7/1/24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42242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7318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EDE50D6-574B-40AF-946F-D52A04ADE379}" type="datetime1">
              <a:rPr lang="en-US" smtClean="0"/>
              <a:t>7/1/24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955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737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409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ED291B17-9318-49DB-B28B-6E5994AE9581}" type="datetime1">
              <a:rPr lang="en-US" smtClean="0"/>
              <a:t>7/1/24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A98EE3D-8CD1-4C3F-BD1C-C98C9596463C}"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586410"/>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piqsels.com/en/public-domain-photo-oladr" TargetMode="External"/><Relationship Id="rId5" Type="http://schemas.openxmlformats.org/officeDocument/2006/relationships/image" Target="../media/image11.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TextBox 24">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0" name="Rectangle 9">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4">
            <a:duotone>
              <a:schemeClr val="bg2">
                <a:shade val="45000"/>
                <a:satMod val="135000"/>
              </a:schemeClr>
              <a:prstClr val="white"/>
            </a:duotone>
            <a:alphaModFix amt="25000"/>
            <a:extLst>
              <a:ext uri="{28A0092B-C50C-407E-A947-70E740481C1C}">
                <a14:useLocalDpi xmlns:a14="http://schemas.microsoft.com/office/drawing/2010/main" val="0"/>
              </a:ext>
            </a:extLst>
          </a:blip>
          <a:srcRect l="2"/>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611808" y="808056"/>
            <a:ext cx="7958331" cy="1077229"/>
          </a:xfrm>
        </p:spPr>
        <p:txBody>
          <a:bodyPr vert="horz" lIns="91440" tIns="45720" rIns="91440" bIns="45720" rtlCol="0" anchor="t">
            <a:normAutofit/>
          </a:bodyPr>
          <a:lstStyle/>
          <a:p>
            <a:pPr algn="l"/>
            <a:r>
              <a:rPr lang="en-US" sz="3400"/>
              <a:t>Pet adoption</a:t>
            </a:r>
          </a:p>
        </p:txBody>
      </p:sp>
      <p:sp>
        <p:nvSpPr>
          <p:cNvPr id="14" name="Rectangle 13">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2610579" y="2052116"/>
            <a:ext cx="7959560" cy="3997828"/>
          </a:xfrm>
        </p:spPr>
        <p:txBody>
          <a:bodyPr vert="horz" lIns="91440" tIns="45720" rIns="91440" bIns="45720" rtlCol="0" anchor="ctr">
            <a:normAutofit/>
          </a:bodyPr>
          <a:lstStyle/>
          <a:p>
            <a:pPr algn="l">
              <a:buFont typeface="Wingdings" panose="05000000000000000000" pitchFamily="2" charset="2"/>
              <a:buChar char="§"/>
            </a:pPr>
            <a:r>
              <a:rPr lang="en-US"/>
              <a:t>Presented by:</a:t>
            </a:r>
          </a:p>
          <a:p>
            <a:pPr algn="l">
              <a:buFont typeface="Wingdings" panose="05000000000000000000" pitchFamily="2" charset="2"/>
              <a:buChar char="§"/>
            </a:pPr>
            <a:r>
              <a:rPr lang="en-US"/>
              <a:t>Alexis Rojas</a:t>
            </a:r>
          </a:p>
          <a:p>
            <a:pPr algn="l">
              <a:buFont typeface="Wingdings" panose="05000000000000000000" pitchFamily="2" charset="2"/>
              <a:buChar char="§"/>
            </a:pPr>
            <a:r>
              <a:rPr lang="en-US"/>
              <a:t>Johanna Belmar</a:t>
            </a:r>
          </a:p>
          <a:p>
            <a:pPr algn="l">
              <a:buFont typeface="Wingdings" panose="05000000000000000000" pitchFamily="2" charset="2"/>
              <a:buChar char="§"/>
            </a:pPr>
            <a:r>
              <a:rPr lang="en-US"/>
              <a:t>Katharina Sojka</a:t>
            </a:r>
          </a:p>
          <a:p>
            <a:pPr algn="l">
              <a:buFont typeface="Wingdings" panose="05000000000000000000" pitchFamily="2" charset="2"/>
              <a:buChar char="§"/>
            </a:pPr>
            <a:r>
              <a:rPr lang="en-US"/>
              <a:t>David Spir</a:t>
            </a: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blue and green tunnel&#10;&#10;Description automatically generated">
            <a:extLst>
              <a:ext uri="{FF2B5EF4-FFF2-40B4-BE49-F238E27FC236}">
                <a16:creationId xmlns:a16="http://schemas.microsoft.com/office/drawing/2014/main" id="{203CF0EE-15FE-A79E-0D36-201FAB37469B}"/>
              </a:ext>
            </a:extLst>
          </p:cNvPr>
          <p:cNvPicPr>
            <a:picLocks noChangeAspect="1"/>
          </p:cNvPicPr>
          <p:nvPr/>
        </p:nvPicPr>
        <p:blipFill rotWithShape="1">
          <a:blip r:embed="rId3">
            <a:duotone>
              <a:schemeClr val="bg2">
                <a:shade val="45000"/>
                <a:satMod val="135000"/>
              </a:schemeClr>
              <a:prstClr val="white"/>
            </a:duotone>
            <a:alphaModFix amt="25000"/>
          </a:blip>
          <a:srcRect t="8682" r="-1" b="7046"/>
          <a:stretch/>
        </p:blipFill>
        <p:spPr>
          <a:xfrm>
            <a:off x="20" y="10"/>
            <a:ext cx="12191980" cy="6857990"/>
          </a:xfrm>
          <a:prstGeom prst="rect">
            <a:avLst/>
          </a:prstGeom>
        </p:spPr>
      </p:pic>
      <p:pic>
        <p:nvPicPr>
          <p:cNvPr id="16" name="Picture 15">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2611808" y="808056"/>
            <a:ext cx="7958331" cy="1077229"/>
          </a:xfrm>
        </p:spPr>
        <p:txBody>
          <a:bodyPr>
            <a:normAutofit/>
          </a:bodyPr>
          <a:lstStyle/>
          <a:p>
            <a:pPr algn="l"/>
            <a:r>
              <a:rPr lang="en-US"/>
              <a:t>		Introduction</a:t>
            </a:r>
          </a:p>
        </p:txBody>
      </p:sp>
      <p:sp>
        <p:nvSpPr>
          <p:cNvPr id="18" name="Rectangle 17">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extLst>
              <p:ext uri="{D42A27DB-BD31-4B8C-83A1-F6EECF244321}">
                <p14:modId xmlns:p14="http://schemas.microsoft.com/office/powerpoint/2010/main" val="3860061434"/>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32717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uppy with golden ribbon">
            <a:extLst>
              <a:ext uri="{FF2B5EF4-FFF2-40B4-BE49-F238E27FC236}">
                <a16:creationId xmlns:a16="http://schemas.microsoft.com/office/drawing/2014/main" id="{32A5049D-3C1C-12D0-15B4-AF8968140F42}"/>
              </a:ext>
            </a:extLst>
          </p:cNvPr>
          <p:cNvPicPr>
            <a:picLocks noChangeAspect="1"/>
          </p:cNvPicPr>
          <p:nvPr/>
        </p:nvPicPr>
        <p:blipFill rotWithShape="1">
          <a:blip r:embed="rId2">
            <a:duotone>
              <a:schemeClr val="bg2">
                <a:shade val="45000"/>
                <a:satMod val="135000"/>
              </a:schemeClr>
              <a:prstClr val="white"/>
            </a:duotone>
            <a:alphaModFix amt="25000"/>
          </a:blip>
          <a:srcRect r="-1" b="15728"/>
          <a:stretch/>
        </p:blipFill>
        <p:spPr>
          <a:xfrm>
            <a:off x="153" y="10"/>
            <a:ext cx="12191695" cy="6857990"/>
          </a:xfrm>
          <a:prstGeom prst="rect">
            <a:avLst/>
          </a:prstGeom>
        </p:spPr>
      </p:pic>
      <p:pic>
        <p:nvPicPr>
          <p:cNvPr id="13"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5E04283F-D896-45DB-7D99-C4BD9D54C0CF}"/>
              </a:ext>
            </a:extLst>
          </p:cNvPr>
          <p:cNvSpPr>
            <a:spLocks noGrp="1"/>
          </p:cNvSpPr>
          <p:nvPr>
            <p:ph type="title"/>
          </p:nvPr>
        </p:nvSpPr>
        <p:spPr>
          <a:xfrm>
            <a:off x="2611808" y="344558"/>
            <a:ext cx="7958331" cy="938185"/>
          </a:xfrm>
        </p:spPr>
        <p:txBody>
          <a:bodyPr>
            <a:normAutofit/>
          </a:bodyPr>
          <a:lstStyle/>
          <a:p>
            <a:pPr algn="l"/>
            <a:r>
              <a:rPr lang="en-US" dirty="0"/>
              <a:t>PET ADOPTION DATA</a:t>
            </a:r>
          </a:p>
        </p:txBody>
      </p:sp>
      <p:sp>
        <p:nvSpPr>
          <p:cNvPr id="15"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black screen&#10;&#10;Description automatically generated">
            <a:extLst>
              <a:ext uri="{FF2B5EF4-FFF2-40B4-BE49-F238E27FC236}">
                <a16:creationId xmlns:a16="http://schemas.microsoft.com/office/drawing/2014/main" id="{37047D62-D161-767A-24EC-66E441525946}"/>
              </a:ext>
            </a:extLst>
          </p:cNvPr>
          <p:cNvPicPr>
            <a:picLocks noGrp="1" noChangeAspect="1"/>
          </p:cNvPicPr>
          <p:nvPr>
            <p:ph idx="1"/>
          </p:nvPr>
        </p:nvPicPr>
        <p:blipFill>
          <a:blip r:embed="rId4"/>
          <a:stretch>
            <a:fillRect/>
          </a:stretch>
        </p:blipFill>
        <p:spPr>
          <a:xfrm>
            <a:off x="1007761" y="2329233"/>
            <a:ext cx="8111658" cy="3243306"/>
          </a:xfrm>
        </p:spPr>
      </p:pic>
      <p:sp>
        <p:nvSpPr>
          <p:cNvPr id="7" name="TextBox 6">
            <a:extLst>
              <a:ext uri="{FF2B5EF4-FFF2-40B4-BE49-F238E27FC236}">
                <a16:creationId xmlns:a16="http://schemas.microsoft.com/office/drawing/2014/main" id="{DD947BE9-A3F7-0D8C-680D-A2C4B2CC97C4}"/>
              </a:ext>
            </a:extLst>
          </p:cNvPr>
          <p:cNvSpPr txBox="1"/>
          <p:nvPr/>
        </p:nvSpPr>
        <p:spPr>
          <a:xfrm>
            <a:off x="1166193" y="1285461"/>
            <a:ext cx="4242022" cy="646331"/>
          </a:xfrm>
          <a:prstGeom prst="rect">
            <a:avLst/>
          </a:prstGeom>
          <a:noFill/>
        </p:spPr>
        <p:txBody>
          <a:bodyPr wrap="square" rtlCol="0">
            <a:spAutoFit/>
          </a:bodyPr>
          <a:lstStyle/>
          <a:p>
            <a:r>
              <a:rPr lang="en-US" dirty="0"/>
              <a:t>Organized data frame created in </a:t>
            </a:r>
            <a:r>
              <a:rPr lang="en-US" dirty="0" err="1"/>
              <a:t>jupyter</a:t>
            </a:r>
            <a:r>
              <a:rPr lang="en-US" dirty="0"/>
              <a:t> notebook:</a:t>
            </a:r>
          </a:p>
        </p:txBody>
      </p:sp>
    </p:spTree>
    <p:extLst>
      <p:ext uri="{BB962C8B-B14F-4D97-AF65-F5344CB8AC3E}">
        <p14:creationId xmlns:p14="http://schemas.microsoft.com/office/powerpoint/2010/main" val="256954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dhesive bandages">
            <a:extLst>
              <a:ext uri="{FF2B5EF4-FFF2-40B4-BE49-F238E27FC236}">
                <a16:creationId xmlns:a16="http://schemas.microsoft.com/office/drawing/2014/main" id="{896A867B-F7FA-20A5-995C-7CB91E757D18}"/>
              </a:ext>
            </a:extLst>
          </p:cNvPr>
          <p:cNvPicPr>
            <a:picLocks noChangeAspect="1"/>
          </p:cNvPicPr>
          <p:nvPr/>
        </p:nvPicPr>
        <p:blipFill rotWithShape="1">
          <a:blip r:embed="rId3">
            <a:duotone>
              <a:schemeClr val="bg2">
                <a:shade val="45000"/>
                <a:satMod val="135000"/>
              </a:schemeClr>
              <a:prstClr val="white"/>
            </a:duotone>
            <a:alphaModFix amt="25000"/>
          </a:blip>
          <a:srcRect t="15728" r="-1" b="-1"/>
          <a:stretch/>
        </p:blipFill>
        <p:spPr>
          <a:xfrm>
            <a:off x="153" y="10"/>
            <a:ext cx="13145829" cy="7137294"/>
          </a:xfrm>
          <a:prstGeom prst="rect">
            <a:avLst/>
          </a:prstGeom>
        </p:spPr>
      </p:pic>
      <p:pic>
        <p:nvPicPr>
          <p:cNvPr id="28" name="Picture 2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D011CAEA-05CB-0783-1AED-F2D85AE8ED7E}"/>
              </a:ext>
            </a:extLst>
          </p:cNvPr>
          <p:cNvSpPr>
            <a:spLocks noGrp="1"/>
          </p:cNvSpPr>
          <p:nvPr>
            <p:ph type="title"/>
          </p:nvPr>
        </p:nvSpPr>
        <p:spPr>
          <a:xfrm>
            <a:off x="2611808" y="808056"/>
            <a:ext cx="7958331" cy="1077229"/>
          </a:xfrm>
        </p:spPr>
        <p:txBody>
          <a:bodyPr>
            <a:normAutofit/>
          </a:bodyPr>
          <a:lstStyle/>
          <a:p>
            <a:pPr algn="l"/>
            <a:r>
              <a:rPr lang="en-US" dirty="0"/>
              <a:t>Health condition vs adoption likelihood</a:t>
            </a:r>
            <a:endParaRPr lang="en-US"/>
          </a:p>
        </p:txBody>
      </p:sp>
      <p:sp>
        <p:nvSpPr>
          <p:cNvPr id="30" name="Rectangle 2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different colored bars&#10;&#10;Description automatically generated">
            <a:extLst>
              <a:ext uri="{FF2B5EF4-FFF2-40B4-BE49-F238E27FC236}">
                <a16:creationId xmlns:a16="http://schemas.microsoft.com/office/drawing/2014/main" id="{BDFD90B7-3100-914D-8357-1211C88756BD}"/>
              </a:ext>
            </a:extLst>
          </p:cNvPr>
          <p:cNvPicPr>
            <a:picLocks noGrp="1" noChangeAspect="1"/>
          </p:cNvPicPr>
          <p:nvPr>
            <p:ph idx="1"/>
          </p:nvPr>
        </p:nvPicPr>
        <p:blipFill>
          <a:blip r:embed="rId5"/>
          <a:stretch>
            <a:fillRect/>
          </a:stretch>
        </p:blipFill>
        <p:spPr>
          <a:xfrm>
            <a:off x="1621861" y="1429384"/>
            <a:ext cx="7959725" cy="3996514"/>
          </a:xfrm>
        </p:spPr>
      </p:pic>
      <p:sp>
        <p:nvSpPr>
          <p:cNvPr id="8" name="TextBox 7">
            <a:extLst>
              <a:ext uri="{FF2B5EF4-FFF2-40B4-BE49-F238E27FC236}">
                <a16:creationId xmlns:a16="http://schemas.microsoft.com/office/drawing/2014/main" id="{196D42D9-F824-96B8-D1CC-D0BAA1FC26F3}"/>
              </a:ext>
            </a:extLst>
          </p:cNvPr>
          <p:cNvSpPr txBox="1"/>
          <p:nvPr/>
        </p:nvSpPr>
        <p:spPr>
          <a:xfrm>
            <a:off x="1736035" y="5936974"/>
            <a:ext cx="8475429" cy="1200329"/>
          </a:xfrm>
          <a:prstGeom prst="rect">
            <a:avLst/>
          </a:prstGeom>
          <a:noFill/>
        </p:spPr>
        <p:txBody>
          <a:bodyPr wrap="square" rtlCol="0">
            <a:spAutoFit/>
          </a:bodyPr>
          <a:lstStyle/>
          <a:p>
            <a:r>
              <a:rPr lang="en-US" dirty="0">
                <a:effectLst/>
                <a:latin typeface=".SF NS"/>
              </a:rPr>
              <a:t>This graphic is a bar chart that compares the number of pets in shelters by pet type and adoption likelihood, grouped by health condition. The chart is divided into two main sections, each representing a different health condition</a:t>
            </a:r>
          </a:p>
          <a:p>
            <a:endParaRPr lang="en-US" dirty="0"/>
          </a:p>
        </p:txBody>
      </p:sp>
    </p:spTree>
    <p:extLst>
      <p:ext uri="{BB962C8B-B14F-4D97-AF65-F5344CB8AC3E}">
        <p14:creationId xmlns:p14="http://schemas.microsoft.com/office/powerpoint/2010/main" val="4136029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4AD696-2127-1545-1643-B4419EBB53FC}"/>
              </a:ext>
            </a:extLst>
          </p:cNvPr>
          <p:cNvSpPr>
            <a:spLocks noGrp="1"/>
          </p:cNvSpPr>
          <p:nvPr>
            <p:ph type="title"/>
          </p:nvPr>
        </p:nvSpPr>
        <p:spPr>
          <a:xfrm>
            <a:off x="1969803" y="808056"/>
            <a:ext cx="8608037" cy="1077229"/>
          </a:xfrm>
        </p:spPr>
        <p:txBody>
          <a:bodyPr>
            <a:normAutofit/>
          </a:bodyPr>
          <a:lstStyle/>
          <a:p>
            <a:pPr algn="l"/>
            <a:r>
              <a:rPr lang="en-US" dirty="0"/>
              <a:t>Vaccinated pets vs adoption likelihood</a:t>
            </a:r>
          </a:p>
        </p:txBody>
      </p:sp>
      <p:sp>
        <p:nvSpPr>
          <p:cNvPr id="9" name="Content Placeholder 8">
            <a:extLst>
              <a:ext uri="{FF2B5EF4-FFF2-40B4-BE49-F238E27FC236}">
                <a16:creationId xmlns:a16="http://schemas.microsoft.com/office/drawing/2014/main" id="{77D011B8-8735-482B-9DCC-84D4318C089B}"/>
              </a:ext>
            </a:extLst>
          </p:cNvPr>
          <p:cNvSpPr>
            <a:spLocks noGrp="1"/>
          </p:cNvSpPr>
          <p:nvPr>
            <p:ph idx="1"/>
          </p:nvPr>
        </p:nvSpPr>
        <p:spPr>
          <a:xfrm>
            <a:off x="1975805" y="2052115"/>
            <a:ext cx="3616612" cy="4428197"/>
          </a:xfrm>
        </p:spPr>
        <p:txBody>
          <a:bodyPr>
            <a:normAutofit/>
          </a:bodyPr>
          <a:lstStyle/>
          <a:p>
            <a:r>
              <a:rPr lang="en-US" sz="1400" dirty="0">
                <a:effectLst/>
                <a:latin typeface=".SF NS"/>
              </a:rPr>
              <a:t>This visual representation highlights the impact of vaccination status on adoption likelihood for different types of pets in shelters. It suggests that vaccinated pets have a higher adoption rate compared to non-vaccinated pets, indicating that vaccination may play a crucial role in increasing the chances of pets being adopted.</a:t>
            </a:r>
          </a:p>
          <a:p>
            <a:endParaRPr lang="en-US" sz="1600" dirty="0"/>
          </a:p>
        </p:txBody>
      </p:sp>
      <p:pic>
        <p:nvPicPr>
          <p:cNvPr id="5" name="Content Placeholder 4" descr="A graph of different colored bars&#10;&#10;Description automatically generated">
            <a:extLst>
              <a:ext uri="{FF2B5EF4-FFF2-40B4-BE49-F238E27FC236}">
                <a16:creationId xmlns:a16="http://schemas.microsoft.com/office/drawing/2014/main" id="{90D2FA41-041A-0F94-DE87-C37D6B0B5DAA}"/>
              </a:ext>
            </a:extLst>
          </p:cNvPr>
          <p:cNvPicPr>
            <a:picLocks noChangeAspect="1"/>
          </p:cNvPicPr>
          <p:nvPr/>
        </p:nvPicPr>
        <p:blipFill>
          <a:blip r:embed="rId5"/>
          <a:stretch>
            <a:fillRect/>
          </a:stretch>
        </p:blipFill>
        <p:spPr>
          <a:xfrm>
            <a:off x="5711687" y="2105202"/>
            <a:ext cx="5303820" cy="352697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18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56009D28-60AB-4286-84F8-A812569BC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3D219F90-DB69-4512-B316-9EFEF58A20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0" name="Picture 69">
            <a:extLst>
              <a:ext uri="{FF2B5EF4-FFF2-40B4-BE49-F238E27FC236}">
                <a16:creationId xmlns:a16="http://schemas.microsoft.com/office/drawing/2014/main" id="{48870E80-2F2E-4A9F-95CE-2562977A5E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2" name="Rectangle 71">
            <a:extLst>
              <a:ext uri="{FF2B5EF4-FFF2-40B4-BE49-F238E27FC236}">
                <a16:creationId xmlns:a16="http://schemas.microsoft.com/office/drawing/2014/main" id="{52ED9517-E340-43FD-89D0-E63A8ACDA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89F6541-8315-4C61-9893-EBBFD4462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D00E0EF-4C8D-4D43-975B-5F6A7B762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D7508-EA13-F828-E7F7-8C19BC1E7A6F}"/>
              </a:ext>
            </a:extLst>
          </p:cNvPr>
          <p:cNvSpPr>
            <a:spLocks noGrp="1"/>
          </p:cNvSpPr>
          <p:nvPr>
            <p:ph type="title"/>
          </p:nvPr>
        </p:nvSpPr>
        <p:spPr>
          <a:xfrm>
            <a:off x="1969803" y="808056"/>
            <a:ext cx="4416129" cy="1077229"/>
          </a:xfrm>
        </p:spPr>
        <p:txBody>
          <a:bodyPr>
            <a:normAutofit/>
          </a:bodyPr>
          <a:lstStyle/>
          <a:p>
            <a:pPr algn="l"/>
            <a:r>
              <a:rPr lang="en-US" dirty="0"/>
              <a:t>Vaccinated and healthy</a:t>
            </a:r>
          </a:p>
        </p:txBody>
      </p:sp>
      <p:sp>
        <p:nvSpPr>
          <p:cNvPr id="9" name="Content Placeholder 8">
            <a:extLst>
              <a:ext uri="{FF2B5EF4-FFF2-40B4-BE49-F238E27FC236}">
                <a16:creationId xmlns:a16="http://schemas.microsoft.com/office/drawing/2014/main" id="{4A206EBC-7947-023F-3B80-7F0010707E0D}"/>
              </a:ext>
            </a:extLst>
          </p:cNvPr>
          <p:cNvSpPr>
            <a:spLocks noGrp="1"/>
          </p:cNvSpPr>
          <p:nvPr>
            <p:ph idx="1"/>
          </p:nvPr>
        </p:nvSpPr>
        <p:spPr>
          <a:xfrm>
            <a:off x="1969803" y="2052116"/>
            <a:ext cx="4468300" cy="3997828"/>
          </a:xfrm>
        </p:spPr>
        <p:txBody>
          <a:bodyPr>
            <a:normAutofit/>
          </a:bodyPr>
          <a:lstStyle/>
          <a:p>
            <a:r>
              <a:rPr lang="en-US" sz="1800">
                <a:effectLst/>
                <a:latin typeface=".SF NS"/>
              </a:rPr>
              <a:t>This bar chart compares the number of vaccinated and healthy pets in shelters by pet type and their adoption likelihood. The chart presents data for four different pet types: Bird, Cat, Rabbit, and Dog, with two categories of adoption likelihood (0 for not adopted, 1 for adopted) indicated by different colors.</a:t>
            </a:r>
          </a:p>
          <a:p>
            <a:endParaRPr lang="en-US" sz="1800"/>
          </a:p>
        </p:txBody>
      </p:sp>
      <p:pic>
        <p:nvPicPr>
          <p:cNvPr id="7" name="Picture 6" descr="A dog sleeping on a couch&#10;&#10;Description automatically generated">
            <a:extLst>
              <a:ext uri="{FF2B5EF4-FFF2-40B4-BE49-F238E27FC236}">
                <a16:creationId xmlns:a16="http://schemas.microsoft.com/office/drawing/2014/main" id="{97DD725D-E43A-B17D-841C-3D08DE801927}"/>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t="11289" r="2" b="1310"/>
          <a:stretch/>
        </p:blipFill>
        <p:spPr>
          <a:xfrm>
            <a:off x="7077252" y="632702"/>
            <a:ext cx="3669133" cy="214062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5" name="Content Placeholder 4" descr="A graph of different colored bars&#10;&#10;Description automatically generated">
            <a:extLst>
              <a:ext uri="{FF2B5EF4-FFF2-40B4-BE49-F238E27FC236}">
                <a16:creationId xmlns:a16="http://schemas.microsoft.com/office/drawing/2014/main" id="{5E786B60-AC88-69C5-0CAC-D3FB4A657BD0}"/>
              </a:ext>
            </a:extLst>
          </p:cNvPr>
          <p:cNvPicPr>
            <a:picLocks noChangeAspect="1"/>
          </p:cNvPicPr>
          <p:nvPr/>
        </p:nvPicPr>
        <p:blipFill rotWithShape="1">
          <a:blip r:embed="rId7"/>
          <a:srcRect l="10994" r="1" b="1"/>
          <a:stretch/>
        </p:blipFill>
        <p:spPr>
          <a:xfrm>
            <a:off x="7077252" y="2934196"/>
            <a:ext cx="3669133" cy="327727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8" name="Rectangle 77">
            <a:extLst>
              <a:ext uri="{FF2B5EF4-FFF2-40B4-BE49-F238E27FC236}">
                <a16:creationId xmlns:a16="http://schemas.microsoft.com/office/drawing/2014/main" id="{8016CBC2-5A8E-41E4-B729-A11771E2B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55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0E72-887C-A570-ADAF-9BB438FF67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CA119A-087D-1CF4-9939-9D584EEDF7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5546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10041</TotalTime>
  <Words>296</Words>
  <Application>Microsoft Macintosh PowerPoint</Application>
  <PresentationFormat>Widescreen</PresentationFormat>
  <Paragraphs>21</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.SF NS</vt:lpstr>
      <vt:lpstr>Arial</vt:lpstr>
      <vt:lpstr>Calibri</vt:lpstr>
      <vt:lpstr>MS Shell Dlg 2</vt:lpstr>
      <vt:lpstr>Wingdings</vt:lpstr>
      <vt:lpstr>Wingdings 3</vt:lpstr>
      <vt:lpstr>Madison</vt:lpstr>
      <vt:lpstr>Pet adoption</vt:lpstr>
      <vt:lpstr>  Introduction</vt:lpstr>
      <vt:lpstr>PET ADOPTION DATA</vt:lpstr>
      <vt:lpstr>Health condition vs adoption likelihood</vt:lpstr>
      <vt:lpstr>Vaccinated pets vs adoption likelihood</vt:lpstr>
      <vt:lpstr>Vaccinated and healthy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adoption</dc:title>
  <dc:creator>david.spir@outlook.com</dc:creator>
  <cp:lastModifiedBy>david.spir@outlook.com</cp:lastModifiedBy>
  <cp:revision>2</cp:revision>
  <dcterms:created xsi:type="dcterms:W3CDTF">2024-07-02T00:20:06Z</dcterms:created>
  <dcterms:modified xsi:type="dcterms:W3CDTF">2024-07-08T23:41:15Z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