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4"/>
  </p:sldMasterIdLst>
  <p:notesMasterIdLst>
    <p:notesMasterId r:id="rId8"/>
  </p:notesMasterIdLst>
  <p:sldIdLst>
    <p:sldId id="274" r:id="rId5"/>
    <p:sldId id="307" r:id="rId6"/>
    <p:sldId id="30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94630" autoAdjust="0"/>
  </p:normalViewPr>
  <p:slideViewPr>
    <p:cSldViewPr snapToGrid="0">
      <p:cViewPr varScale="1">
        <p:scale>
          <a:sx n="97" d="100"/>
          <a:sy n="97" d="100"/>
        </p:scale>
        <p:origin x="240"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08/layout/LinedList" loCatId="list" qsTypeId="urn:microsoft.com/office/officeart/2005/8/quickstyle/simple5" qsCatId="simple" csTypeId="urn:microsoft.com/office/officeart/2005/8/colors/accent0_3" csCatId="mainScheme" phldr="1"/>
      <dgm:spPr/>
      <dgm:t>
        <a:bodyPr/>
        <a:lstStyle/>
        <a:p>
          <a:endParaRPr lang="en-US"/>
        </a:p>
      </dgm:t>
    </dgm:pt>
    <dgm:pt modelId="{1C383F32-22E8-4F62-A3E0-BDC3D5F48992}">
      <dgm:prSet/>
      <dgm:spPr/>
      <dgm:t>
        <a:bodyPr/>
        <a:lstStyle/>
        <a:p>
          <a:r>
            <a:rPr lang="en-US" b="0" i="0" u="none"/>
            <a:t>Our goal is to determine the various factors that influence pet adoption in order to predict which pets are more likely to be adopted. This dataset is imperative in finding solutions focused on increasing pet adoption rates. Therefore, using machine learning to find predictions can be an important tool in finding these solutions.</a:t>
          </a:r>
          <a:endParaRPr lang="en-US"/>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49225C73-1633-42F1-AB3B-7CB183E5F8B8}">
      <dgm:prSet/>
      <dgm:spPr/>
      <dgm:t>
        <a:bodyPr/>
        <a:lstStyle/>
        <a:p>
          <a:endParaRPr lang="en-US"/>
        </a:p>
      </dgm:t>
    </dgm:pt>
    <dgm:pt modelId="{9646853A-8964-4519-A5B1-0B7D18B2983D}" type="sibTrans" cxnId="{A9154303-8225-4248-91DC-1B0156A35F07}">
      <dgm:prSet/>
      <dgm:spPr/>
      <dgm:t>
        <a:bodyPr/>
        <a:lstStyle/>
        <a:p>
          <a:endParaRPr lang="en-US"/>
        </a:p>
      </dgm:t>
    </dgm:pt>
    <dgm:pt modelId="{1A0E2090-1D4F-438A-8766-B6030CE01ADD}" type="parTrans" cxnId="{A9154303-8225-4248-91DC-1B0156A35F07}">
      <dgm:prSet/>
      <dgm:spPr/>
      <dgm:t>
        <a:bodyPr/>
        <a:lstStyle/>
        <a:p>
          <a:endParaRPr lang="en-US"/>
        </a:p>
      </dgm:t>
    </dgm:pt>
    <dgm:pt modelId="{40FC4FFE-8987-4A26-B7F4-8A516F18ADAE}">
      <dgm:prSet/>
      <dgm:spPr/>
      <dgm:t>
        <a:bodyPr/>
        <a:lstStyle/>
        <a:p>
          <a:r>
            <a:rPr lang="en-US"/>
            <a:t>. </a:t>
          </a:r>
        </a:p>
      </dgm:t>
    </dgm:pt>
    <dgm:pt modelId="{5B62599A-5C9B-48E7-896E-EA782AC60C8B}" type="sibTrans" cxnId="{C7AD8469-3C68-4AF9-AB82-79B0043AA120}">
      <dgm:prSet/>
      <dgm:spPr/>
      <dgm:t>
        <a:bodyPr/>
        <a:lstStyle/>
        <a:p>
          <a:endParaRPr lang="en-US"/>
        </a:p>
      </dgm:t>
    </dgm:pt>
    <dgm:pt modelId="{CAD7EF86-FB23-41F6-BF42-040B36DEFDB1}" type="parTrans" cxnId="{C7AD8469-3C68-4AF9-AB82-79B0043AA120}">
      <dgm:prSet/>
      <dgm:spPr/>
      <dgm:t>
        <a:bodyPr/>
        <a:lstStyle/>
        <a:p>
          <a:endParaRPr lang="en-US"/>
        </a:p>
      </dgm:t>
    </dgm:pt>
    <dgm:pt modelId="{DF8D2E24-784E-2148-8F48-0192860EA4AD}" type="pres">
      <dgm:prSet presAssocID="{01A66772-F185-4D58-B8BB-E9370D7A7A2B}" presName="vert0" presStyleCnt="0">
        <dgm:presLayoutVars>
          <dgm:dir/>
          <dgm:animOne val="branch"/>
          <dgm:animLvl val="lvl"/>
        </dgm:presLayoutVars>
      </dgm:prSet>
      <dgm:spPr/>
    </dgm:pt>
    <dgm:pt modelId="{13FBF896-A72E-1D49-9E3A-050A2F61F2D2}" type="pres">
      <dgm:prSet presAssocID="{40FC4FFE-8987-4A26-B7F4-8A516F18ADAE}" presName="thickLine" presStyleLbl="alignNode1" presStyleIdx="0" presStyleCnt="3"/>
      <dgm:spPr/>
    </dgm:pt>
    <dgm:pt modelId="{28FC42F6-EA37-F44A-B4FE-5506AA074AFB}" type="pres">
      <dgm:prSet presAssocID="{40FC4FFE-8987-4A26-B7F4-8A516F18ADAE}" presName="horz1" presStyleCnt="0"/>
      <dgm:spPr/>
    </dgm:pt>
    <dgm:pt modelId="{D228696A-BAE6-2948-AEAD-D7956B8F273F}" type="pres">
      <dgm:prSet presAssocID="{40FC4FFE-8987-4A26-B7F4-8A516F18ADAE}" presName="tx1" presStyleLbl="revTx" presStyleIdx="0" presStyleCnt="3"/>
      <dgm:spPr/>
    </dgm:pt>
    <dgm:pt modelId="{0AED07F7-0CA3-DE42-9B96-F759BFFD4D06}" type="pres">
      <dgm:prSet presAssocID="{40FC4FFE-8987-4A26-B7F4-8A516F18ADAE}" presName="vert1" presStyleCnt="0"/>
      <dgm:spPr/>
    </dgm:pt>
    <dgm:pt modelId="{50906F41-A5EA-DE4A-9347-7C27876824FA}" type="pres">
      <dgm:prSet presAssocID="{49225C73-1633-42F1-AB3B-7CB183E5F8B8}" presName="thickLine" presStyleLbl="alignNode1" presStyleIdx="1" presStyleCnt="3"/>
      <dgm:spPr/>
    </dgm:pt>
    <dgm:pt modelId="{E7556B5F-AF94-C840-B006-6C6CC7646978}" type="pres">
      <dgm:prSet presAssocID="{49225C73-1633-42F1-AB3B-7CB183E5F8B8}" presName="horz1" presStyleCnt="0"/>
      <dgm:spPr/>
    </dgm:pt>
    <dgm:pt modelId="{F90DAAA4-D9B0-464B-A7A1-F38056B66914}" type="pres">
      <dgm:prSet presAssocID="{49225C73-1633-42F1-AB3B-7CB183E5F8B8}" presName="tx1" presStyleLbl="revTx" presStyleIdx="1" presStyleCnt="3"/>
      <dgm:spPr/>
    </dgm:pt>
    <dgm:pt modelId="{BE710F31-E700-A24D-AC72-D5280A41E95A}" type="pres">
      <dgm:prSet presAssocID="{49225C73-1633-42F1-AB3B-7CB183E5F8B8}" presName="vert1" presStyleCnt="0"/>
      <dgm:spPr/>
    </dgm:pt>
    <dgm:pt modelId="{833D181A-EB86-AA4F-A118-25953E37165C}" type="pres">
      <dgm:prSet presAssocID="{1C383F32-22E8-4F62-A3E0-BDC3D5F48992}" presName="thickLine" presStyleLbl="alignNode1" presStyleIdx="2" presStyleCnt="3"/>
      <dgm:spPr/>
    </dgm:pt>
    <dgm:pt modelId="{164D575E-B641-1443-9C33-C63E64D22EB4}" type="pres">
      <dgm:prSet presAssocID="{1C383F32-22E8-4F62-A3E0-BDC3D5F48992}" presName="horz1" presStyleCnt="0"/>
      <dgm:spPr/>
    </dgm:pt>
    <dgm:pt modelId="{891587C2-D3B8-B542-8F36-74F8C38329CA}" type="pres">
      <dgm:prSet presAssocID="{1C383F32-22E8-4F62-A3E0-BDC3D5F48992}" presName="tx1" presStyleLbl="revTx" presStyleIdx="2" presStyleCnt="3"/>
      <dgm:spPr/>
    </dgm:pt>
    <dgm:pt modelId="{BBDCB73A-C321-B142-91E6-87C0CD035ECC}" type="pres">
      <dgm:prSet presAssocID="{1C383F32-22E8-4F62-A3E0-BDC3D5F48992}" presName="vert1" presStyleCnt="0"/>
      <dgm:spPr/>
    </dgm:pt>
  </dgm:ptLst>
  <dgm:cxnLst>
    <dgm:cxn modelId="{A9154303-8225-4248-91DC-1B0156A35F07}" srcId="{01A66772-F185-4D58-B8BB-E9370D7A7A2B}" destId="{49225C73-1633-42F1-AB3B-7CB183E5F8B8}" srcOrd="1" destOrd="0" parTransId="{1A0E2090-1D4F-438A-8766-B6030CE01ADD}" sibTransId="{9646853A-8964-4519-A5B1-0B7D18B2983D}"/>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0F636081-1CBA-5C4B-B83F-09724DC753B6}" type="presOf" srcId="{01A66772-F185-4D58-B8BB-E9370D7A7A2B}" destId="{DF8D2E24-784E-2148-8F48-0192860EA4AD}" srcOrd="0" destOrd="0" presId="urn:microsoft.com/office/officeart/2008/layout/LinedList"/>
    <dgm:cxn modelId="{6FF7E189-B1E2-4844-94CA-252F7669902C}" type="presOf" srcId="{1C383F32-22E8-4F62-A3E0-BDC3D5F48992}" destId="{891587C2-D3B8-B542-8F36-74F8C38329CA}" srcOrd="0" destOrd="0" presId="urn:microsoft.com/office/officeart/2008/layout/LinedList"/>
    <dgm:cxn modelId="{350506D6-E4FE-AC49-9BDD-D4066EBA981A}" type="presOf" srcId="{40FC4FFE-8987-4A26-B7F4-8A516F18ADAE}" destId="{D228696A-BAE6-2948-AEAD-D7956B8F273F}" srcOrd="0" destOrd="0" presId="urn:microsoft.com/office/officeart/2008/layout/LinedList"/>
    <dgm:cxn modelId="{EEA06DE6-F3EC-C642-BCC6-B40680B5AFB2}" type="presOf" srcId="{49225C73-1633-42F1-AB3B-7CB183E5F8B8}" destId="{F90DAAA4-D9B0-464B-A7A1-F38056B66914}" srcOrd="0" destOrd="0" presId="urn:microsoft.com/office/officeart/2008/layout/LinedList"/>
    <dgm:cxn modelId="{5C4D866F-F82E-EF4A-A818-3F5A43A0EA91}" type="presParOf" srcId="{DF8D2E24-784E-2148-8F48-0192860EA4AD}" destId="{13FBF896-A72E-1D49-9E3A-050A2F61F2D2}" srcOrd="0" destOrd="0" presId="urn:microsoft.com/office/officeart/2008/layout/LinedList"/>
    <dgm:cxn modelId="{26B943D8-5C94-0247-9C20-3FCA2E160AA0}" type="presParOf" srcId="{DF8D2E24-784E-2148-8F48-0192860EA4AD}" destId="{28FC42F6-EA37-F44A-B4FE-5506AA074AFB}" srcOrd="1" destOrd="0" presId="urn:microsoft.com/office/officeart/2008/layout/LinedList"/>
    <dgm:cxn modelId="{A186E3AC-F917-7243-B05C-F7AF8356BE57}" type="presParOf" srcId="{28FC42F6-EA37-F44A-B4FE-5506AA074AFB}" destId="{D228696A-BAE6-2948-AEAD-D7956B8F273F}" srcOrd="0" destOrd="0" presId="urn:microsoft.com/office/officeart/2008/layout/LinedList"/>
    <dgm:cxn modelId="{373BCD22-1D9D-FE42-AC67-3E08A9724FD2}" type="presParOf" srcId="{28FC42F6-EA37-F44A-B4FE-5506AA074AFB}" destId="{0AED07F7-0CA3-DE42-9B96-F759BFFD4D06}" srcOrd="1" destOrd="0" presId="urn:microsoft.com/office/officeart/2008/layout/LinedList"/>
    <dgm:cxn modelId="{5BA75328-822F-6141-8E59-8C0531B73A4B}" type="presParOf" srcId="{DF8D2E24-784E-2148-8F48-0192860EA4AD}" destId="{50906F41-A5EA-DE4A-9347-7C27876824FA}" srcOrd="2" destOrd="0" presId="urn:microsoft.com/office/officeart/2008/layout/LinedList"/>
    <dgm:cxn modelId="{2C4100F6-6D2E-D24C-824E-C80A311569E6}" type="presParOf" srcId="{DF8D2E24-784E-2148-8F48-0192860EA4AD}" destId="{E7556B5F-AF94-C840-B006-6C6CC7646978}" srcOrd="3" destOrd="0" presId="urn:microsoft.com/office/officeart/2008/layout/LinedList"/>
    <dgm:cxn modelId="{0CA43351-AA6C-6745-8B22-3FCD173B7E39}" type="presParOf" srcId="{E7556B5F-AF94-C840-B006-6C6CC7646978}" destId="{F90DAAA4-D9B0-464B-A7A1-F38056B66914}" srcOrd="0" destOrd="0" presId="urn:microsoft.com/office/officeart/2008/layout/LinedList"/>
    <dgm:cxn modelId="{D690DD90-FDE1-5D45-9DEE-5752A95AF973}" type="presParOf" srcId="{E7556B5F-AF94-C840-B006-6C6CC7646978}" destId="{BE710F31-E700-A24D-AC72-D5280A41E95A}" srcOrd="1" destOrd="0" presId="urn:microsoft.com/office/officeart/2008/layout/LinedList"/>
    <dgm:cxn modelId="{1DBCEB33-262E-2146-A190-29CDB463B23F}" type="presParOf" srcId="{DF8D2E24-784E-2148-8F48-0192860EA4AD}" destId="{833D181A-EB86-AA4F-A118-25953E37165C}" srcOrd="4" destOrd="0" presId="urn:microsoft.com/office/officeart/2008/layout/LinedList"/>
    <dgm:cxn modelId="{EA7BF502-37A4-B24E-ACC9-F2BC0B4A263E}" type="presParOf" srcId="{DF8D2E24-784E-2148-8F48-0192860EA4AD}" destId="{164D575E-B641-1443-9C33-C63E64D22EB4}" srcOrd="5" destOrd="0" presId="urn:microsoft.com/office/officeart/2008/layout/LinedList"/>
    <dgm:cxn modelId="{09F811B8-E25A-394D-AA3E-30DCA61EC163}" type="presParOf" srcId="{164D575E-B641-1443-9C33-C63E64D22EB4}" destId="{891587C2-D3B8-B542-8F36-74F8C38329CA}" srcOrd="0" destOrd="0" presId="urn:microsoft.com/office/officeart/2008/layout/LinedList"/>
    <dgm:cxn modelId="{CEB58001-6FD6-E44B-968E-EE3E6115470B}" type="presParOf" srcId="{164D575E-B641-1443-9C33-C63E64D22EB4}" destId="{BBDCB73A-C321-B142-91E6-87C0CD035ECC}"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BF896-A72E-1D49-9E3A-050A2F61F2D2}">
      <dsp:nvSpPr>
        <dsp:cNvPr id="0" name=""/>
        <dsp:cNvSpPr/>
      </dsp:nvSpPr>
      <dsp:spPr>
        <a:xfrm>
          <a:off x="0" y="1952"/>
          <a:ext cx="7959560" cy="0"/>
        </a:xfrm>
        <a:prstGeom prst="line">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4000"/>
                <a:satMod val="130000"/>
                <a:lumMod val="92000"/>
              </a:schemeClr>
            </a:gs>
            <a:gs pos="100000">
              <a:schemeClr val="dk2">
                <a:hueOff val="0"/>
                <a:satOff val="0"/>
                <a:lumOff val="0"/>
                <a:alphaOff val="0"/>
                <a:shade val="76000"/>
                <a:satMod val="130000"/>
                <a:lumMod val="88000"/>
              </a:schemeClr>
            </a:gs>
          </a:gsLst>
          <a:lin ang="5400000" scaled="0"/>
        </a:gra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3">
          <a:scrgbClr r="0" g="0" b="0"/>
        </a:effectRef>
        <a:fontRef idx="minor">
          <a:schemeClr val="lt1"/>
        </a:fontRef>
      </dsp:style>
    </dsp:sp>
    <dsp:sp modelId="{D228696A-BAE6-2948-AEAD-D7956B8F273F}">
      <dsp:nvSpPr>
        <dsp:cNvPr id="0" name=""/>
        <dsp:cNvSpPr/>
      </dsp:nvSpPr>
      <dsp:spPr>
        <a:xfrm>
          <a:off x="0" y="1952"/>
          <a:ext cx="7959560" cy="1331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 </a:t>
          </a:r>
        </a:p>
      </dsp:txBody>
      <dsp:txXfrm>
        <a:off x="0" y="1952"/>
        <a:ext cx="7959560" cy="1331307"/>
      </dsp:txXfrm>
    </dsp:sp>
    <dsp:sp modelId="{50906F41-A5EA-DE4A-9347-7C27876824FA}">
      <dsp:nvSpPr>
        <dsp:cNvPr id="0" name=""/>
        <dsp:cNvSpPr/>
      </dsp:nvSpPr>
      <dsp:spPr>
        <a:xfrm>
          <a:off x="0" y="1333260"/>
          <a:ext cx="7959560" cy="0"/>
        </a:xfrm>
        <a:prstGeom prst="line">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4000"/>
                <a:satMod val="130000"/>
                <a:lumMod val="92000"/>
              </a:schemeClr>
            </a:gs>
            <a:gs pos="100000">
              <a:schemeClr val="dk2">
                <a:hueOff val="0"/>
                <a:satOff val="0"/>
                <a:lumOff val="0"/>
                <a:alphaOff val="0"/>
                <a:shade val="76000"/>
                <a:satMod val="130000"/>
                <a:lumMod val="88000"/>
              </a:schemeClr>
            </a:gs>
          </a:gsLst>
          <a:lin ang="5400000" scaled="0"/>
        </a:gra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3">
          <a:scrgbClr r="0" g="0" b="0"/>
        </a:effectRef>
        <a:fontRef idx="minor">
          <a:schemeClr val="lt1"/>
        </a:fontRef>
      </dsp:style>
    </dsp:sp>
    <dsp:sp modelId="{F90DAAA4-D9B0-464B-A7A1-F38056B66914}">
      <dsp:nvSpPr>
        <dsp:cNvPr id="0" name=""/>
        <dsp:cNvSpPr/>
      </dsp:nvSpPr>
      <dsp:spPr>
        <a:xfrm>
          <a:off x="0" y="1333260"/>
          <a:ext cx="7959560" cy="1331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endParaRPr lang="en-US" sz="1800" kern="1200"/>
        </a:p>
      </dsp:txBody>
      <dsp:txXfrm>
        <a:off x="0" y="1333260"/>
        <a:ext cx="7959560" cy="1331307"/>
      </dsp:txXfrm>
    </dsp:sp>
    <dsp:sp modelId="{833D181A-EB86-AA4F-A118-25953E37165C}">
      <dsp:nvSpPr>
        <dsp:cNvPr id="0" name=""/>
        <dsp:cNvSpPr/>
      </dsp:nvSpPr>
      <dsp:spPr>
        <a:xfrm>
          <a:off x="0" y="2664567"/>
          <a:ext cx="7959560" cy="0"/>
        </a:xfrm>
        <a:prstGeom prst="line">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4000"/>
                <a:satMod val="130000"/>
                <a:lumMod val="92000"/>
              </a:schemeClr>
            </a:gs>
            <a:gs pos="100000">
              <a:schemeClr val="dk2">
                <a:hueOff val="0"/>
                <a:satOff val="0"/>
                <a:lumOff val="0"/>
                <a:alphaOff val="0"/>
                <a:shade val="76000"/>
                <a:satMod val="130000"/>
                <a:lumMod val="88000"/>
              </a:schemeClr>
            </a:gs>
          </a:gsLst>
          <a:lin ang="5400000" scaled="0"/>
        </a:gra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3">
          <a:scrgbClr r="0" g="0" b="0"/>
        </a:effectRef>
        <a:fontRef idx="minor">
          <a:schemeClr val="lt1"/>
        </a:fontRef>
      </dsp:style>
    </dsp:sp>
    <dsp:sp modelId="{891587C2-D3B8-B542-8F36-74F8C38329CA}">
      <dsp:nvSpPr>
        <dsp:cNvPr id="0" name=""/>
        <dsp:cNvSpPr/>
      </dsp:nvSpPr>
      <dsp:spPr>
        <a:xfrm>
          <a:off x="0" y="2664567"/>
          <a:ext cx="7959560" cy="1331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u="none" kern="1200"/>
            <a:t>Our goal is to determine the various factors that influence pet adoption in order to predict which pets are more likely to be adopted. This dataset is imperative in finding solutions focused on increasing pet adoption rates. Therefore, using machine learning to find predictions can be an important tool in finding these solutions.</a:t>
          </a:r>
          <a:endParaRPr lang="en-US" sz="1800" kern="1200"/>
        </a:p>
      </dsp:txBody>
      <dsp:txXfrm>
        <a:off x="0" y="2664567"/>
        <a:ext cx="7959560" cy="133130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7/1/24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689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3A98EE3D-8CD1-4C3F-BD1C-C98C9596463C}"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91337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9839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9192398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1119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80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56355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7/1/24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42242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73187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EDE50D6-574B-40AF-946F-D52A04ADE379}" type="datetime1">
              <a:rPr lang="en-US" smtClean="0"/>
              <a:t>7/1/24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955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7/1/24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1737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4098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ED291B17-9318-49DB-B28B-6E5994AE9581}" type="datetime1">
              <a:rPr lang="en-US" smtClean="0"/>
              <a:t>7/1/24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3A98EE3D-8CD1-4C3F-BD1C-C98C9596463C}" type="slidenum">
              <a:rPr lang="en-US" smtClean="0"/>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5586410"/>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jpe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TextBox 24">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10" name="Rectangle 9">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og looking at the camera">
            <a:extLst>
              <a:ext uri="{FF2B5EF4-FFF2-40B4-BE49-F238E27FC236}">
                <a16:creationId xmlns:a16="http://schemas.microsoft.com/office/drawing/2014/main" id="{F0B92F21-44D0-49F2-B59D-6723737D9B5C}"/>
              </a:ext>
            </a:extLst>
          </p:cNvPr>
          <p:cNvPicPr>
            <a:picLocks noChangeAspect="1"/>
          </p:cNvPicPr>
          <p:nvPr/>
        </p:nvPicPr>
        <p:blipFill rotWithShape="1">
          <a:blip r:embed="rId4">
            <a:duotone>
              <a:schemeClr val="bg2">
                <a:shade val="45000"/>
                <a:satMod val="135000"/>
              </a:schemeClr>
              <a:prstClr val="white"/>
            </a:duotone>
            <a:alphaModFix amt="25000"/>
            <a:extLst>
              <a:ext uri="{28A0092B-C50C-407E-A947-70E740481C1C}">
                <a14:useLocalDpi xmlns:a14="http://schemas.microsoft.com/office/drawing/2010/main" val="0"/>
              </a:ext>
            </a:extLst>
          </a:blip>
          <a:srcRect l="2"/>
          <a:stretch/>
        </p:blipFill>
        <p:spPr>
          <a:xfrm>
            <a:off x="20" y="10"/>
            <a:ext cx="12191980" cy="6857990"/>
          </a:xfrm>
          <a:prstGeom prst="rect">
            <a:avLst/>
          </a:prstGeom>
        </p:spPr>
      </p:pic>
      <p:pic>
        <p:nvPicPr>
          <p:cNvPr id="12" name="Picture 11">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2611808" y="808056"/>
            <a:ext cx="7958331" cy="1077229"/>
          </a:xfrm>
        </p:spPr>
        <p:txBody>
          <a:bodyPr vert="horz" lIns="91440" tIns="45720" rIns="91440" bIns="45720" rtlCol="0" anchor="t">
            <a:normAutofit/>
          </a:bodyPr>
          <a:lstStyle/>
          <a:p>
            <a:pPr algn="l"/>
            <a:r>
              <a:rPr lang="en-US" sz="3400"/>
              <a:t>Pet adoption</a:t>
            </a:r>
          </a:p>
        </p:txBody>
      </p:sp>
      <p:sp>
        <p:nvSpPr>
          <p:cNvPr id="14" name="Rectangle 13">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2610579" y="2052116"/>
            <a:ext cx="7959560" cy="3997828"/>
          </a:xfrm>
        </p:spPr>
        <p:txBody>
          <a:bodyPr vert="horz" lIns="91440" tIns="45720" rIns="91440" bIns="45720" rtlCol="0" anchor="ctr">
            <a:normAutofit/>
          </a:bodyPr>
          <a:lstStyle/>
          <a:p>
            <a:pPr algn="l">
              <a:buFont typeface="Wingdings" panose="05000000000000000000" pitchFamily="2" charset="2"/>
              <a:buChar char="§"/>
            </a:pPr>
            <a:r>
              <a:rPr lang="en-US"/>
              <a:t>Presented by:</a:t>
            </a:r>
          </a:p>
          <a:p>
            <a:pPr algn="l">
              <a:buFont typeface="Wingdings" panose="05000000000000000000" pitchFamily="2" charset="2"/>
              <a:buChar char="§"/>
            </a:pPr>
            <a:r>
              <a:rPr lang="en-US"/>
              <a:t>Alexis Rojas</a:t>
            </a:r>
          </a:p>
          <a:p>
            <a:pPr algn="l">
              <a:buFont typeface="Wingdings" panose="05000000000000000000" pitchFamily="2" charset="2"/>
              <a:buChar char="§"/>
            </a:pPr>
            <a:r>
              <a:rPr lang="en-US"/>
              <a:t>Johanna Belmar</a:t>
            </a:r>
          </a:p>
          <a:p>
            <a:pPr algn="l">
              <a:buFont typeface="Wingdings" panose="05000000000000000000" pitchFamily="2" charset="2"/>
              <a:buChar char="§"/>
            </a:pPr>
            <a:r>
              <a:rPr lang="en-US"/>
              <a:t>Katharina Sojka</a:t>
            </a:r>
          </a:p>
          <a:p>
            <a:pPr algn="l">
              <a:buFont typeface="Wingdings" panose="05000000000000000000" pitchFamily="2" charset="2"/>
              <a:buChar char="§"/>
            </a:pPr>
            <a:r>
              <a:rPr lang="en-US"/>
              <a:t>David Spir</a:t>
            </a:r>
          </a:p>
        </p:txBody>
      </p:sp>
    </p:spTree>
    <p:extLst>
      <p:ext uri="{BB962C8B-B14F-4D97-AF65-F5344CB8AC3E}">
        <p14:creationId xmlns:p14="http://schemas.microsoft.com/office/powerpoint/2010/main" val="120524881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up of a blue and green tunnel&#10;&#10;Description automatically generated">
            <a:extLst>
              <a:ext uri="{FF2B5EF4-FFF2-40B4-BE49-F238E27FC236}">
                <a16:creationId xmlns:a16="http://schemas.microsoft.com/office/drawing/2014/main" id="{203CF0EE-15FE-A79E-0D36-201FAB37469B}"/>
              </a:ext>
            </a:extLst>
          </p:cNvPr>
          <p:cNvPicPr>
            <a:picLocks noChangeAspect="1"/>
          </p:cNvPicPr>
          <p:nvPr/>
        </p:nvPicPr>
        <p:blipFill rotWithShape="1">
          <a:blip r:embed="rId3">
            <a:duotone>
              <a:schemeClr val="bg2">
                <a:shade val="45000"/>
                <a:satMod val="135000"/>
              </a:schemeClr>
              <a:prstClr val="white"/>
            </a:duotone>
            <a:alphaModFix amt="25000"/>
          </a:blip>
          <a:srcRect t="8682" r="-1" b="7046"/>
          <a:stretch/>
        </p:blipFill>
        <p:spPr>
          <a:xfrm>
            <a:off x="20" y="10"/>
            <a:ext cx="12191980" cy="6857990"/>
          </a:xfrm>
          <a:prstGeom prst="rect">
            <a:avLst/>
          </a:prstGeom>
        </p:spPr>
      </p:pic>
      <p:pic>
        <p:nvPicPr>
          <p:cNvPr id="16" name="Picture 15">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a:xfrm>
            <a:off x="2611808" y="808056"/>
            <a:ext cx="7958331" cy="1077229"/>
          </a:xfrm>
        </p:spPr>
        <p:txBody>
          <a:bodyPr>
            <a:normAutofit/>
          </a:bodyPr>
          <a:lstStyle/>
          <a:p>
            <a:pPr algn="l"/>
            <a:r>
              <a:rPr lang="en-US"/>
              <a:t>		Introduction</a:t>
            </a:r>
          </a:p>
        </p:txBody>
      </p:sp>
      <p:sp>
        <p:nvSpPr>
          <p:cNvPr id="18" name="Rectangle 17">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descr="SmartArt graphic">
            <a:extLst>
              <a:ext uri="{FF2B5EF4-FFF2-40B4-BE49-F238E27FC236}">
                <a16:creationId xmlns:a16="http://schemas.microsoft.com/office/drawing/2014/main" id="{65AA958D-239A-4E9F-9880-A6024BBB0D68}"/>
              </a:ext>
            </a:extLst>
          </p:cNvPr>
          <p:cNvGraphicFramePr>
            <a:graphicFrameLocks noGrp="1"/>
          </p:cNvGraphicFramePr>
          <p:nvPr>
            <p:ph idx="1"/>
            <p:extLst>
              <p:ext uri="{D42A27DB-BD31-4B8C-83A1-F6EECF244321}">
                <p14:modId xmlns:p14="http://schemas.microsoft.com/office/powerpoint/2010/main" val="3860061434"/>
              </p:ext>
            </p:extLst>
          </p:nvPr>
        </p:nvGraphicFramePr>
        <p:xfrm>
          <a:off x="2610579" y="2052116"/>
          <a:ext cx="7959560" cy="399782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3327179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uppy with golden ribbon">
            <a:extLst>
              <a:ext uri="{FF2B5EF4-FFF2-40B4-BE49-F238E27FC236}">
                <a16:creationId xmlns:a16="http://schemas.microsoft.com/office/drawing/2014/main" id="{32A5049D-3C1C-12D0-15B4-AF8968140F42}"/>
              </a:ext>
            </a:extLst>
          </p:cNvPr>
          <p:cNvPicPr>
            <a:picLocks noChangeAspect="1"/>
          </p:cNvPicPr>
          <p:nvPr/>
        </p:nvPicPr>
        <p:blipFill rotWithShape="1">
          <a:blip r:embed="rId2">
            <a:duotone>
              <a:schemeClr val="bg2">
                <a:shade val="45000"/>
                <a:satMod val="135000"/>
              </a:schemeClr>
              <a:prstClr val="white"/>
            </a:duotone>
            <a:alphaModFix amt="25000"/>
          </a:blip>
          <a:srcRect r="-1" b="15728"/>
          <a:stretch/>
        </p:blipFill>
        <p:spPr>
          <a:xfrm>
            <a:off x="153" y="10"/>
            <a:ext cx="12191695" cy="6857990"/>
          </a:xfrm>
          <a:prstGeom prst="rect">
            <a:avLst/>
          </a:prstGeom>
        </p:spPr>
      </p:pic>
      <p:pic>
        <p:nvPicPr>
          <p:cNvPr id="13" name="Picture 12">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5E04283F-D896-45DB-7D99-C4BD9D54C0CF}"/>
              </a:ext>
            </a:extLst>
          </p:cNvPr>
          <p:cNvSpPr>
            <a:spLocks noGrp="1"/>
          </p:cNvSpPr>
          <p:nvPr>
            <p:ph type="title"/>
          </p:nvPr>
        </p:nvSpPr>
        <p:spPr>
          <a:xfrm>
            <a:off x="2611808" y="344558"/>
            <a:ext cx="7958331" cy="938185"/>
          </a:xfrm>
        </p:spPr>
        <p:txBody>
          <a:bodyPr>
            <a:normAutofit/>
          </a:bodyPr>
          <a:lstStyle/>
          <a:p>
            <a:pPr algn="l"/>
            <a:r>
              <a:rPr lang="en-US" dirty="0"/>
              <a:t>PET ADOPTION DATA</a:t>
            </a:r>
          </a:p>
        </p:txBody>
      </p:sp>
      <p:sp>
        <p:nvSpPr>
          <p:cNvPr id="15" name="Rectangle 14">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black screen&#10;&#10;Description automatically generated">
            <a:extLst>
              <a:ext uri="{FF2B5EF4-FFF2-40B4-BE49-F238E27FC236}">
                <a16:creationId xmlns:a16="http://schemas.microsoft.com/office/drawing/2014/main" id="{37047D62-D161-767A-24EC-66E441525946}"/>
              </a:ext>
            </a:extLst>
          </p:cNvPr>
          <p:cNvPicPr>
            <a:picLocks noGrp="1" noChangeAspect="1"/>
          </p:cNvPicPr>
          <p:nvPr>
            <p:ph idx="1"/>
          </p:nvPr>
        </p:nvPicPr>
        <p:blipFill>
          <a:blip r:embed="rId4"/>
          <a:stretch>
            <a:fillRect/>
          </a:stretch>
        </p:blipFill>
        <p:spPr>
          <a:xfrm>
            <a:off x="1007761" y="2329233"/>
            <a:ext cx="8111658" cy="3243306"/>
          </a:xfrm>
        </p:spPr>
      </p:pic>
      <p:sp>
        <p:nvSpPr>
          <p:cNvPr id="7" name="TextBox 6">
            <a:extLst>
              <a:ext uri="{FF2B5EF4-FFF2-40B4-BE49-F238E27FC236}">
                <a16:creationId xmlns:a16="http://schemas.microsoft.com/office/drawing/2014/main" id="{DD947BE9-A3F7-0D8C-680D-A2C4B2CC97C4}"/>
              </a:ext>
            </a:extLst>
          </p:cNvPr>
          <p:cNvSpPr txBox="1"/>
          <p:nvPr/>
        </p:nvSpPr>
        <p:spPr>
          <a:xfrm>
            <a:off x="1166193" y="1285461"/>
            <a:ext cx="4242022" cy="646331"/>
          </a:xfrm>
          <a:prstGeom prst="rect">
            <a:avLst/>
          </a:prstGeom>
          <a:noFill/>
        </p:spPr>
        <p:txBody>
          <a:bodyPr wrap="square" rtlCol="0">
            <a:spAutoFit/>
          </a:bodyPr>
          <a:lstStyle/>
          <a:p>
            <a:r>
              <a:rPr lang="en-US" dirty="0"/>
              <a:t>Organized data frame created in </a:t>
            </a:r>
            <a:r>
              <a:rPr lang="en-US" dirty="0" err="1"/>
              <a:t>jupyter</a:t>
            </a:r>
            <a:r>
              <a:rPr lang="en-US" dirty="0"/>
              <a:t> notebook:</a:t>
            </a:r>
          </a:p>
        </p:txBody>
      </p:sp>
    </p:spTree>
    <p:extLst>
      <p:ext uri="{BB962C8B-B14F-4D97-AF65-F5344CB8AC3E}">
        <p14:creationId xmlns:p14="http://schemas.microsoft.com/office/powerpoint/2010/main" val="25695412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6D3478-2986-4664-940C-67E0CAA21E0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16C154-5A0F-4CDC-8C15-D2E21584649C}">
  <ds:schemaRefs>
    <ds:schemaRef ds:uri="http://schemas.microsoft.com/sharepoint/v3/contenttype/forms"/>
  </ds:schemaRefs>
</ds:datastoreItem>
</file>

<file path=customXml/itemProps3.xml><?xml version="1.0" encoding="utf-8"?>
<ds:datastoreItem xmlns:ds="http://schemas.openxmlformats.org/officeDocument/2006/customXml" ds:itemID="{956C3F92-CC28-42D8-BF09-077075551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30</TotalTime>
  <Words>87</Words>
  <Application>Microsoft Macintosh PowerPoint</Application>
  <PresentationFormat>Widescreen</PresentationFormat>
  <Paragraphs>13</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MS Shell Dlg 2</vt:lpstr>
      <vt:lpstr>Wingdings</vt:lpstr>
      <vt:lpstr>Wingdings 3</vt:lpstr>
      <vt:lpstr>Madison</vt:lpstr>
      <vt:lpstr>Pet adoption</vt:lpstr>
      <vt:lpstr>  Introduction</vt:lpstr>
      <vt:lpstr>PET ADOPTION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 adoption</dc:title>
  <dc:creator>david.spir@outlook.com</dc:creator>
  <cp:lastModifiedBy>david.spir@outlook.com</cp:lastModifiedBy>
  <cp:revision>1</cp:revision>
  <dcterms:created xsi:type="dcterms:W3CDTF">2024-07-02T00:20:06Z</dcterms:created>
  <dcterms:modified xsi:type="dcterms:W3CDTF">2024-07-02T00:50:54Z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