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Zilla Slab SemiBold"/>
      <p:bold r:id="rId19"/>
    </p:embeddedFont>
    <p:embeddedFont>
      <p:font typeface="Oxygen Light"/>
      <p:regular r:id="rId20"/>
      <p:bold r:id="rId21"/>
    </p:embeddedFont>
    <p:embeddedFont>
      <p:font typeface="Oxygen"/>
      <p:regular r:id="rId22"/>
      <p:bold r:id="rId23"/>
    </p:embeddedFont>
    <p:embeddedFont>
      <p:font typeface="Josefin Sans"/>
      <p:regular r:id="rId24"/>
      <p:bold r:id="rId25"/>
      <p:italic r:id="rId26"/>
      <p:boldItalic r:id="rId27"/>
    </p:embeddedFont>
    <p:embeddedFont>
      <p:font typeface="Josefin Sans SemiBold"/>
      <p:regular r:id="rId28"/>
      <p:bold r:id="rId29"/>
      <p:italic r:id="rId30"/>
      <p:boldItalic r:id="rId31"/>
    </p:embeddedFont>
    <p:embeddedFont>
      <p:font typeface="Caveat SemiBo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C19C19-0883-4E4F-9146-60023D19A3BE}">
  <a:tblStyle styleId="{4FC19C19-0883-4E4F-9146-60023D19A3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xygenLight-regular.fntdata"/><Relationship Id="rId22" Type="http://schemas.openxmlformats.org/officeDocument/2006/relationships/font" Target="fonts/Oxygen-regular.fntdata"/><Relationship Id="rId21" Type="http://schemas.openxmlformats.org/officeDocument/2006/relationships/font" Target="fonts/OxygenLight-bold.fntdata"/><Relationship Id="rId24" Type="http://schemas.openxmlformats.org/officeDocument/2006/relationships/font" Target="fonts/JosefinSans-regular.fntdata"/><Relationship Id="rId23" Type="http://schemas.openxmlformats.org/officeDocument/2006/relationships/font" Target="fonts/Oxyge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efinSans-italic.fntdata"/><Relationship Id="rId25" Type="http://schemas.openxmlformats.org/officeDocument/2006/relationships/font" Target="fonts/JosefinSans-bold.fntdata"/><Relationship Id="rId28" Type="http://schemas.openxmlformats.org/officeDocument/2006/relationships/font" Target="fonts/JosefinSansSemiBold-regular.fntdata"/><Relationship Id="rId27" Type="http://schemas.openxmlformats.org/officeDocument/2006/relationships/font" Target="fonts/Josefi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ans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osefinSansSemiBold-boldItalic.fntdata"/><Relationship Id="rId30" Type="http://schemas.openxmlformats.org/officeDocument/2006/relationships/font" Target="fonts/JosefinSansSemiBold-italic.fntdata"/><Relationship Id="rId11" Type="http://schemas.openxmlformats.org/officeDocument/2006/relationships/slide" Target="slides/slide5.xml"/><Relationship Id="rId33" Type="http://schemas.openxmlformats.org/officeDocument/2006/relationships/font" Target="fonts/CaveatSemiBold-bold.fntdata"/><Relationship Id="rId10" Type="http://schemas.openxmlformats.org/officeDocument/2006/relationships/slide" Target="slides/slide4.xml"/><Relationship Id="rId32" Type="http://schemas.openxmlformats.org/officeDocument/2006/relationships/font" Target="fonts/CaveatSemiBo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ZillaSlabSemiBold-bold.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c98dee99a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c98dee99a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c98dee99a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c98dee99a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c98dee99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c98dee99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c98dee99a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c98dee99a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c98dee99a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c98dee99a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c98dee99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c98dee99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c98dee99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c98dee99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c98dee99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c98dee99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c98dee99a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c98dee99a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c98dee99a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c98dee99a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c98dee99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c98dee99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855300" y="1807700"/>
            <a:ext cx="7433400" cy="1528200"/>
          </a:xfrm>
          <a:prstGeom prst="rect">
            <a:avLst/>
          </a:prstGeom>
          <a:effectLst>
            <a:outerShdw blurRad="42863" rotWithShape="0" algn="bl" dir="5400000" dist="9525">
              <a:schemeClr val="dk1">
                <a:alpha val="30000"/>
              </a:schemeClr>
            </a:outerShdw>
          </a:effectLst>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mentary">
  <p:cSld name="BLANK_2">
    <p:spTree>
      <p:nvGrpSpPr>
        <p:cNvPr id="59" name="Shape 59"/>
        <p:cNvGrpSpPr/>
        <p:nvPr/>
      </p:nvGrpSpPr>
      <p:grpSpPr>
        <a:xfrm>
          <a:off x="0" y="0"/>
          <a:ext cx="0" cy="0"/>
          <a:chOff x="0" y="0"/>
          <a:chExt cx="0" cy="0"/>
        </a:xfrm>
      </p:grpSpPr>
      <p:sp>
        <p:nvSpPr>
          <p:cNvPr id="60" name="Google Shape;60;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1"/>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
    <p:spTree>
      <p:nvGrpSpPr>
        <p:cNvPr id="62" name="Shape 62"/>
        <p:cNvGrpSpPr/>
        <p:nvPr/>
      </p:nvGrpSpPr>
      <p:grpSpPr>
        <a:xfrm>
          <a:off x="0" y="0"/>
          <a:ext cx="0" cy="0"/>
          <a:chOff x="0" y="0"/>
          <a:chExt cx="0" cy="0"/>
        </a:xfrm>
      </p:grpSpPr>
      <p:sp>
        <p:nvSpPr>
          <p:cNvPr id="63" name="Google Shape;63;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5" name="Shape 65"/>
        <p:cNvGrpSpPr/>
        <p:nvPr/>
      </p:nvGrpSpPr>
      <p:grpSpPr>
        <a:xfrm>
          <a:off x="0" y="0"/>
          <a:ext cx="0" cy="0"/>
          <a:chOff x="0" y="0"/>
          <a:chExt cx="0" cy="0"/>
        </a:xfrm>
      </p:grpSpPr>
      <p:sp>
        <p:nvSpPr>
          <p:cNvPr id="66" name="Google Shape;66;p13"/>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ctrTitle"/>
          </p:nvPr>
        </p:nvSpPr>
        <p:spPr>
          <a:xfrm>
            <a:off x="311700" y="392150"/>
            <a:ext cx="8520600" cy="2690400"/>
          </a:xfrm>
          <a:prstGeom prst="rect">
            <a:avLst/>
          </a:prstGeom>
        </p:spPr>
        <p:txBody>
          <a:bodyPr anchorCtr="0" anchor="ctr" bIns="0" lIns="0" spcFirstLastPara="1" rIns="0" wrap="square" tIns="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68" name="Google Shape;68;p13"/>
          <p:cNvSpPr txBox="1"/>
          <p:nvPr>
            <p:ph idx="1" type="subTitle"/>
          </p:nvPr>
        </p:nvSpPr>
        <p:spPr>
          <a:xfrm>
            <a:off x="311700" y="3890400"/>
            <a:ext cx="8520600" cy="706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855300" y="1732800"/>
            <a:ext cx="7433400" cy="1159800"/>
          </a:xfrm>
          <a:prstGeom prst="rect">
            <a:avLst/>
          </a:prstGeom>
          <a:effectLst>
            <a:outerShdw blurRad="42863" rotWithShape="0" algn="bl" dir="5400000" dist="9525">
              <a:schemeClr val="dk1">
                <a:alpha val="30000"/>
              </a:schemeClr>
            </a:outerShdw>
          </a:effectLst>
        </p:spPr>
        <p:txBody>
          <a:bodyPr anchorCtr="0" anchor="t"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 name="Google Shape;15;p3"/>
          <p:cNvSpPr txBox="1"/>
          <p:nvPr>
            <p:ph idx="1" type="subTitle"/>
          </p:nvPr>
        </p:nvSpPr>
        <p:spPr>
          <a:xfrm>
            <a:off x="855300" y="2989502"/>
            <a:ext cx="7433400" cy="4212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a:off x="417250" y="0"/>
            <a:ext cx="8726757" cy="5143976"/>
          </a:xfrm>
          <a:custGeom>
            <a:rect b="b" l="l" r="r" t="t"/>
            <a:pathLst>
              <a:path extrusionOk="0" h="6858634" w="11635676">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081800" y="1066000"/>
            <a:ext cx="5700000" cy="29847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dk1"/>
              </a:buClr>
              <a:buSzPts val="3200"/>
              <a:buFont typeface="Oxygen"/>
              <a:buChar char="⇨"/>
              <a:defRPr b="1" i="1" sz="3200">
                <a:latin typeface="Oxygen"/>
                <a:ea typeface="Oxygen"/>
                <a:cs typeface="Oxygen"/>
                <a:sym typeface="Oxygen"/>
              </a:defRPr>
            </a:lvl1pPr>
            <a:lvl2pPr indent="-431800" lvl="1" marL="914400" rtl="0">
              <a:spcBef>
                <a:spcPts val="800"/>
              </a:spcBef>
              <a:spcAft>
                <a:spcPts val="0"/>
              </a:spcAft>
              <a:buClr>
                <a:schemeClr val="dk1"/>
              </a:buClr>
              <a:buSzPts val="3200"/>
              <a:buFont typeface="Oxygen"/>
              <a:buChar char="⇾"/>
              <a:defRPr b="1" i="1" sz="3200">
                <a:latin typeface="Oxygen"/>
                <a:ea typeface="Oxygen"/>
                <a:cs typeface="Oxygen"/>
                <a:sym typeface="Oxygen"/>
              </a:defRPr>
            </a:lvl2pPr>
            <a:lvl3pPr indent="-431800" lvl="2" marL="1371600" rtl="0">
              <a:spcBef>
                <a:spcPts val="800"/>
              </a:spcBef>
              <a:spcAft>
                <a:spcPts val="0"/>
              </a:spcAft>
              <a:buClr>
                <a:schemeClr val="dk1"/>
              </a:buClr>
              <a:buSzPts val="3200"/>
              <a:buFont typeface="Oxygen"/>
              <a:buChar char="￫"/>
              <a:defRPr b="1" i="1" sz="3200">
                <a:latin typeface="Oxygen"/>
                <a:ea typeface="Oxygen"/>
                <a:cs typeface="Oxygen"/>
                <a:sym typeface="Oxygen"/>
              </a:defRPr>
            </a:lvl3pPr>
            <a:lvl4pPr indent="-431800" lvl="3" marL="1828800" rtl="0">
              <a:spcBef>
                <a:spcPts val="800"/>
              </a:spcBef>
              <a:spcAft>
                <a:spcPts val="0"/>
              </a:spcAft>
              <a:buSzPts val="3200"/>
              <a:buFont typeface="Oxygen"/>
              <a:buChar char="●"/>
              <a:defRPr b="1" i="1" sz="3200">
                <a:latin typeface="Oxygen"/>
                <a:ea typeface="Oxygen"/>
                <a:cs typeface="Oxygen"/>
                <a:sym typeface="Oxygen"/>
              </a:defRPr>
            </a:lvl4pPr>
            <a:lvl5pPr indent="-431800" lvl="4" marL="2286000" rtl="0">
              <a:spcBef>
                <a:spcPts val="800"/>
              </a:spcBef>
              <a:spcAft>
                <a:spcPts val="0"/>
              </a:spcAft>
              <a:buSzPts val="3200"/>
              <a:buFont typeface="Oxygen"/>
              <a:buChar char="○"/>
              <a:defRPr b="1" i="1" sz="3200">
                <a:latin typeface="Oxygen"/>
                <a:ea typeface="Oxygen"/>
                <a:cs typeface="Oxygen"/>
                <a:sym typeface="Oxygen"/>
              </a:defRPr>
            </a:lvl5pPr>
            <a:lvl6pPr indent="-431800" lvl="5" marL="2743200" rtl="0">
              <a:spcBef>
                <a:spcPts val="800"/>
              </a:spcBef>
              <a:spcAft>
                <a:spcPts val="0"/>
              </a:spcAft>
              <a:buSzPts val="3200"/>
              <a:buFont typeface="Oxygen"/>
              <a:buChar char="■"/>
              <a:defRPr b="1" i="1" sz="3200">
                <a:latin typeface="Oxygen"/>
                <a:ea typeface="Oxygen"/>
                <a:cs typeface="Oxygen"/>
                <a:sym typeface="Oxygen"/>
              </a:defRPr>
            </a:lvl6pPr>
            <a:lvl7pPr indent="-431800" lvl="6" marL="3200400" rtl="0">
              <a:spcBef>
                <a:spcPts val="800"/>
              </a:spcBef>
              <a:spcAft>
                <a:spcPts val="0"/>
              </a:spcAft>
              <a:buSzPts val="3200"/>
              <a:buFont typeface="Oxygen"/>
              <a:buChar char="●"/>
              <a:defRPr b="1" i="1" sz="3200">
                <a:latin typeface="Oxygen"/>
                <a:ea typeface="Oxygen"/>
                <a:cs typeface="Oxygen"/>
                <a:sym typeface="Oxygen"/>
              </a:defRPr>
            </a:lvl7pPr>
            <a:lvl8pPr indent="-431800" lvl="7" marL="3657600" rtl="0">
              <a:spcBef>
                <a:spcPts val="800"/>
              </a:spcBef>
              <a:spcAft>
                <a:spcPts val="0"/>
              </a:spcAft>
              <a:buSzPts val="3200"/>
              <a:buFont typeface="Oxygen"/>
              <a:buChar char="○"/>
              <a:defRPr b="1" i="1" sz="3200">
                <a:latin typeface="Oxygen"/>
                <a:ea typeface="Oxygen"/>
                <a:cs typeface="Oxygen"/>
                <a:sym typeface="Oxygen"/>
              </a:defRPr>
            </a:lvl8pPr>
            <a:lvl9pPr indent="-431800" lvl="8" marL="4114800" rtl="0">
              <a:spcBef>
                <a:spcPts val="800"/>
              </a:spcBef>
              <a:spcAft>
                <a:spcPts val="800"/>
              </a:spcAft>
              <a:buSzPts val="3200"/>
              <a:buFont typeface="Oxygen"/>
              <a:buChar char="■"/>
              <a:defRPr b="1" i="1" sz="3200">
                <a:latin typeface="Oxygen"/>
                <a:ea typeface="Oxygen"/>
                <a:cs typeface="Oxygen"/>
                <a:sym typeface="Oxygen"/>
              </a:defRPr>
            </a:lvl9pPr>
          </a:lstStyle>
          <a:p/>
        </p:txBody>
      </p:sp>
      <p:sp>
        <p:nvSpPr>
          <p:cNvPr id="19" name="Google Shape;19;p4"/>
          <p:cNvSpPr txBox="1"/>
          <p:nvPr/>
        </p:nvSpPr>
        <p:spPr>
          <a:xfrm>
            <a:off x="575400" y="693000"/>
            <a:ext cx="548700" cy="653700"/>
          </a:xfrm>
          <a:prstGeom prst="rect">
            <a:avLst/>
          </a:prstGeom>
          <a:noFill/>
          <a:ln>
            <a:noFill/>
          </a:ln>
          <a:effectLst>
            <a:outerShdw blurRad="42863" rotWithShape="0" algn="bl" dir="5400000" dist="9525">
              <a:schemeClr val="dk1">
                <a:alpha val="29000"/>
              </a:schemeClr>
            </a:outerShdw>
          </a:effectLst>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Oxygen"/>
                <a:ea typeface="Oxygen"/>
                <a:cs typeface="Oxygen"/>
                <a:sym typeface="Oxygen"/>
              </a:rPr>
              <a:t>“</a:t>
            </a:r>
            <a:endParaRPr b="1" sz="9600">
              <a:solidFill>
                <a:schemeClr val="lt1"/>
              </a:solidFill>
              <a:latin typeface="Oxygen"/>
              <a:ea typeface="Oxygen"/>
              <a:cs typeface="Oxygen"/>
              <a:sym typeface="Oxygen"/>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651600" y="1409701"/>
            <a:ext cx="6130200" cy="31050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6" name="Google Shape;26;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6"/>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1" name="Google Shape;31;p6"/>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6"/>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 name="Google Shape;33;p6"/>
          <p:cNvSpPr txBox="1"/>
          <p:nvPr>
            <p:ph idx="1" type="body"/>
          </p:nvPr>
        </p:nvSpPr>
        <p:spPr>
          <a:xfrm>
            <a:off x="651600"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4" name="Google Shape;34;p6"/>
          <p:cNvSpPr txBox="1"/>
          <p:nvPr>
            <p:ph idx="2" type="body"/>
          </p:nvPr>
        </p:nvSpPr>
        <p:spPr>
          <a:xfrm>
            <a:off x="3917627"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5" name="Google Shape;35;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7"/>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9" name="Google Shape;39;p7"/>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7"/>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txBox="1"/>
          <p:nvPr>
            <p:ph idx="1" type="body"/>
          </p:nvPr>
        </p:nvSpPr>
        <p:spPr>
          <a:xfrm>
            <a:off x="651600"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2" name="Google Shape;42;p7"/>
          <p:cNvSpPr txBox="1"/>
          <p:nvPr>
            <p:ph idx="2" type="body"/>
          </p:nvPr>
        </p:nvSpPr>
        <p:spPr>
          <a:xfrm>
            <a:off x="2761814"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3" name="Google Shape;43;p7"/>
          <p:cNvSpPr txBox="1"/>
          <p:nvPr>
            <p:ph idx="3" type="body"/>
          </p:nvPr>
        </p:nvSpPr>
        <p:spPr>
          <a:xfrm>
            <a:off x="4872029"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4" name="Google Shape;44;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8"/>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8"/>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9"/>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9"/>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chemeClr val="lt1"/>
              </a:gs>
              <a:gs pos="80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9"/>
          <p:cNvSpPr txBox="1"/>
          <p:nvPr>
            <p:ph idx="1" type="body"/>
          </p:nvPr>
        </p:nvSpPr>
        <p:spPr>
          <a:xfrm>
            <a:off x="651600" y="4406300"/>
            <a:ext cx="78408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5" name="Google Shape;55;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type="blank">
  <p:cSld name="BLANK">
    <p:spTree>
      <p:nvGrpSpPr>
        <p:cNvPr id="56" name="Shape 56"/>
        <p:cNvGrpSpPr/>
        <p:nvPr/>
      </p:nvGrpSpPr>
      <p:grpSpPr>
        <a:xfrm>
          <a:off x="0" y="0"/>
          <a:ext cx="0" cy="0"/>
          <a:chOff x="0" y="0"/>
          <a:chExt cx="0" cy="0"/>
        </a:xfrm>
      </p:grpSpPr>
      <p:sp>
        <p:nvSpPr>
          <p:cNvPr id="57" name="Google Shape;57;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0"/>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07450">
                <a:alpha val="18823"/>
              </a:srgbClr>
            </a:gs>
            <a:gs pos="80000">
              <a:srgbClr val="002964">
                <a:alpha val="0"/>
              </a:srgbClr>
            </a:gs>
            <a:gs pos="100000">
              <a:srgbClr val="002964">
                <a:alpha val="0"/>
              </a:srgbClr>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1600" y="628650"/>
            <a:ext cx="6130200" cy="4335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p:txBody>
      </p:sp>
      <p:sp>
        <p:nvSpPr>
          <p:cNvPr id="7" name="Google Shape;7;p1"/>
          <p:cNvSpPr txBox="1"/>
          <p:nvPr>
            <p:ph idx="1" type="body"/>
          </p:nvPr>
        </p:nvSpPr>
        <p:spPr>
          <a:xfrm>
            <a:off x="651600" y="1409701"/>
            <a:ext cx="6130200" cy="3105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indent="-381000" lvl="1" marL="9144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indent="-381000" lvl="2" marL="13716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indent="-381000" lvl="3" marL="18288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indent="-381000" lvl="4" marL="2286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indent="-381000" lvl="5" marL="27432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indent="-381000" lvl="6" marL="32004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indent="-381000" lvl="7" marL="36576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indent="-381000" lvl="8" marL="41148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500">
                <a:solidFill>
                  <a:schemeClr val="lt1"/>
                </a:solidFill>
                <a:latin typeface="Zilla Slab SemiBold"/>
                <a:ea typeface="Zilla Slab SemiBold"/>
                <a:cs typeface="Zilla Slab SemiBold"/>
                <a:sym typeface="Zilla Slab SemiBold"/>
              </a:defRPr>
            </a:lvl1pPr>
            <a:lvl2pPr lvl="1" rtl="0" algn="r">
              <a:buNone/>
              <a:defRPr sz="1500">
                <a:solidFill>
                  <a:schemeClr val="lt1"/>
                </a:solidFill>
                <a:latin typeface="Zilla Slab SemiBold"/>
                <a:ea typeface="Zilla Slab SemiBold"/>
                <a:cs typeface="Zilla Slab SemiBold"/>
                <a:sym typeface="Zilla Slab SemiBold"/>
              </a:defRPr>
            </a:lvl2pPr>
            <a:lvl3pPr lvl="2" rtl="0" algn="r">
              <a:buNone/>
              <a:defRPr sz="1500">
                <a:solidFill>
                  <a:schemeClr val="lt1"/>
                </a:solidFill>
                <a:latin typeface="Zilla Slab SemiBold"/>
                <a:ea typeface="Zilla Slab SemiBold"/>
                <a:cs typeface="Zilla Slab SemiBold"/>
                <a:sym typeface="Zilla Slab SemiBold"/>
              </a:defRPr>
            </a:lvl3pPr>
            <a:lvl4pPr lvl="3" rtl="0" algn="r">
              <a:buNone/>
              <a:defRPr sz="1500">
                <a:solidFill>
                  <a:schemeClr val="lt1"/>
                </a:solidFill>
                <a:latin typeface="Zilla Slab SemiBold"/>
                <a:ea typeface="Zilla Slab SemiBold"/>
                <a:cs typeface="Zilla Slab SemiBold"/>
                <a:sym typeface="Zilla Slab SemiBold"/>
              </a:defRPr>
            </a:lvl4pPr>
            <a:lvl5pPr lvl="4" rtl="0" algn="r">
              <a:buNone/>
              <a:defRPr sz="1500">
                <a:solidFill>
                  <a:schemeClr val="lt1"/>
                </a:solidFill>
                <a:latin typeface="Zilla Slab SemiBold"/>
                <a:ea typeface="Zilla Slab SemiBold"/>
                <a:cs typeface="Zilla Slab SemiBold"/>
                <a:sym typeface="Zilla Slab SemiBold"/>
              </a:defRPr>
            </a:lvl5pPr>
            <a:lvl6pPr lvl="5" rtl="0" algn="r">
              <a:buNone/>
              <a:defRPr sz="1500">
                <a:solidFill>
                  <a:schemeClr val="lt1"/>
                </a:solidFill>
                <a:latin typeface="Zilla Slab SemiBold"/>
                <a:ea typeface="Zilla Slab SemiBold"/>
                <a:cs typeface="Zilla Slab SemiBold"/>
                <a:sym typeface="Zilla Slab SemiBold"/>
              </a:defRPr>
            </a:lvl6pPr>
            <a:lvl7pPr lvl="6" rtl="0" algn="r">
              <a:buNone/>
              <a:defRPr sz="1500">
                <a:solidFill>
                  <a:schemeClr val="lt1"/>
                </a:solidFill>
                <a:latin typeface="Zilla Slab SemiBold"/>
                <a:ea typeface="Zilla Slab SemiBold"/>
                <a:cs typeface="Zilla Slab SemiBold"/>
                <a:sym typeface="Zilla Slab SemiBold"/>
              </a:defRPr>
            </a:lvl7pPr>
            <a:lvl8pPr lvl="7" rtl="0" algn="r">
              <a:buNone/>
              <a:defRPr sz="1500">
                <a:solidFill>
                  <a:schemeClr val="lt1"/>
                </a:solidFill>
                <a:latin typeface="Zilla Slab SemiBold"/>
                <a:ea typeface="Zilla Slab SemiBold"/>
                <a:cs typeface="Zilla Slab SemiBold"/>
                <a:sym typeface="Zilla Slab SemiBold"/>
              </a:defRPr>
            </a:lvl8pPr>
            <a:lvl9pPr lvl="8" rtl="0" algn="r">
              <a:buNone/>
              <a:defRPr sz="1500">
                <a:solidFill>
                  <a:schemeClr val="lt1"/>
                </a:solidFill>
                <a:latin typeface="Zilla Slab SemiBold"/>
                <a:ea typeface="Zilla Slab SemiBold"/>
                <a:cs typeface="Zilla Slab SemiBold"/>
                <a:sym typeface="Zilla Slab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73" name="Shape 73"/>
        <p:cNvGrpSpPr/>
        <p:nvPr/>
      </p:nvGrpSpPr>
      <p:grpSpPr>
        <a:xfrm>
          <a:off x="0" y="0"/>
          <a:ext cx="0" cy="0"/>
          <a:chOff x="0" y="0"/>
          <a:chExt cx="0" cy="0"/>
        </a:xfrm>
      </p:grpSpPr>
      <p:sp>
        <p:nvSpPr>
          <p:cNvPr id="74" name="Google Shape;74;p14"/>
          <p:cNvSpPr txBox="1"/>
          <p:nvPr>
            <p:ph type="ctrTitle"/>
          </p:nvPr>
        </p:nvSpPr>
        <p:spPr>
          <a:xfrm>
            <a:off x="373150" y="583350"/>
            <a:ext cx="4425900" cy="1884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500"/>
              <a:t>Medi</a:t>
            </a:r>
            <a:r>
              <a:rPr lang="en" sz="7500">
                <a:solidFill>
                  <a:srgbClr val="FFFFFF"/>
                </a:solidFill>
              </a:rPr>
              <a:t>Help</a:t>
            </a:r>
            <a:endParaRPr sz="7500">
              <a:solidFill>
                <a:srgbClr val="FFFFFF"/>
              </a:solidFill>
            </a:endParaRPr>
          </a:p>
        </p:txBody>
      </p:sp>
      <p:pic>
        <p:nvPicPr>
          <p:cNvPr id="75" name="Google Shape;75;p14"/>
          <p:cNvPicPr preferRelativeResize="0"/>
          <p:nvPr/>
        </p:nvPicPr>
        <p:blipFill>
          <a:blip r:embed="rId3">
            <a:alphaModFix/>
          </a:blip>
          <a:stretch>
            <a:fillRect/>
          </a:stretch>
        </p:blipFill>
        <p:spPr>
          <a:xfrm>
            <a:off x="6758325" y="219824"/>
            <a:ext cx="2101065" cy="2174075"/>
          </a:xfrm>
          <a:prstGeom prst="rect">
            <a:avLst/>
          </a:prstGeom>
          <a:noFill/>
          <a:ln>
            <a:noFill/>
          </a:ln>
        </p:spPr>
      </p:pic>
      <p:graphicFrame>
        <p:nvGraphicFramePr>
          <p:cNvPr id="76" name="Google Shape;76;p14"/>
          <p:cNvGraphicFramePr/>
          <p:nvPr/>
        </p:nvGraphicFramePr>
        <p:xfrm>
          <a:off x="1804175" y="2686465"/>
          <a:ext cx="3000000" cy="3000000"/>
        </p:xfrm>
        <a:graphic>
          <a:graphicData uri="http://schemas.openxmlformats.org/drawingml/2006/table">
            <a:tbl>
              <a:tblPr>
                <a:noFill/>
                <a:tableStyleId>{4FC19C19-0883-4E4F-9146-60023D19A3BE}</a:tableStyleId>
              </a:tblPr>
              <a:tblGrid>
                <a:gridCol w="2767825"/>
                <a:gridCol w="2767825"/>
              </a:tblGrid>
              <a:tr h="352775">
                <a:tc>
                  <a:txBody>
                    <a:bodyPr/>
                    <a:lstStyle/>
                    <a:p>
                      <a:pPr indent="0" lvl="0" marL="0" rtl="0" algn="ctr">
                        <a:lnSpc>
                          <a:spcPct val="150000"/>
                        </a:lnSpc>
                        <a:spcBef>
                          <a:spcPts val="0"/>
                        </a:spcBef>
                        <a:spcAft>
                          <a:spcPts val="0"/>
                        </a:spcAft>
                        <a:buNone/>
                      </a:pPr>
                      <a:r>
                        <a:rPr b="1" lang="en" sz="900">
                          <a:solidFill>
                            <a:srgbClr val="FFFFFF"/>
                          </a:solidFill>
                        </a:rPr>
                        <a:t>Equipo </a:t>
                      </a:r>
                      <a:endParaRPr b="1" sz="900">
                        <a:solidFill>
                          <a:srgbClr val="FFFFFF"/>
                        </a:solidFill>
                      </a:endParaRPr>
                    </a:p>
                  </a:txBody>
                  <a:tcPr marT="91425" marB="91425" marR="91425" marL="91425"/>
                </a:tc>
                <a:tc>
                  <a:txBody>
                    <a:bodyPr/>
                    <a:lstStyle/>
                    <a:p>
                      <a:pPr indent="0" lvl="0" marL="0" rtl="0" algn="ctr">
                        <a:spcBef>
                          <a:spcPts val="0"/>
                        </a:spcBef>
                        <a:spcAft>
                          <a:spcPts val="0"/>
                        </a:spcAft>
                        <a:buNone/>
                      </a:pPr>
                      <a:r>
                        <a:rPr b="1" lang="en" sz="900">
                          <a:solidFill>
                            <a:srgbClr val="FFFFFF"/>
                          </a:solidFill>
                        </a:rPr>
                        <a:t>Rol</a:t>
                      </a:r>
                      <a:endParaRPr b="1" sz="900">
                        <a:solidFill>
                          <a:srgbClr val="FFFFFF"/>
                        </a:solidFill>
                      </a:endParaRPr>
                    </a:p>
                  </a:txBody>
                  <a:tcPr marT="91425" marB="91425" marR="91425" marL="91425"/>
                </a:tc>
              </a:tr>
              <a:tr h="323250">
                <a:tc>
                  <a:txBody>
                    <a:bodyPr/>
                    <a:lstStyle/>
                    <a:p>
                      <a:pPr indent="0" lvl="0" marL="0" rtl="0" algn="l">
                        <a:lnSpc>
                          <a:spcPct val="150000"/>
                        </a:lnSpc>
                        <a:spcBef>
                          <a:spcPts val="0"/>
                        </a:spcBef>
                        <a:spcAft>
                          <a:spcPts val="0"/>
                        </a:spcAft>
                        <a:buNone/>
                      </a:pPr>
                      <a:r>
                        <a:rPr b="1" lang="en" sz="900">
                          <a:solidFill>
                            <a:srgbClr val="FFFFFF"/>
                          </a:solidFill>
                        </a:rPr>
                        <a:t>Fernandez Martinez Jafet Alejandro</a:t>
                      </a:r>
                      <a:endParaRPr sz="900">
                        <a:solidFill>
                          <a:srgbClr val="FFFFFF"/>
                        </a:solidFill>
                      </a:endParaRPr>
                    </a:p>
                  </a:txBody>
                  <a:tcPr marT="91425" marB="91425" marR="91425" marL="91425"/>
                </a:tc>
                <a:tc>
                  <a:txBody>
                    <a:bodyPr/>
                    <a:lstStyle/>
                    <a:p>
                      <a:pPr indent="0" lvl="0" marL="0" rtl="0" algn="l">
                        <a:spcBef>
                          <a:spcPts val="0"/>
                        </a:spcBef>
                        <a:spcAft>
                          <a:spcPts val="0"/>
                        </a:spcAft>
                        <a:buNone/>
                      </a:pPr>
                      <a:r>
                        <a:rPr lang="en" sz="900">
                          <a:solidFill>
                            <a:srgbClr val="FFFFFF"/>
                          </a:solidFill>
                        </a:rPr>
                        <a:t>Analista de datos,diseñador,programador </a:t>
                      </a:r>
                      <a:endParaRPr sz="900">
                        <a:solidFill>
                          <a:srgbClr val="FFFFFF"/>
                        </a:solidFill>
                      </a:endParaRPr>
                    </a:p>
                  </a:txBody>
                  <a:tcPr marT="91425" marB="91425" marR="91425" marL="91425"/>
                </a:tc>
              </a:tr>
              <a:tr h="323250">
                <a:tc>
                  <a:txBody>
                    <a:bodyPr/>
                    <a:lstStyle/>
                    <a:p>
                      <a:pPr indent="0" lvl="0" marL="0" rtl="0" algn="l">
                        <a:lnSpc>
                          <a:spcPct val="150000"/>
                        </a:lnSpc>
                        <a:spcBef>
                          <a:spcPts val="0"/>
                        </a:spcBef>
                        <a:spcAft>
                          <a:spcPts val="0"/>
                        </a:spcAft>
                        <a:buNone/>
                      </a:pPr>
                      <a:r>
                        <a:rPr b="1" lang="en" sz="900">
                          <a:solidFill>
                            <a:srgbClr val="FFFFFF"/>
                          </a:solidFill>
                        </a:rPr>
                        <a:t>Rosaldo Pacheco Alexis de Jesús</a:t>
                      </a:r>
                      <a:endParaRPr sz="900">
                        <a:solidFill>
                          <a:srgbClr val="FFFFFF"/>
                        </a:solidFill>
                      </a:endParaRPr>
                    </a:p>
                  </a:txBody>
                  <a:tcPr marT="91425" marB="91425" marR="91425" marL="91425"/>
                </a:tc>
                <a:tc>
                  <a:txBody>
                    <a:bodyPr/>
                    <a:lstStyle/>
                    <a:p>
                      <a:pPr indent="0" lvl="0" marL="0" rtl="0" algn="l">
                        <a:spcBef>
                          <a:spcPts val="0"/>
                        </a:spcBef>
                        <a:spcAft>
                          <a:spcPts val="0"/>
                        </a:spcAft>
                        <a:buNone/>
                      </a:pPr>
                      <a:r>
                        <a:rPr lang="en" sz="900">
                          <a:solidFill>
                            <a:srgbClr val="FFFFFF"/>
                          </a:solidFill>
                        </a:rPr>
                        <a:t>Analista de datos, diseñador y programador</a:t>
                      </a:r>
                      <a:endParaRPr sz="900">
                        <a:solidFill>
                          <a:srgbClr val="FFFFFF"/>
                        </a:solidFill>
                      </a:endParaRPr>
                    </a:p>
                  </a:txBody>
                  <a:tcPr marT="91425" marB="91425" marR="91425" marL="91425"/>
                </a:tc>
              </a:tr>
            </a:tbl>
          </a:graphicData>
        </a:graphic>
      </p:graphicFrame>
      <p:graphicFrame>
        <p:nvGraphicFramePr>
          <p:cNvPr id="77" name="Google Shape;77;p14"/>
          <p:cNvGraphicFramePr/>
          <p:nvPr/>
        </p:nvGraphicFramePr>
        <p:xfrm>
          <a:off x="1804175" y="3685738"/>
          <a:ext cx="3000000" cy="3000000"/>
        </p:xfrm>
        <a:graphic>
          <a:graphicData uri="http://schemas.openxmlformats.org/drawingml/2006/table">
            <a:tbl>
              <a:tblPr>
                <a:noFill/>
                <a:tableStyleId>{4FC19C19-0883-4E4F-9146-60023D19A3BE}</a:tableStyleId>
              </a:tblPr>
              <a:tblGrid>
                <a:gridCol w="2767825"/>
                <a:gridCol w="2767825"/>
              </a:tblGrid>
              <a:tr h="304050">
                <a:tc>
                  <a:txBody>
                    <a:bodyPr/>
                    <a:lstStyle/>
                    <a:p>
                      <a:pPr indent="0" lvl="0" marL="0" rtl="0" algn="l">
                        <a:lnSpc>
                          <a:spcPct val="150000"/>
                        </a:lnSpc>
                        <a:spcBef>
                          <a:spcPts val="0"/>
                        </a:spcBef>
                        <a:spcAft>
                          <a:spcPts val="0"/>
                        </a:spcAft>
                        <a:buNone/>
                      </a:pPr>
                      <a:r>
                        <a:rPr b="1" lang="en" sz="900">
                          <a:solidFill>
                            <a:srgbClr val="FFFFFF"/>
                          </a:solidFill>
                        </a:rPr>
                        <a:t>Juárez Chin Luis Mario</a:t>
                      </a:r>
                      <a:endParaRPr sz="900">
                        <a:solidFill>
                          <a:srgbClr val="FFFFFF"/>
                        </a:solidFill>
                        <a:highlight>
                          <a:srgbClr val="D9D9D9"/>
                        </a:highlight>
                      </a:endParaRPr>
                    </a:p>
                  </a:txBody>
                  <a:tcPr marT="91425" marB="91425" marR="91425" marL="91425"/>
                </a:tc>
                <a:tc>
                  <a:txBody>
                    <a:bodyPr/>
                    <a:lstStyle/>
                    <a:p>
                      <a:pPr indent="0" lvl="0" marL="0" rtl="0" algn="l">
                        <a:spcBef>
                          <a:spcPts val="0"/>
                        </a:spcBef>
                        <a:spcAft>
                          <a:spcPts val="0"/>
                        </a:spcAft>
                        <a:buNone/>
                      </a:pPr>
                      <a:r>
                        <a:rPr lang="en" sz="900">
                          <a:solidFill>
                            <a:srgbClr val="FFFFFF"/>
                          </a:solidFill>
                        </a:rPr>
                        <a:t>T</a:t>
                      </a:r>
                      <a:r>
                        <a:rPr lang="en" sz="900">
                          <a:solidFill>
                            <a:srgbClr val="FFFFFF"/>
                          </a:solidFill>
                        </a:rPr>
                        <a:t>esters,Analista de datos,programador </a:t>
                      </a:r>
                      <a:endParaRPr sz="900">
                        <a:solidFill>
                          <a:srgbClr val="FFFFFF"/>
                        </a:solidFill>
                      </a:endParaRPr>
                    </a:p>
                  </a:txBody>
                  <a:tcPr marT="91425" marB="91425" marR="91425" marL="91425"/>
                </a:tc>
              </a:tr>
              <a:tr h="241925">
                <a:tc>
                  <a:txBody>
                    <a:bodyPr/>
                    <a:lstStyle/>
                    <a:p>
                      <a:pPr indent="0" lvl="0" marL="0" rtl="0" algn="l">
                        <a:lnSpc>
                          <a:spcPct val="150000"/>
                        </a:lnSpc>
                        <a:spcBef>
                          <a:spcPts val="0"/>
                        </a:spcBef>
                        <a:spcAft>
                          <a:spcPts val="0"/>
                        </a:spcAft>
                        <a:buNone/>
                      </a:pPr>
                      <a:r>
                        <a:rPr b="1" lang="en" sz="900">
                          <a:solidFill>
                            <a:srgbClr val="FFFFFF"/>
                          </a:solidFill>
                        </a:rPr>
                        <a:t>Toraya Novelo Luis Guillermo</a:t>
                      </a:r>
                      <a:endParaRPr sz="900">
                        <a:solidFill>
                          <a:srgbClr val="FFFFFF"/>
                        </a:solidFill>
                      </a:endParaRPr>
                    </a:p>
                  </a:txBody>
                  <a:tcPr marT="91425" marB="91425" marR="91425" marL="91425"/>
                </a:tc>
                <a:tc>
                  <a:txBody>
                    <a:bodyPr/>
                    <a:lstStyle/>
                    <a:p>
                      <a:pPr indent="0" lvl="0" marL="0" rtl="0" algn="l">
                        <a:spcBef>
                          <a:spcPts val="0"/>
                        </a:spcBef>
                        <a:spcAft>
                          <a:spcPts val="0"/>
                        </a:spcAft>
                        <a:buNone/>
                      </a:pPr>
                      <a:r>
                        <a:rPr lang="en" sz="900">
                          <a:solidFill>
                            <a:srgbClr val="FFFFFF"/>
                          </a:solidFill>
                        </a:rPr>
                        <a:t>T</a:t>
                      </a:r>
                      <a:r>
                        <a:rPr lang="en" sz="900">
                          <a:solidFill>
                            <a:srgbClr val="FFFFFF"/>
                          </a:solidFill>
                        </a:rPr>
                        <a:t>esters,programador,diseñador</a:t>
                      </a:r>
                      <a:endParaRPr sz="900">
                        <a:solidFill>
                          <a:srgbClr val="FFFFFF"/>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52" name="Shape 152"/>
        <p:cNvGrpSpPr/>
        <p:nvPr/>
      </p:nvGrpSpPr>
      <p:grpSpPr>
        <a:xfrm>
          <a:off x="0" y="0"/>
          <a:ext cx="0" cy="0"/>
          <a:chOff x="0" y="0"/>
          <a:chExt cx="0" cy="0"/>
        </a:xfrm>
      </p:grpSpPr>
      <p:sp>
        <p:nvSpPr>
          <p:cNvPr id="153" name="Google Shape;153;p23"/>
          <p:cNvSpPr txBox="1"/>
          <p:nvPr>
            <p:ph idx="4294967295" type="body"/>
          </p:nvPr>
        </p:nvSpPr>
        <p:spPr>
          <a:xfrm>
            <a:off x="6588025" y="124975"/>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154" name="Google Shape;154;p23"/>
          <p:cNvSpPr txBox="1"/>
          <p:nvPr>
            <p:ph idx="4294967295" type="ctrTitle"/>
          </p:nvPr>
        </p:nvSpPr>
        <p:spPr>
          <a:xfrm>
            <a:off x="306625" y="215275"/>
            <a:ext cx="4718700" cy="5184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sz="1600">
                <a:solidFill>
                  <a:srgbClr val="000000"/>
                </a:solidFill>
                <a:latin typeface="Arial"/>
                <a:ea typeface="Arial"/>
                <a:cs typeface="Arial"/>
                <a:sym typeface="Arial"/>
              </a:rPr>
              <a:t>Plan de pruebas de usabilidad y análisis de los resultados del SUS</a:t>
            </a:r>
            <a:endParaRPr sz="4000">
              <a:solidFill>
                <a:srgbClr val="000000"/>
              </a:solidFill>
              <a:latin typeface="Caveat SemiBold"/>
              <a:ea typeface="Caveat SemiBold"/>
              <a:cs typeface="Caveat SemiBold"/>
              <a:sym typeface="Caveat SemiBold"/>
            </a:endParaRPr>
          </a:p>
        </p:txBody>
      </p:sp>
      <p:sp>
        <p:nvSpPr>
          <p:cNvPr id="155" name="Google Shape;155;p23"/>
          <p:cNvSpPr txBox="1"/>
          <p:nvPr>
            <p:ph idx="4294967295" type="body"/>
          </p:nvPr>
        </p:nvSpPr>
        <p:spPr>
          <a:xfrm>
            <a:off x="197200" y="958925"/>
            <a:ext cx="4133100" cy="38109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1300">
                <a:latin typeface="Arial"/>
                <a:ea typeface="Arial"/>
                <a:cs typeface="Arial"/>
                <a:sym typeface="Arial"/>
              </a:rPr>
              <a:t>O</a:t>
            </a:r>
            <a:r>
              <a:rPr b="1" lang="en" sz="1400">
                <a:latin typeface="Arial"/>
                <a:ea typeface="Arial"/>
                <a:cs typeface="Arial"/>
                <a:sym typeface="Arial"/>
              </a:rPr>
              <a:t>bjetivo: </a:t>
            </a:r>
            <a:r>
              <a:rPr lang="en" sz="1400">
                <a:latin typeface="Arial"/>
                <a:ea typeface="Arial"/>
                <a:cs typeface="Arial"/>
                <a:sym typeface="Arial"/>
              </a:rPr>
              <a:t>Realizar la prueba SUS a 10 usuarios, quienes tendrán instalada la aplicación en sus dispositivos móviles, realizar las instrucciones de un escenario de la aplicación y posteriormente responder la prueba SUS.</a:t>
            </a:r>
            <a:endParaRPr sz="1400">
              <a:latin typeface="Arial"/>
              <a:ea typeface="Arial"/>
              <a:cs typeface="Arial"/>
              <a:sym typeface="Arial"/>
            </a:endParaRPr>
          </a:p>
          <a:p>
            <a:pPr indent="0" lvl="0" marL="0" rtl="0" algn="just">
              <a:lnSpc>
                <a:spcPct val="100000"/>
              </a:lnSpc>
              <a:spcBef>
                <a:spcPts val="0"/>
              </a:spcBef>
              <a:spcAft>
                <a:spcPts val="0"/>
              </a:spcAft>
              <a:buNone/>
            </a:pPr>
            <a:r>
              <a:t/>
            </a:r>
            <a:endParaRPr sz="1400">
              <a:latin typeface="Arial"/>
              <a:ea typeface="Arial"/>
              <a:cs typeface="Arial"/>
              <a:sym typeface="Arial"/>
            </a:endParaRPr>
          </a:p>
          <a:p>
            <a:pPr indent="0" lvl="0" marL="0" rtl="0" algn="just">
              <a:lnSpc>
                <a:spcPct val="100000"/>
              </a:lnSpc>
              <a:spcBef>
                <a:spcPts val="0"/>
              </a:spcBef>
              <a:spcAft>
                <a:spcPts val="0"/>
              </a:spcAft>
              <a:buNone/>
            </a:pPr>
            <a:r>
              <a:rPr b="1" lang="en" sz="1400">
                <a:latin typeface="Arial"/>
                <a:ea typeface="Arial"/>
                <a:cs typeface="Arial"/>
                <a:sym typeface="Arial"/>
              </a:rPr>
              <a:t>Dificultades: </a:t>
            </a:r>
            <a:r>
              <a:rPr lang="en" sz="1400">
                <a:latin typeface="Arial"/>
                <a:ea typeface="Arial"/>
                <a:cs typeface="Arial"/>
                <a:sym typeface="Arial"/>
              </a:rPr>
              <a:t>Los adultos mayores son poblaciones de riesgo por la pandemia, por lo que se optó enviar las instrucciones de la prueba SUS y que los usuarios resuelvan las encuestas, donde registren el intervalo de tiempo que les demoró resolverlas.</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sz="1400">
                <a:solidFill>
                  <a:srgbClr val="000000"/>
                </a:solidFill>
                <a:latin typeface="Arial"/>
                <a:ea typeface="Arial"/>
                <a:cs typeface="Arial"/>
                <a:sym typeface="Arial"/>
              </a:rPr>
              <a:t>Resultados:</a:t>
            </a:r>
            <a:r>
              <a:rPr lang="en" sz="1400">
                <a:solidFill>
                  <a:srgbClr val="000000"/>
                </a:solidFill>
                <a:latin typeface="Arial"/>
                <a:ea typeface="Arial"/>
                <a:cs typeface="Arial"/>
                <a:sym typeface="Arial"/>
              </a:rPr>
              <a:t> El promedio de SUS, con un resultado de 85.25 un resultado bastante aceptable, pero que también indica que existen algunas irregularidades dentro de la aplicación que aún pueden mejorarse, ya que la interfaz principal presenta muchas opciones de búsqueda, lo cual ocasiona confusiones.</a:t>
            </a:r>
            <a:endParaRPr b="1"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100">
              <a:latin typeface="Arial"/>
              <a:ea typeface="Arial"/>
              <a:cs typeface="Arial"/>
              <a:sym typeface="Arial"/>
            </a:endParaRPr>
          </a:p>
          <a:p>
            <a:pPr indent="0" lvl="0" marL="0" rtl="0" algn="just">
              <a:lnSpc>
                <a:spcPct val="100000"/>
              </a:lnSpc>
              <a:spcBef>
                <a:spcPts val="0"/>
              </a:spcBef>
              <a:spcAft>
                <a:spcPts val="0"/>
              </a:spcAft>
              <a:buNone/>
            </a:pPr>
            <a:r>
              <a:t/>
            </a:r>
            <a:endParaRPr b="1" sz="1200">
              <a:latin typeface="Oxygen"/>
              <a:ea typeface="Oxygen"/>
              <a:cs typeface="Oxygen"/>
              <a:sym typeface="Oxygen"/>
            </a:endParaRPr>
          </a:p>
        </p:txBody>
      </p:sp>
      <p:pic>
        <p:nvPicPr>
          <p:cNvPr id="156" name="Google Shape;156;p23"/>
          <p:cNvPicPr preferRelativeResize="0"/>
          <p:nvPr/>
        </p:nvPicPr>
        <p:blipFill>
          <a:blip r:embed="rId3">
            <a:alphaModFix/>
          </a:blip>
          <a:stretch>
            <a:fillRect/>
          </a:stretch>
        </p:blipFill>
        <p:spPr>
          <a:xfrm>
            <a:off x="4444500" y="1882975"/>
            <a:ext cx="4483050" cy="2263300"/>
          </a:xfrm>
          <a:prstGeom prst="rect">
            <a:avLst/>
          </a:prstGeom>
          <a:noFill/>
          <a:ln cap="flat" cmpd="sng" w="38100">
            <a:solidFill>
              <a:srgbClr val="A4C2F4"/>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60" name="Shape 160"/>
        <p:cNvGrpSpPr/>
        <p:nvPr/>
      </p:nvGrpSpPr>
      <p:grpSpPr>
        <a:xfrm>
          <a:off x="0" y="0"/>
          <a:ext cx="0" cy="0"/>
          <a:chOff x="0" y="0"/>
          <a:chExt cx="0" cy="0"/>
        </a:xfrm>
      </p:grpSpPr>
      <p:sp>
        <p:nvSpPr>
          <p:cNvPr id="161" name="Google Shape;161;p24"/>
          <p:cNvSpPr txBox="1"/>
          <p:nvPr>
            <p:ph idx="4294967295" type="body"/>
          </p:nvPr>
        </p:nvSpPr>
        <p:spPr>
          <a:xfrm>
            <a:off x="6588025" y="124975"/>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pic>
        <p:nvPicPr>
          <p:cNvPr id="162" name="Google Shape;162;p24"/>
          <p:cNvPicPr preferRelativeResize="0"/>
          <p:nvPr/>
        </p:nvPicPr>
        <p:blipFill rotWithShape="1">
          <a:blip r:embed="rId3">
            <a:alphaModFix/>
          </a:blip>
          <a:srcRect b="14144" l="22281" r="6167" t="39250"/>
          <a:stretch/>
        </p:blipFill>
        <p:spPr>
          <a:xfrm>
            <a:off x="0" y="968874"/>
            <a:ext cx="9144000" cy="3350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D9EEB"/>
            </a:gs>
            <a:gs pos="100000">
              <a:srgbClr val="011733">
                <a:alpha val="0"/>
              </a:srgbClr>
            </a:gs>
            <a:gs pos="100000">
              <a:srgbClr val="011733">
                <a:alpha val="0"/>
              </a:srgbClr>
            </a:gs>
          </a:gsLst>
          <a:lin ang="8100019" scaled="0"/>
        </a:gradFill>
      </p:bgPr>
    </p:bg>
    <p:spTree>
      <p:nvGrpSpPr>
        <p:cNvPr id="166" name="Shape 166"/>
        <p:cNvGrpSpPr/>
        <p:nvPr/>
      </p:nvGrpSpPr>
      <p:grpSpPr>
        <a:xfrm>
          <a:off x="0" y="0"/>
          <a:ext cx="0" cy="0"/>
          <a:chOff x="0" y="0"/>
          <a:chExt cx="0" cy="0"/>
        </a:xfrm>
      </p:grpSpPr>
      <p:sp>
        <p:nvSpPr>
          <p:cNvPr id="167" name="Google Shape;167;p25"/>
          <p:cNvSpPr txBox="1"/>
          <p:nvPr>
            <p:ph type="ctrTitle"/>
          </p:nvPr>
        </p:nvSpPr>
        <p:spPr>
          <a:xfrm>
            <a:off x="674100" y="381875"/>
            <a:ext cx="4214400" cy="79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900">
                <a:solidFill>
                  <a:schemeClr val="dk1"/>
                </a:solidFill>
                <a:latin typeface="Josefin Sans SemiBold"/>
                <a:ea typeface="Josefin Sans SemiBold"/>
                <a:cs typeface="Josefin Sans SemiBold"/>
                <a:sym typeface="Josefin Sans SemiBold"/>
              </a:rPr>
              <a:t>Conclusiones</a:t>
            </a:r>
            <a:endParaRPr sz="3900">
              <a:solidFill>
                <a:schemeClr val="dk1"/>
              </a:solidFill>
              <a:latin typeface="Caveat SemiBold"/>
              <a:ea typeface="Caveat SemiBold"/>
              <a:cs typeface="Caveat SemiBold"/>
              <a:sym typeface="Caveat SemiBold"/>
            </a:endParaRPr>
          </a:p>
        </p:txBody>
      </p:sp>
      <p:sp>
        <p:nvSpPr>
          <p:cNvPr id="168" name="Google Shape;168;p25"/>
          <p:cNvSpPr txBox="1"/>
          <p:nvPr>
            <p:ph idx="1" type="subTitle"/>
          </p:nvPr>
        </p:nvSpPr>
        <p:spPr>
          <a:xfrm>
            <a:off x="527700" y="1177775"/>
            <a:ext cx="8088600" cy="3679800"/>
          </a:xfrm>
          <a:prstGeom prst="rect">
            <a:avLst/>
          </a:prstGeom>
        </p:spPr>
        <p:txBody>
          <a:bodyPr anchorCtr="0" anchor="t" bIns="0" lIns="0" spcFirstLastPara="1" rIns="0" wrap="square" tIns="0">
            <a:noAutofit/>
          </a:bodyPr>
          <a:lstStyle/>
          <a:p>
            <a:pPr indent="0" lvl="0" marL="0" rtl="0" algn="just">
              <a:lnSpc>
                <a:spcPct val="91666"/>
              </a:lnSpc>
              <a:spcBef>
                <a:spcPts val="100"/>
              </a:spcBef>
              <a:spcAft>
                <a:spcPts val="0"/>
              </a:spcAft>
              <a:buNone/>
            </a:pPr>
            <a:r>
              <a:rPr lang="en" sz="1400">
                <a:solidFill>
                  <a:srgbClr val="000000"/>
                </a:solidFill>
                <a:latin typeface="Arial"/>
                <a:ea typeface="Arial"/>
                <a:cs typeface="Arial"/>
                <a:sym typeface="Arial"/>
              </a:rPr>
              <a:t>El proyecto promueve la salud entre los adultos mayores. Ellos son una de las poblaciones más golpeadas por los eventos sociales y naturales (El Covid). El constante rechazo y ser muchas veces ignorado por políticos ha causado que la gente mayor a 60 años tengan que buscar por sí mismos sus propios recursos, causando que ellos sufren psicológicamente hasta llegar al suicido. La salud es un derecho fundamental y universal para todos los que vivimos en este planeta; es por esta razón que se plantea la posibilidad de desarrollar una aplicación que permita a los adultos mayores encontrar médicos de calidad y poder tener una vida plena. </a:t>
            </a:r>
            <a:endParaRPr sz="1400">
              <a:solidFill>
                <a:srgbClr val="000000"/>
              </a:solidFill>
              <a:latin typeface="Arial"/>
              <a:ea typeface="Arial"/>
              <a:cs typeface="Arial"/>
              <a:sym typeface="Arial"/>
            </a:endParaRPr>
          </a:p>
          <a:p>
            <a:pPr indent="0" lvl="0" marL="0" rtl="0" algn="just">
              <a:lnSpc>
                <a:spcPct val="91666"/>
              </a:lnSpc>
              <a:spcBef>
                <a:spcPts val="100"/>
              </a:spcBef>
              <a:spcAft>
                <a:spcPts val="0"/>
              </a:spcAft>
              <a:buNone/>
            </a:pPr>
            <a:r>
              <a:t/>
            </a:r>
            <a:endParaRPr sz="1400">
              <a:solidFill>
                <a:srgbClr val="000000"/>
              </a:solidFill>
              <a:latin typeface="Arial"/>
              <a:ea typeface="Arial"/>
              <a:cs typeface="Arial"/>
              <a:sym typeface="Arial"/>
            </a:endParaRPr>
          </a:p>
          <a:p>
            <a:pPr indent="0" lvl="0" marL="0" rtl="0" algn="just">
              <a:lnSpc>
                <a:spcPct val="91666"/>
              </a:lnSpc>
              <a:spcBef>
                <a:spcPts val="100"/>
              </a:spcBef>
              <a:spcAft>
                <a:spcPts val="0"/>
              </a:spcAft>
              <a:buNone/>
            </a:pPr>
            <a:r>
              <a:rPr lang="en" sz="1400">
                <a:solidFill>
                  <a:srgbClr val="000000"/>
                </a:solidFill>
                <a:latin typeface="Arial"/>
                <a:ea typeface="Arial"/>
                <a:cs typeface="Arial"/>
                <a:sym typeface="Arial"/>
              </a:rPr>
              <a:t>Desarrollar interfaces enfocadas al </a:t>
            </a:r>
            <a:r>
              <a:rPr lang="en" sz="1400">
                <a:solidFill>
                  <a:srgbClr val="000000"/>
                </a:solidFill>
                <a:latin typeface="Arial"/>
                <a:ea typeface="Arial"/>
                <a:cs typeface="Arial"/>
                <a:sym typeface="Arial"/>
              </a:rPr>
              <a:t>público</a:t>
            </a:r>
            <a:r>
              <a:rPr lang="en" sz="1400">
                <a:solidFill>
                  <a:srgbClr val="000000"/>
                </a:solidFill>
                <a:latin typeface="Arial"/>
                <a:ea typeface="Arial"/>
                <a:cs typeface="Arial"/>
                <a:sym typeface="Arial"/>
              </a:rPr>
              <a:t> del adulto mayor requiere mayor dificultad, debido a que se deben </a:t>
            </a:r>
            <a:r>
              <a:rPr lang="en" sz="1400">
                <a:solidFill>
                  <a:srgbClr val="000000"/>
                </a:solidFill>
                <a:latin typeface="Arial"/>
                <a:ea typeface="Arial"/>
                <a:cs typeface="Arial"/>
                <a:sym typeface="Arial"/>
              </a:rPr>
              <a:t>analizar</a:t>
            </a:r>
            <a:r>
              <a:rPr lang="en" sz="1400">
                <a:solidFill>
                  <a:srgbClr val="000000"/>
                </a:solidFill>
                <a:latin typeface="Arial"/>
                <a:ea typeface="Arial"/>
                <a:cs typeface="Arial"/>
                <a:sym typeface="Arial"/>
              </a:rPr>
              <a:t> la paleta de colores de la </a:t>
            </a:r>
            <a:r>
              <a:rPr lang="en" sz="1400">
                <a:solidFill>
                  <a:srgbClr val="000000"/>
                </a:solidFill>
                <a:latin typeface="Arial"/>
                <a:ea typeface="Arial"/>
                <a:cs typeface="Arial"/>
                <a:sym typeface="Arial"/>
              </a:rPr>
              <a:t>aplicación</a:t>
            </a:r>
            <a:r>
              <a:rPr lang="en" sz="1400">
                <a:solidFill>
                  <a:srgbClr val="000000"/>
                </a:solidFill>
                <a:latin typeface="Arial"/>
                <a:ea typeface="Arial"/>
                <a:cs typeface="Arial"/>
                <a:sym typeface="Arial"/>
              </a:rPr>
              <a:t>, el tamaño de la fuente, tamaño de los iconos… </a:t>
            </a:r>
            <a:r>
              <a:rPr lang="en" sz="1400">
                <a:solidFill>
                  <a:srgbClr val="000000"/>
                </a:solidFill>
                <a:latin typeface="Arial"/>
                <a:ea typeface="Arial"/>
                <a:cs typeface="Arial"/>
                <a:sym typeface="Arial"/>
              </a:rPr>
              <a:t>Además</a:t>
            </a:r>
            <a:r>
              <a:rPr lang="en" sz="1400">
                <a:solidFill>
                  <a:srgbClr val="000000"/>
                </a:solidFill>
                <a:latin typeface="Arial"/>
                <a:ea typeface="Arial"/>
                <a:cs typeface="Arial"/>
                <a:sym typeface="Arial"/>
              </a:rPr>
              <a:t> de que pruebas realizadas a los prototipos en herramientas como KLM no arrojan datos precisos debido que el </a:t>
            </a:r>
            <a:r>
              <a:rPr lang="en" sz="1400">
                <a:solidFill>
                  <a:srgbClr val="000000"/>
                </a:solidFill>
                <a:latin typeface="Arial"/>
                <a:ea typeface="Arial"/>
                <a:cs typeface="Arial"/>
                <a:sym typeface="Arial"/>
              </a:rPr>
              <a:t>público</a:t>
            </a:r>
            <a:r>
              <a:rPr lang="en" sz="1400">
                <a:solidFill>
                  <a:srgbClr val="000000"/>
                </a:solidFill>
                <a:latin typeface="Arial"/>
                <a:ea typeface="Arial"/>
                <a:cs typeface="Arial"/>
                <a:sym typeface="Arial"/>
              </a:rPr>
              <a:t> del adulto mayor </a:t>
            </a:r>
            <a:r>
              <a:rPr lang="en" sz="1400">
                <a:solidFill>
                  <a:srgbClr val="000000"/>
                </a:solidFill>
                <a:latin typeface="Arial"/>
                <a:ea typeface="Arial"/>
                <a:cs typeface="Arial"/>
                <a:sym typeface="Arial"/>
              </a:rPr>
              <a:t>presenta</a:t>
            </a:r>
            <a:r>
              <a:rPr lang="en" sz="1400">
                <a:solidFill>
                  <a:srgbClr val="000000"/>
                </a:solidFill>
                <a:latin typeface="Arial"/>
                <a:ea typeface="Arial"/>
                <a:cs typeface="Arial"/>
                <a:sym typeface="Arial"/>
              </a:rPr>
              <a:t> mayores dificultades al realizar tareas cotidianas. </a:t>
            </a:r>
            <a:endParaRPr sz="1400">
              <a:solidFill>
                <a:srgbClr val="000000"/>
              </a:solidFill>
              <a:latin typeface="Arial"/>
              <a:ea typeface="Arial"/>
              <a:cs typeface="Arial"/>
              <a:sym typeface="Arial"/>
            </a:endParaRPr>
          </a:p>
          <a:p>
            <a:pPr indent="0" lvl="0" marL="0" rtl="0" algn="just">
              <a:lnSpc>
                <a:spcPct val="91666"/>
              </a:lnSpc>
              <a:spcBef>
                <a:spcPts val="100"/>
              </a:spcBef>
              <a:spcAft>
                <a:spcPts val="0"/>
              </a:spcAft>
              <a:buNone/>
            </a:pPr>
            <a:r>
              <a:t/>
            </a:r>
            <a:endParaRPr sz="1400">
              <a:solidFill>
                <a:srgbClr val="000000"/>
              </a:solidFill>
              <a:latin typeface="Arial"/>
              <a:ea typeface="Arial"/>
              <a:cs typeface="Arial"/>
              <a:sym typeface="Arial"/>
            </a:endParaRPr>
          </a:p>
          <a:p>
            <a:pPr indent="0" lvl="0" marL="0" rtl="0" algn="just">
              <a:lnSpc>
                <a:spcPct val="91666"/>
              </a:lnSpc>
              <a:spcBef>
                <a:spcPts val="100"/>
              </a:spcBef>
              <a:spcAft>
                <a:spcPts val="100"/>
              </a:spcAft>
              <a:buNone/>
            </a:pPr>
            <a:r>
              <a:rPr lang="en" sz="1400">
                <a:solidFill>
                  <a:srgbClr val="000000"/>
                </a:solidFill>
                <a:latin typeface="Arial"/>
                <a:ea typeface="Arial"/>
                <a:cs typeface="Arial"/>
                <a:sym typeface="Arial"/>
              </a:rPr>
              <a:t>Todos los recursos y fuentes de información que hemos encontrado nos ayudarán a desarrollar un sistema (aplicación) que permita la búsqueda de servicios médicos para una comunidad especificada anteriormente.</a:t>
            </a:r>
            <a:endParaRPr b="1" sz="1400">
              <a:solidFill>
                <a:srgbClr val="274E13"/>
              </a:solidFill>
              <a:latin typeface="Oxygen"/>
              <a:ea typeface="Oxygen"/>
              <a:cs typeface="Oxygen"/>
              <a:sym typeface="Oxygen"/>
            </a:endParaRPr>
          </a:p>
        </p:txBody>
      </p:sp>
      <p:sp>
        <p:nvSpPr>
          <p:cNvPr id="169" name="Google Shape;169;p25"/>
          <p:cNvSpPr txBox="1"/>
          <p:nvPr>
            <p:ph idx="4294967295" type="body"/>
          </p:nvPr>
        </p:nvSpPr>
        <p:spPr>
          <a:xfrm>
            <a:off x="66946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endParaRPr b="1" sz="3500">
              <a:solidFill>
                <a:srgbClr val="1C4587"/>
              </a:solidFill>
              <a:latin typeface="Oxygen"/>
              <a:ea typeface="Oxygen"/>
              <a:cs typeface="Oxygen"/>
              <a:sym typeface="Oxygen"/>
            </a:endParaRPr>
          </a:p>
        </p:txBody>
      </p:sp>
      <p:sp>
        <p:nvSpPr>
          <p:cNvPr id="170" name="Google Shape;170;p25"/>
          <p:cNvSpPr txBox="1"/>
          <p:nvPr>
            <p:ph idx="4294967295" type="body"/>
          </p:nvPr>
        </p:nvSpPr>
        <p:spPr>
          <a:xfrm>
            <a:off x="77108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15"/>
          <p:cNvSpPr txBox="1"/>
          <p:nvPr>
            <p:ph idx="4294967295" type="body"/>
          </p:nvPr>
        </p:nvSpPr>
        <p:spPr>
          <a:xfrm>
            <a:off x="6696225" y="0"/>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83" name="Google Shape;83;p15"/>
          <p:cNvSpPr txBox="1"/>
          <p:nvPr/>
        </p:nvSpPr>
        <p:spPr>
          <a:xfrm>
            <a:off x="221225" y="483400"/>
            <a:ext cx="72432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latin typeface="Josefin Sans"/>
                <a:ea typeface="Josefin Sans"/>
                <a:cs typeface="Josefin Sans"/>
                <a:sym typeface="Josefin Sans"/>
              </a:rPr>
              <a:t>Descripción breve de la aplicación </a:t>
            </a:r>
            <a:endParaRPr b="1" sz="3000">
              <a:latin typeface="Josefin Sans"/>
              <a:ea typeface="Josefin Sans"/>
              <a:cs typeface="Josefin Sans"/>
              <a:sym typeface="Josefin Sans"/>
            </a:endParaRPr>
          </a:p>
        </p:txBody>
      </p:sp>
      <p:sp>
        <p:nvSpPr>
          <p:cNvPr id="84" name="Google Shape;84;p15"/>
          <p:cNvSpPr txBox="1"/>
          <p:nvPr>
            <p:ph idx="4294967295" type="body"/>
          </p:nvPr>
        </p:nvSpPr>
        <p:spPr>
          <a:xfrm>
            <a:off x="701400" y="1287150"/>
            <a:ext cx="7741200" cy="3631800"/>
          </a:xfrm>
          <a:prstGeom prst="rect">
            <a:avLst/>
          </a:prstGeom>
        </p:spPr>
        <p:txBody>
          <a:bodyPr anchorCtr="0" anchor="t" bIns="0" lIns="0" spcFirstLastPara="1" rIns="0" wrap="square" tIns="0">
            <a:noAutofit/>
          </a:bodyPr>
          <a:lstStyle/>
          <a:p>
            <a:pPr indent="0" lvl="0" marL="0" rtl="0" algn="just">
              <a:lnSpc>
                <a:spcPct val="91666"/>
              </a:lnSpc>
              <a:spcBef>
                <a:spcPts val="100"/>
              </a:spcBef>
              <a:spcAft>
                <a:spcPts val="0"/>
              </a:spcAft>
              <a:buNone/>
            </a:pPr>
            <a:r>
              <a:rPr lang="en" sz="1400">
                <a:solidFill>
                  <a:srgbClr val="000000"/>
                </a:solidFill>
                <a:latin typeface="Arial"/>
                <a:ea typeface="Arial"/>
                <a:cs typeface="Arial"/>
                <a:sym typeface="Arial"/>
              </a:rPr>
              <a:t>Desarrollo de una aplicación móvil que permita ordenar o consultar servicios médicos disponibles desde la ubicación actual del usuario.  </a:t>
            </a:r>
            <a:endParaRPr sz="1400">
              <a:solidFill>
                <a:srgbClr val="000000"/>
              </a:solidFill>
              <a:latin typeface="Arial"/>
              <a:ea typeface="Arial"/>
              <a:cs typeface="Arial"/>
              <a:sym typeface="Arial"/>
            </a:endParaRPr>
          </a:p>
          <a:p>
            <a:pPr indent="0" lvl="0" marL="1201" marR="87472" rtl="0" algn="just">
              <a:lnSpc>
                <a:spcPct val="92214"/>
              </a:lnSpc>
              <a:spcBef>
                <a:spcPts val="241"/>
              </a:spcBef>
              <a:spcAft>
                <a:spcPts val="0"/>
              </a:spcAft>
              <a:buNone/>
            </a:pPr>
            <a:r>
              <a:t/>
            </a:r>
            <a:endParaRPr sz="1400">
              <a:solidFill>
                <a:srgbClr val="000000"/>
              </a:solidFill>
              <a:latin typeface="Arial"/>
              <a:ea typeface="Arial"/>
              <a:cs typeface="Arial"/>
              <a:sym typeface="Arial"/>
            </a:endParaRPr>
          </a:p>
          <a:p>
            <a:pPr indent="0" lvl="0" marL="1201" marR="87472" rtl="0" algn="just">
              <a:lnSpc>
                <a:spcPct val="92214"/>
              </a:lnSpc>
              <a:spcBef>
                <a:spcPts val="241"/>
              </a:spcBef>
              <a:spcAft>
                <a:spcPts val="0"/>
              </a:spcAft>
              <a:buNone/>
            </a:pPr>
            <a:r>
              <a:rPr lang="en" sz="1400">
                <a:solidFill>
                  <a:srgbClr val="000000"/>
                </a:solidFill>
                <a:latin typeface="Arial"/>
                <a:ea typeface="Arial"/>
                <a:cs typeface="Arial"/>
                <a:sym typeface="Arial"/>
              </a:rPr>
              <a:t>La aplicación está dirigida para el público del adulto mayor con el objetivo de facilitar la búsqueda de servicios médicos al proveer opciones personalizadas de búsqueda a las necesidades específicas del usuario</a:t>
            </a:r>
            <a:r>
              <a:rPr lang="en" sz="1400">
                <a:solidFill>
                  <a:srgbClr val="000000"/>
                </a:solidFill>
                <a:latin typeface="Calibri"/>
                <a:ea typeface="Calibri"/>
                <a:cs typeface="Calibri"/>
                <a:sym typeface="Calibri"/>
              </a:rPr>
              <a:t>.</a:t>
            </a: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  </a:t>
            </a:r>
            <a:endParaRPr b="1" sz="1400">
              <a:latin typeface="Oxygen"/>
              <a:ea typeface="Oxygen"/>
              <a:cs typeface="Oxygen"/>
              <a:sym typeface="Oxygen"/>
            </a:endParaRPr>
          </a:p>
        </p:txBody>
      </p:sp>
      <p:pic>
        <p:nvPicPr>
          <p:cNvPr id="85" name="Google Shape;85;p15"/>
          <p:cNvPicPr preferRelativeResize="0"/>
          <p:nvPr/>
        </p:nvPicPr>
        <p:blipFill>
          <a:blip r:embed="rId3">
            <a:alphaModFix/>
          </a:blip>
          <a:stretch>
            <a:fillRect/>
          </a:stretch>
        </p:blipFill>
        <p:spPr>
          <a:xfrm>
            <a:off x="2465575" y="3158175"/>
            <a:ext cx="999175" cy="999175"/>
          </a:xfrm>
          <a:prstGeom prst="rect">
            <a:avLst/>
          </a:prstGeom>
          <a:noFill/>
          <a:ln>
            <a:noFill/>
          </a:ln>
        </p:spPr>
      </p:pic>
      <p:pic>
        <p:nvPicPr>
          <p:cNvPr id="86" name="Google Shape;86;p15"/>
          <p:cNvPicPr preferRelativeResize="0"/>
          <p:nvPr/>
        </p:nvPicPr>
        <p:blipFill>
          <a:blip r:embed="rId4">
            <a:alphaModFix/>
          </a:blip>
          <a:stretch>
            <a:fillRect/>
          </a:stretch>
        </p:blipFill>
        <p:spPr>
          <a:xfrm>
            <a:off x="3940300" y="3158175"/>
            <a:ext cx="999175" cy="999175"/>
          </a:xfrm>
          <a:prstGeom prst="rect">
            <a:avLst/>
          </a:prstGeom>
          <a:noFill/>
          <a:ln>
            <a:noFill/>
          </a:ln>
        </p:spPr>
      </p:pic>
      <p:pic>
        <p:nvPicPr>
          <p:cNvPr id="87" name="Google Shape;87;p15"/>
          <p:cNvPicPr preferRelativeResize="0"/>
          <p:nvPr/>
        </p:nvPicPr>
        <p:blipFill>
          <a:blip r:embed="rId5">
            <a:alphaModFix/>
          </a:blip>
          <a:stretch>
            <a:fillRect/>
          </a:stretch>
        </p:blipFill>
        <p:spPr>
          <a:xfrm>
            <a:off x="5415025" y="3158175"/>
            <a:ext cx="999175" cy="99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91" name="Shape 91"/>
        <p:cNvGrpSpPr/>
        <p:nvPr/>
      </p:nvGrpSpPr>
      <p:grpSpPr>
        <a:xfrm>
          <a:off x="0" y="0"/>
          <a:ext cx="0" cy="0"/>
          <a:chOff x="0" y="0"/>
          <a:chExt cx="0" cy="0"/>
        </a:xfrm>
      </p:grpSpPr>
      <p:sp>
        <p:nvSpPr>
          <p:cNvPr id="92" name="Google Shape;92;p16"/>
          <p:cNvSpPr txBox="1"/>
          <p:nvPr/>
        </p:nvSpPr>
        <p:spPr>
          <a:xfrm>
            <a:off x="294950" y="190825"/>
            <a:ext cx="6603900" cy="923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4800">
                <a:latin typeface="Josefin Sans"/>
                <a:ea typeface="Josefin Sans"/>
                <a:cs typeface="Josefin Sans"/>
                <a:sym typeface="Josefin Sans"/>
              </a:rPr>
              <a:t>Contexto de uso</a:t>
            </a:r>
            <a:endParaRPr sz="4800">
              <a:latin typeface="Josefin Sans"/>
              <a:ea typeface="Josefin Sans"/>
              <a:cs typeface="Josefin Sans"/>
              <a:sym typeface="Josefin Sans"/>
            </a:endParaRPr>
          </a:p>
        </p:txBody>
      </p:sp>
      <p:sp>
        <p:nvSpPr>
          <p:cNvPr id="93" name="Google Shape;93;p16"/>
          <p:cNvSpPr txBox="1"/>
          <p:nvPr>
            <p:ph idx="4294967295" type="body"/>
          </p:nvPr>
        </p:nvSpPr>
        <p:spPr>
          <a:xfrm>
            <a:off x="6588025" y="124975"/>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94" name="Google Shape;94;p16"/>
          <p:cNvSpPr txBox="1"/>
          <p:nvPr/>
        </p:nvSpPr>
        <p:spPr>
          <a:xfrm>
            <a:off x="508000" y="1217500"/>
            <a:ext cx="81021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t>Como primer paso, se seleccionó la problemática del adulto mayor a la hora de buscar un servicio de salud en la ciudad de Mérida. La elección se realizó de acuerdo al alcance e impacto social.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Posteriormente fue redactada una guía de definición para establecer los lineamientos generales del proyecto, realizar la justificación, objetivos y beneficios del mismo y establecer un calendario ́ tentativo de actividades futuras para conducir y controlar tanto el avance como logro de metas de manera disciplinada. En esta etapa también se revisó bibliografía y trabajos relacionados para fundamentar el trabajo teórico.</a:t>
            </a:r>
            <a:endParaRPr sz="1800">
              <a:latin typeface="Oxygen Light"/>
              <a:ea typeface="Oxygen Light"/>
              <a:cs typeface="Oxygen Light"/>
              <a:sym typeface="Oxygen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D9EEB"/>
            </a:gs>
            <a:gs pos="100000">
              <a:srgbClr val="011733">
                <a:alpha val="0"/>
              </a:srgbClr>
            </a:gs>
            <a:gs pos="100000">
              <a:srgbClr val="011733">
                <a:alpha val="0"/>
              </a:srgbClr>
            </a:gs>
          </a:gsLst>
          <a:lin ang="8100019" scaled="0"/>
        </a:gradFill>
      </p:bgPr>
    </p:bg>
    <p:spTree>
      <p:nvGrpSpPr>
        <p:cNvPr id="98" name="Shape 98"/>
        <p:cNvGrpSpPr/>
        <p:nvPr/>
      </p:nvGrpSpPr>
      <p:grpSpPr>
        <a:xfrm>
          <a:off x="0" y="0"/>
          <a:ext cx="0" cy="0"/>
          <a:chOff x="0" y="0"/>
          <a:chExt cx="0" cy="0"/>
        </a:xfrm>
      </p:grpSpPr>
      <p:sp>
        <p:nvSpPr>
          <p:cNvPr id="99" name="Google Shape;99;p17"/>
          <p:cNvSpPr txBox="1"/>
          <p:nvPr/>
        </p:nvSpPr>
        <p:spPr>
          <a:xfrm>
            <a:off x="419050" y="203975"/>
            <a:ext cx="613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Josefin Sans SemiBold"/>
                <a:ea typeface="Josefin Sans SemiBold"/>
                <a:cs typeface="Josefin Sans SemiBold"/>
                <a:sym typeface="Josefin Sans SemiBold"/>
              </a:rPr>
              <a:t>Funcionalidades de la aplicación</a:t>
            </a:r>
            <a:endParaRPr sz="3000">
              <a:latin typeface="Josefin Sans SemiBold"/>
              <a:ea typeface="Josefin Sans SemiBold"/>
              <a:cs typeface="Josefin Sans SemiBold"/>
              <a:sym typeface="Josefin Sans SemiBold"/>
            </a:endParaRPr>
          </a:p>
        </p:txBody>
      </p:sp>
      <p:sp>
        <p:nvSpPr>
          <p:cNvPr id="100" name="Google Shape;100;p17"/>
          <p:cNvSpPr txBox="1"/>
          <p:nvPr>
            <p:ph idx="4294967295" type="body"/>
          </p:nvPr>
        </p:nvSpPr>
        <p:spPr>
          <a:xfrm>
            <a:off x="251050" y="932550"/>
            <a:ext cx="6468600" cy="40341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1400">
                <a:latin typeface="Arial"/>
                <a:ea typeface="Arial"/>
                <a:cs typeface="Arial"/>
                <a:sym typeface="Arial"/>
              </a:rPr>
              <a:t>Servicios de búsqueda y consulta</a:t>
            </a:r>
            <a:endParaRPr sz="1400">
              <a:latin typeface="Arial"/>
              <a:ea typeface="Arial"/>
              <a:cs typeface="Arial"/>
              <a:sym typeface="Arial"/>
            </a:endParaRPr>
          </a:p>
          <a:p>
            <a:pPr indent="-317500" lvl="0" marL="457200" rtl="0" algn="just">
              <a:lnSpc>
                <a:spcPct val="100000"/>
              </a:lnSpc>
              <a:spcBef>
                <a:spcPts val="0"/>
              </a:spcBef>
              <a:spcAft>
                <a:spcPts val="0"/>
              </a:spcAft>
              <a:buClr>
                <a:srgbClr val="1C4587"/>
              </a:buClr>
              <a:buSzPts val="1400"/>
              <a:buFont typeface="Arial"/>
              <a:buChar char="●"/>
            </a:pPr>
            <a:r>
              <a:rPr b="1" lang="en" sz="1400">
                <a:solidFill>
                  <a:srgbClr val="1C4587"/>
                </a:solidFill>
                <a:latin typeface="Arial"/>
                <a:ea typeface="Arial"/>
                <a:cs typeface="Arial"/>
                <a:sym typeface="Arial"/>
              </a:rPr>
              <a:t>Búsqueda de servicios médicos para agendar una cita</a:t>
            </a:r>
            <a:endParaRPr b="1" sz="1400">
              <a:solidFill>
                <a:srgbClr val="1C4587"/>
              </a:solidFill>
              <a:latin typeface="Arial"/>
              <a:ea typeface="Arial"/>
              <a:cs typeface="Arial"/>
              <a:sym typeface="Arial"/>
            </a:endParaRPr>
          </a:p>
          <a:p>
            <a:pPr indent="-317500" lvl="0" marL="457200" rtl="0" algn="just">
              <a:lnSpc>
                <a:spcPct val="100000"/>
              </a:lnSpc>
              <a:spcBef>
                <a:spcPts val="0"/>
              </a:spcBef>
              <a:spcAft>
                <a:spcPts val="0"/>
              </a:spcAft>
              <a:buClr>
                <a:srgbClr val="1C4587"/>
              </a:buClr>
              <a:buSzPts val="1400"/>
              <a:buFont typeface="Arial"/>
              <a:buChar char="●"/>
            </a:pPr>
            <a:r>
              <a:rPr b="1" lang="en" sz="1400">
                <a:solidFill>
                  <a:srgbClr val="1C4587"/>
                </a:solidFill>
                <a:latin typeface="Arial"/>
                <a:ea typeface="Arial"/>
                <a:cs typeface="Arial"/>
                <a:sym typeface="Arial"/>
              </a:rPr>
              <a:t>Búsqueda de servicios médicos usando filtros adicionales para agendar/solicitar una cita</a:t>
            </a:r>
            <a:endParaRPr b="1" sz="1400">
              <a:solidFill>
                <a:srgbClr val="1C4587"/>
              </a:solidFill>
              <a:latin typeface="Arial"/>
              <a:ea typeface="Arial"/>
              <a:cs typeface="Arial"/>
              <a:sym typeface="Arial"/>
            </a:endParaRPr>
          </a:p>
          <a:p>
            <a:pPr indent="-317500" lvl="0" marL="457200" rtl="0" algn="just">
              <a:lnSpc>
                <a:spcPct val="100000"/>
              </a:lnSpc>
              <a:spcBef>
                <a:spcPts val="0"/>
              </a:spcBef>
              <a:spcAft>
                <a:spcPts val="0"/>
              </a:spcAft>
              <a:buClr>
                <a:srgbClr val="1C4587"/>
              </a:buClr>
              <a:buSzPts val="1400"/>
              <a:buFont typeface="Arial"/>
              <a:buChar char="●"/>
            </a:pPr>
            <a:r>
              <a:rPr b="1" lang="en" sz="1400">
                <a:solidFill>
                  <a:srgbClr val="1C4587"/>
                </a:solidFill>
                <a:latin typeface="Arial"/>
                <a:ea typeface="Arial"/>
                <a:cs typeface="Arial"/>
                <a:sym typeface="Arial"/>
              </a:rPr>
              <a:t>Consultar la descripción de un servicio médico del resultado de una búsqueda</a:t>
            </a:r>
            <a:endParaRPr b="1" sz="1400">
              <a:solidFill>
                <a:srgbClr val="1C4587"/>
              </a:solidFill>
              <a:latin typeface="Arial"/>
              <a:ea typeface="Arial"/>
              <a:cs typeface="Arial"/>
              <a:sym typeface="Arial"/>
            </a:endParaRPr>
          </a:p>
          <a:p>
            <a:pPr indent="-317500" lvl="0" marL="457200" rtl="0" algn="just">
              <a:lnSpc>
                <a:spcPct val="100000"/>
              </a:lnSpc>
              <a:spcBef>
                <a:spcPts val="0"/>
              </a:spcBef>
              <a:spcAft>
                <a:spcPts val="0"/>
              </a:spcAft>
              <a:buClr>
                <a:srgbClr val="1C4587"/>
              </a:buClr>
              <a:buSzPts val="1400"/>
              <a:buFont typeface="Arial"/>
              <a:buChar char="●"/>
            </a:pPr>
            <a:r>
              <a:rPr b="1" lang="en" sz="1400">
                <a:solidFill>
                  <a:srgbClr val="1C4587"/>
                </a:solidFill>
                <a:latin typeface="Arial"/>
                <a:ea typeface="Arial"/>
                <a:cs typeface="Arial"/>
                <a:sym typeface="Arial"/>
              </a:rPr>
              <a:t>Solicitar el servicio del resultado de una búsqueda</a:t>
            </a:r>
            <a:endParaRPr b="1" sz="1400">
              <a:solidFill>
                <a:srgbClr val="1C4587"/>
              </a:solidFill>
              <a:latin typeface="Arial"/>
              <a:ea typeface="Arial"/>
              <a:cs typeface="Arial"/>
              <a:sym typeface="Arial"/>
            </a:endParaRPr>
          </a:p>
          <a:p>
            <a:pPr indent="-317500" lvl="0" marL="457200" rtl="0" algn="just">
              <a:lnSpc>
                <a:spcPct val="100000"/>
              </a:lnSpc>
              <a:spcBef>
                <a:spcPts val="0"/>
              </a:spcBef>
              <a:spcAft>
                <a:spcPts val="0"/>
              </a:spcAft>
              <a:buClr>
                <a:srgbClr val="1C4587"/>
              </a:buClr>
              <a:buSzPts val="1400"/>
              <a:buFont typeface="Arial"/>
              <a:buChar char="●"/>
            </a:pPr>
            <a:r>
              <a:rPr b="1" lang="en" sz="1400">
                <a:solidFill>
                  <a:srgbClr val="1C4587"/>
                </a:solidFill>
                <a:latin typeface="Arial"/>
                <a:ea typeface="Arial"/>
                <a:cs typeface="Arial"/>
                <a:sym typeface="Arial"/>
              </a:rPr>
              <a:t>Consultar ubicación del servicio del resultado de una búsqueda</a:t>
            </a:r>
            <a:endParaRPr b="1" sz="1400">
              <a:solidFill>
                <a:srgbClr val="1C4587"/>
              </a:solidFill>
              <a:latin typeface="Arial"/>
              <a:ea typeface="Arial"/>
              <a:cs typeface="Arial"/>
              <a:sym typeface="Arial"/>
            </a:endParaRPr>
          </a:p>
          <a:p>
            <a:pPr indent="0" lvl="0" marL="0" rtl="0" algn="just">
              <a:lnSpc>
                <a:spcPct val="100000"/>
              </a:lnSpc>
              <a:spcBef>
                <a:spcPts val="0"/>
              </a:spcBef>
              <a:spcAft>
                <a:spcPts val="0"/>
              </a:spcAft>
              <a:buNone/>
            </a:pPr>
            <a:r>
              <a:t/>
            </a:r>
            <a:endParaRPr sz="1400">
              <a:latin typeface="Arial"/>
              <a:ea typeface="Arial"/>
              <a:cs typeface="Arial"/>
              <a:sym typeface="Arial"/>
            </a:endParaRPr>
          </a:p>
          <a:p>
            <a:pPr indent="0" lvl="0" marL="0" rtl="0" algn="just">
              <a:lnSpc>
                <a:spcPct val="100000"/>
              </a:lnSpc>
              <a:spcBef>
                <a:spcPts val="0"/>
              </a:spcBef>
              <a:spcAft>
                <a:spcPts val="0"/>
              </a:spcAft>
              <a:buNone/>
            </a:pPr>
            <a:r>
              <a:rPr b="1" lang="en" sz="1400">
                <a:latin typeface="Arial"/>
                <a:ea typeface="Arial"/>
                <a:cs typeface="Arial"/>
                <a:sym typeface="Arial"/>
              </a:rPr>
              <a:t>Registros de usuarios y empresas/instituciones</a:t>
            </a:r>
            <a:endParaRPr sz="1400">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Registro de usuarios mediante un correo electrónico y la generación de una contraseña</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Autentificación de usuarios desde la pantalla de inicio de sesión</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Alta de tarjetas de crédito/débito a través del llenado de un formulario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Registro de empresas/instituciones</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sz="1400">
                <a:solidFill>
                  <a:srgbClr val="000000"/>
                </a:solidFill>
                <a:latin typeface="Arial"/>
                <a:ea typeface="Arial"/>
                <a:cs typeface="Arial"/>
                <a:sym typeface="Arial"/>
              </a:rPr>
              <a:t>Sistema</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Reportar algún problema o sugerencia dentro de la aplicación.</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100">
              <a:latin typeface="Arial"/>
              <a:ea typeface="Arial"/>
              <a:cs typeface="Arial"/>
              <a:sym typeface="Arial"/>
            </a:endParaRPr>
          </a:p>
        </p:txBody>
      </p:sp>
      <p:sp>
        <p:nvSpPr>
          <p:cNvPr id="101" name="Google Shape;101;p17"/>
          <p:cNvSpPr txBox="1"/>
          <p:nvPr>
            <p:ph idx="4294967295" type="body"/>
          </p:nvPr>
        </p:nvSpPr>
        <p:spPr>
          <a:xfrm>
            <a:off x="6420300" y="33025"/>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endParaRPr b="1" sz="3500">
              <a:solidFill>
                <a:srgbClr val="1C4587"/>
              </a:solidFill>
              <a:latin typeface="Oxygen"/>
              <a:ea typeface="Oxygen"/>
              <a:cs typeface="Oxygen"/>
              <a:sym typeface="Oxygen"/>
            </a:endParaRPr>
          </a:p>
        </p:txBody>
      </p:sp>
      <p:sp>
        <p:nvSpPr>
          <p:cNvPr id="102" name="Google Shape;102;p17"/>
          <p:cNvSpPr txBox="1"/>
          <p:nvPr>
            <p:ph idx="4294967295" type="body"/>
          </p:nvPr>
        </p:nvSpPr>
        <p:spPr>
          <a:xfrm>
            <a:off x="7436500" y="33025"/>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pic>
        <p:nvPicPr>
          <p:cNvPr id="103" name="Google Shape;103;p17"/>
          <p:cNvPicPr preferRelativeResize="0"/>
          <p:nvPr/>
        </p:nvPicPr>
        <p:blipFill>
          <a:blip r:embed="rId3">
            <a:alphaModFix/>
          </a:blip>
          <a:stretch>
            <a:fillRect/>
          </a:stretch>
        </p:blipFill>
        <p:spPr>
          <a:xfrm>
            <a:off x="6825249" y="1077199"/>
            <a:ext cx="2067051" cy="2138875"/>
          </a:xfrm>
          <a:prstGeom prst="rect">
            <a:avLst/>
          </a:prstGeom>
          <a:noFill/>
          <a:ln>
            <a:noFill/>
          </a:ln>
        </p:spPr>
      </p:pic>
      <p:pic>
        <p:nvPicPr>
          <p:cNvPr id="104" name="Google Shape;104;p17"/>
          <p:cNvPicPr preferRelativeResize="0"/>
          <p:nvPr/>
        </p:nvPicPr>
        <p:blipFill>
          <a:blip r:embed="rId4">
            <a:alphaModFix/>
          </a:blip>
          <a:stretch>
            <a:fillRect/>
          </a:stretch>
        </p:blipFill>
        <p:spPr>
          <a:xfrm>
            <a:off x="7047463" y="3375523"/>
            <a:ext cx="1622627" cy="16226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D9EEB"/>
            </a:gs>
            <a:gs pos="100000">
              <a:srgbClr val="011733">
                <a:alpha val="0"/>
              </a:srgbClr>
            </a:gs>
            <a:gs pos="100000">
              <a:srgbClr val="011733">
                <a:alpha val="0"/>
              </a:srgbClr>
            </a:gs>
          </a:gsLst>
          <a:lin ang="8100019" scaled="0"/>
        </a:gradFill>
      </p:bgPr>
    </p:bg>
    <p:spTree>
      <p:nvGrpSpPr>
        <p:cNvPr id="108" name="Shape 108"/>
        <p:cNvGrpSpPr/>
        <p:nvPr/>
      </p:nvGrpSpPr>
      <p:grpSpPr>
        <a:xfrm>
          <a:off x="0" y="0"/>
          <a:ext cx="0" cy="0"/>
          <a:chOff x="0" y="0"/>
          <a:chExt cx="0" cy="0"/>
        </a:xfrm>
      </p:grpSpPr>
      <p:sp>
        <p:nvSpPr>
          <p:cNvPr id="109" name="Google Shape;109;p18"/>
          <p:cNvSpPr txBox="1"/>
          <p:nvPr>
            <p:ph type="ctrTitle"/>
          </p:nvPr>
        </p:nvSpPr>
        <p:spPr>
          <a:xfrm>
            <a:off x="277400" y="669150"/>
            <a:ext cx="7433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4000">
                <a:solidFill>
                  <a:schemeClr val="dk1"/>
                </a:solidFill>
                <a:latin typeface="Arial"/>
                <a:ea typeface="Arial"/>
                <a:cs typeface="Arial"/>
                <a:sym typeface="Arial"/>
              </a:rPr>
              <a:t>Marco teórico</a:t>
            </a:r>
            <a:endParaRPr b="1" sz="4000">
              <a:solidFill>
                <a:schemeClr val="dk1"/>
              </a:solidFill>
              <a:latin typeface="Arial"/>
              <a:ea typeface="Arial"/>
              <a:cs typeface="Arial"/>
              <a:sym typeface="Arial"/>
            </a:endParaRPr>
          </a:p>
        </p:txBody>
      </p:sp>
      <p:sp>
        <p:nvSpPr>
          <p:cNvPr id="110" name="Google Shape;110;p18"/>
          <p:cNvSpPr txBox="1"/>
          <p:nvPr>
            <p:ph idx="1" type="subTitle"/>
          </p:nvPr>
        </p:nvSpPr>
        <p:spPr>
          <a:xfrm>
            <a:off x="348325" y="1360100"/>
            <a:ext cx="8361000" cy="3640800"/>
          </a:xfrm>
          <a:prstGeom prst="rect">
            <a:avLst/>
          </a:prstGeom>
        </p:spPr>
        <p:txBody>
          <a:bodyPr anchorCtr="0" anchor="t" bIns="0" lIns="0" spcFirstLastPara="1" rIns="0" wrap="square" tIns="0">
            <a:noAutofit/>
          </a:bodyPr>
          <a:lstStyle/>
          <a:p>
            <a:pPr indent="0" lvl="0" marL="64884" marR="23789" rtl="0" algn="just">
              <a:lnSpc>
                <a:spcPct val="92316"/>
              </a:lnSpc>
              <a:spcBef>
                <a:spcPts val="234"/>
              </a:spcBef>
              <a:spcAft>
                <a:spcPts val="0"/>
              </a:spcAft>
              <a:buNone/>
            </a:pPr>
            <a:r>
              <a:rPr lang="en" sz="1400">
                <a:solidFill>
                  <a:srgbClr val="000000"/>
                </a:solidFill>
                <a:latin typeface="Arial"/>
                <a:ea typeface="Arial"/>
                <a:cs typeface="Arial"/>
                <a:sym typeface="Arial"/>
              </a:rPr>
              <a:t>Los siguientes documentos sirvieron como motivación y sustento teórico para el desarrollo de las primeras etapas del proyecto.</a:t>
            </a:r>
            <a:endParaRPr sz="1400">
              <a:solidFill>
                <a:srgbClr val="000000"/>
              </a:solidFill>
              <a:latin typeface="Arial"/>
              <a:ea typeface="Arial"/>
              <a:cs typeface="Arial"/>
              <a:sym typeface="Arial"/>
            </a:endParaRPr>
          </a:p>
          <a:p>
            <a:pPr indent="0" lvl="0" marL="64884" marR="23789" rtl="0" algn="just">
              <a:lnSpc>
                <a:spcPct val="92316"/>
              </a:lnSpc>
              <a:spcBef>
                <a:spcPts val="234"/>
              </a:spcBef>
              <a:spcAft>
                <a:spcPts val="0"/>
              </a:spcAft>
              <a:buNone/>
            </a:pPr>
            <a:r>
              <a:t/>
            </a:r>
            <a:endParaRPr sz="1400">
              <a:solidFill>
                <a:srgbClr val="000000"/>
              </a:solidFill>
              <a:latin typeface="Arial"/>
              <a:ea typeface="Arial"/>
              <a:cs typeface="Arial"/>
              <a:sym typeface="Arial"/>
            </a:endParaRPr>
          </a:p>
          <a:p>
            <a:pPr indent="0" lvl="0" marL="64884" marR="23789" rtl="0" algn="just">
              <a:lnSpc>
                <a:spcPct val="100000"/>
              </a:lnSpc>
              <a:spcBef>
                <a:spcPts val="234"/>
              </a:spcBef>
              <a:spcAft>
                <a:spcPts val="0"/>
              </a:spcAft>
              <a:buNone/>
            </a:pPr>
            <a:r>
              <a:rPr lang="en" sz="1400">
                <a:solidFill>
                  <a:srgbClr val="000000"/>
                </a:solidFill>
                <a:latin typeface="Arial"/>
                <a:ea typeface="Arial"/>
                <a:cs typeface="Arial"/>
                <a:sym typeface="Arial"/>
              </a:rPr>
              <a:t> [1] Aplicaciones móviles que utiliza el sistema de salud mexicano para </a:t>
            </a:r>
            <a:r>
              <a:rPr b="1" lang="en" sz="1400">
                <a:solidFill>
                  <a:srgbClr val="000000"/>
                </a:solidFill>
                <a:latin typeface="Arial"/>
                <a:ea typeface="Arial"/>
                <a:cs typeface="Arial"/>
                <a:sym typeface="Arial"/>
              </a:rPr>
              <a:t>mejorar el acceso y la utilización de los servicios de salud</a:t>
            </a:r>
            <a:r>
              <a:rPr lang="en" sz="1400">
                <a:solidFill>
                  <a:srgbClr val="000000"/>
                </a:solidFill>
                <a:latin typeface="Arial"/>
                <a:ea typeface="Arial"/>
                <a:cs typeface="Arial"/>
                <a:sym typeface="Arial"/>
              </a:rPr>
              <a:t> en comparación con aplicaciones internacionales Material y Métodos: Se identificaron las aplicaciones creadas por entidades oficiales de salud de México y otros países en 3 sistemas operativos</a:t>
            </a:r>
            <a:endParaRPr sz="1400">
              <a:solidFill>
                <a:srgbClr val="000000"/>
              </a:solidFill>
              <a:latin typeface="Arial"/>
              <a:ea typeface="Arial"/>
              <a:cs typeface="Arial"/>
              <a:sym typeface="Arial"/>
            </a:endParaRPr>
          </a:p>
          <a:p>
            <a:pPr indent="127313" lvl="0" marL="64884" marR="23789" rtl="0" algn="just">
              <a:lnSpc>
                <a:spcPct val="100000"/>
              </a:lnSpc>
              <a:spcBef>
                <a:spcPts val="234"/>
              </a:spcBef>
              <a:spcAft>
                <a:spcPts val="0"/>
              </a:spcAft>
              <a:buNone/>
            </a:pPr>
            <a:r>
              <a:t/>
            </a:r>
            <a:endParaRPr sz="1400">
              <a:solidFill>
                <a:srgbClr val="000000"/>
              </a:solidFill>
              <a:latin typeface="Arial"/>
              <a:ea typeface="Arial"/>
              <a:cs typeface="Arial"/>
              <a:sym typeface="Arial"/>
            </a:endParaRPr>
          </a:p>
          <a:p>
            <a:pPr indent="0" lvl="0" marL="65909" marR="23613" rtl="0" algn="just">
              <a:lnSpc>
                <a:spcPct val="100000"/>
              </a:lnSpc>
              <a:spcBef>
                <a:spcPts val="25"/>
              </a:spcBef>
              <a:spcAft>
                <a:spcPts val="0"/>
              </a:spcAft>
              <a:buNone/>
            </a:pPr>
            <a:r>
              <a:rPr lang="en" sz="1400">
                <a:solidFill>
                  <a:schemeClr val="dk1"/>
                </a:solidFill>
                <a:latin typeface="Arial"/>
                <a:ea typeface="Arial"/>
                <a:cs typeface="Arial"/>
                <a:sym typeface="Arial"/>
              </a:rPr>
              <a:t> [2]</a:t>
            </a:r>
            <a:r>
              <a:rPr lang="en" sz="1400">
                <a:solidFill>
                  <a:srgbClr val="000000"/>
                </a:solidFill>
                <a:latin typeface="Arial"/>
                <a:ea typeface="Arial"/>
                <a:cs typeface="Arial"/>
                <a:sym typeface="Arial"/>
              </a:rPr>
              <a:t> Sistema que ayuda a una persona a encontrar un médico en función de los síntomas que enfrenta el usuario. El sistema </a:t>
            </a:r>
            <a:r>
              <a:rPr b="1" lang="en" sz="1400">
                <a:solidFill>
                  <a:srgbClr val="000000"/>
                </a:solidFill>
                <a:latin typeface="Arial"/>
                <a:ea typeface="Arial"/>
                <a:cs typeface="Arial"/>
                <a:sym typeface="Arial"/>
              </a:rPr>
              <a:t>ayuda al usuario a ser redirigido al especialista más cercano</a:t>
            </a:r>
            <a:r>
              <a:rPr lang="en" sz="1400">
                <a:solidFill>
                  <a:srgbClr val="000000"/>
                </a:solidFill>
                <a:latin typeface="Arial"/>
                <a:ea typeface="Arial"/>
                <a:cs typeface="Arial"/>
                <a:sym typeface="Arial"/>
              </a:rPr>
              <a:t> que sea apropiado para el caso especial de cada usuario. </a:t>
            </a:r>
            <a:endParaRPr sz="1400" u="sng">
              <a:solidFill>
                <a:srgbClr val="000000"/>
              </a:solidFill>
              <a:latin typeface="Arial"/>
              <a:ea typeface="Arial"/>
              <a:cs typeface="Arial"/>
              <a:sym typeface="Arial"/>
            </a:endParaRPr>
          </a:p>
          <a:p>
            <a:pPr indent="197758" lvl="0" marL="65909" marR="23613" rtl="0" algn="just">
              <a:lnSpc>
                <a:spcPct val="100000"/>
              </a:lnSpc>
              <a:spcBef>
                <a:spcPts val="25"/>
              </a:spcBef>
              <a:spcAft>
                <a:spcPts val="0"/>
              </a:spcAft>
              <a:buNone/>
            </a:pPr>
            <a:r>
              <a:t/>
            </a:r>
            <a:endParaRPr sz="1400" u="sng">
              <a:solidFill>
                <a:srgbClr val="000000"/>
              </a:solidFill>
              <a:latin typeface="Arial"/>
              <a:ea typeface="Arial"/>
              <a:cs typeface="Arial"/>
              <a:sym typeface="Arial"/>
            </a:endParaRPr>
          </a:p>
          <a:p>
            <a:pPr indent="166550" lvl="0" marL="0" marR="88667" rtl="0" algn="just">
              <a:lnSpc>
                <a:spcPct val="100000"/>
              </a:lnSpc>
              <a:spcBef>
                <a:spcPts val="190"/>
              </a:spcBef>
              <a:spcAft>
                <a:spcPts val="0"/>
              </a:spcAft>
              <a:buNone/>
            </a:pPr>
            <a:r>
              <a:rPr lang="en" sz="1400">
                <a:solidFill>
                  <a:srgbClr val="000000"/>
                </a:solidFill>
                <a:latin typeface="Arial"/>
                <a:ea typeface="Arial"/>
                <a:cs typeface="Arial"/>
                <a:sym typeface="Arial"/>
              </a:rPr>
              <a:t>[3] El Proyecto-Encuesta salud, Bienestar y Envejecimiento (SABE) de la OPS/OMS, tiene como objetivo </a:t>
            </a:r>
            <a:r>
              <a:rPr b="1" lang="en" sz="1400">
                <a:solidFill>
                  <a:srgbClr val="000000"/>
                </a:solidFill>
                <a:latin typeface="Arial"/>
                <a:ea typeface="Arial"/>
                <a:cs typeface="Arial"/>
                <a:sym typeface="Arial"/>
              </a:rPr>
              <a:t>determinar las características de salud y vida de los adultos mayores por medio de un estudio multicéntrico de carácter descriptivo, transversal y prospectivo,</a:t>
            </a:r>
            <a:r>
              <a:rPr lang="en" sz="1400">
                <a:solidFill>
                  <a:srgbClr val="000000"/>
                </a:solidFill>
                <a:latin typeface="Arial"/>
                <a:ea typeface="Arial"/>
                <a:cs typeface="Arial"/>
                <a:sym typeface="Arial"/>
              </a:rPr>
              <a:t> utilizando un instrumento validado y estandarizado. Dicho instrumento permite obtener información confiable y comparable.</a:t>
            </a:r>
            <a:endParaRPr b="1" sz="2600">
              <a:solidFill>
                <a:srgbClr val="274E13"/>
              </a:solidFill>
              <a:latin typeface="Oxygen"/>
              <a:ea typeface="Oxygen"/>
              <a:cs typeface="Oxygen"/>
              <a:sym typeface="Oxygen"/>
            </a:endParaRPr>
          </a:p>
        </p:txBody>
      </p:sp>
      <p:sp>
        <p:nvSpPr>
          <p:cNvPr id="111" name="Google Shape;111;p18"/>
          <p:cNvSpPr txBox="1"/>
          <p:nvPr>
            <p:ph idx="4294967295" type="body"/>
          </p:nvPr>
        </p:nvSpPr>
        <p:spPr>
          <a:xfrm>
            <a:off x="66946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endParaRPr b="1" sz="3500">
              <a:solidFill>
                <a:srgbClr val="1C4587"/>
              </a:solidFill>
              <a:latin typeface="Oxygen"/>
              <a:ea typeface="Oxygen"/>
              <a:cs typeface="Oxygen"/>
              <a:sym typeface="Oxygen"/>
            </a:endParaRPr>
          </a:p>
        </p:txBody>
      </p:sp>
      <p:sp>
        <p:nvSpPr>
          <p:cNvPr id="112" name="Google Shape;112;p18"/>
          <p:cNvSpPr txBox="1"/>
          <p:nvPr>
            <p:ph idx="4294967295" type="body"/>
          </p:nvPr>
        </p:nvSpPr>
        <p:spPr>
          <a:xfrm>
            <a:off x="77108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D9EEB"/>
            </a:gs>
            <a:gs pos="100000">
              <a:srgbClr val="011733">
                <a:alpha val="0"/>
              </a:srgbClr>
            </a:gs>
            <a:gs pos="100000">
              <a:srgbClr val="011733">
                <a:alpha val="0"/>
              </a:srgbClr>
            </a:gs>
          </a:gsLst>
          <a:lin ang="8100019" scaled="0"/>
        </a:gra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856675" y="669150"/>
            <a:ext cx="4538100" cy="768600"/>
          </a:xfrm>
          <a:prstGeom prst="rect">
            <a:avLst/>
          </a:prstGeom>
        </p:spPr>
        <p:txBody>
          <a:bodyPr anchorCtr="0" anchor="t" bIns="0" lIns="0" spcFirstLastPara="1" rIns="0" wrap="square" tIns="0">
            <a:noAutofit/>
          </a:bodyPr>
          <a:lstStyle/>
          <a:p>
            <a:pPr indent="0" lvl="0" marL="0" rtl="0" algn="just">
              <a:lnSpc>
                <a:spcPct val="100000"/>
              </a:lnSpc>
              <a:spcBef>
                <a:spcPts val="2400"/>
              </a:spcBef>
              <a:spcAft>
                <a:spcPts val="600"/>
              </a:spcAft>
              <a:buNone/>
            </a:pPr>
            <a:r>
              <a:rPr b="1" lang="en" sz="2700">
                <a:solidFill>
                  <a:srgbClr val="000000"/>
                </a:solidFill>
                <a:latin typeface="Arial"/>
                <a:ea typeface="Arial"/>
                <a:cs typeface="Arial"/>
                <a:sym typeface="Arial"/>
              </a:rPr>
              <a:t>Materiales y Metodología</a:t>
            </a:r>
            <a:endParaRPr sz="4500">
              <a:solidFill>
                <a:schemeClr val="dk1"/>
              </a:solidFill>
              <a:latin typeface="Caveat SemiBold"/>
              <a:ea typeface="Caveat SemiBold"/>
              <a:cs typeface="Caveat SemiBold"/>
              <a:sym typeface="Caveat SemiBold"/>
            </a:endParaRPr>
          </a:p>
        </p:txBody>
      </p:sp>
      <p:sp>
        <p:nvSpPr>
          <p:cNvPr id="118" name="Google Shape;118;p19"/>
          <p:cNvSpPr txBox="1"/>
          <p:nvPr>
            <p:ph idx="1" type="subTitle"/>
          </p:nvPr>
        </p:nvSpPr>
        <p:spPr>
          <a:xfrm>
            <a:off x="416675" y="1574525"/>
            <a:ext cx="8179200" cy="322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800">
                <a:solidFill>
                  <a:srgbClr val="3C78D8"/>
                </a:solidFill>
                <a:latin typeface="Arial"/>
                <a:ea typeface="Arial"/>
                <a:cs typeface="Arial"/>
                <a:sym typeface="Arial"/>
              </a:rPr>
              <a:t>	</a:t>
            </a:r>
            <a:r>
              <a:rPr b="1" lang="en" sz="1800">
                <a:solidFill>
                  <a:srgbClr val="1C4587"/>
                </a:solidFill>
                <a:latin typeface="Arial"/>
                <a:ea typeface="Arial"/>
                <a:cs typeface="Arial"/>
                <a:sym typeface="Arial"/>
              </a:rPr>
              <a:t>Metodologia DCU</a:t>
            </a:r>
            <a:endParaRPr b="1" sz="1800">
              <a:solidFill>
                <a:srgbClr val="1C4587"/>
              </a:solidFill>
              <a:latin typeface="Arial"/>
              <a:ea typeface="Arial"/>
              <a:cs typeface="Arial"/>
              <a:sym typeface="Arial"/>
            </a:endParaRPr>
          </a:p>
          <a:p>
            <a:pPr indent="-342900" lvl="1" marL="914400" rtl="0" algn="l">
              <a:spcBef>
                <a:spcPts val="0"/>
              </a:spcBef>
              <a:spcAft>
                <a:spcPts val="0"/>
              </a:spcAft>
              <a:buClr>
                <a:srgbClr val="3C78D8"/>
              </a:buClr>
              <a:buSzPts val="1800"/>
              <a:buFont typeface="Arial"/>
              <a:buChar char="○"/>
            </a:pPr>
            <a:r>
              <a:rPr b="1" lang="en" sz="1800">
                <a:solidFill>
                  <a:srgbClr val="3C78D8"/>
                </a:solidFill>
                <a:latin typeface="Arial"/>
                <a:ea typeface="Arial"/>
                <a:cs typeface="Arial"/>
                <a:sym typeface="Arial"/>
              </a:rPr>
              <a:t>Contexto de uso </a:t>
            </a:r>
            <a:endParaRPr b="1" sz="1800">
              <a:solidFill>
                <a:srgbClr val="3C78D8"/>
              </a:solidFill>
              <a:latin typeface="Arial"/>
              <a:ea typeface="Arial"/>
              <a:cs typeface="Arial"/>
              <a:sym typeface="Arial"/>
            </a:endParaRPr>
          </a:p>
          <a:p>
            <a:pPr indent="-342900" lvl="1" marL="914400" rtl="0" algn="l">
              <a:spcBef>
                <a:spcPts val="0"/>
              </a:spcBef>
              <a:spcAft>
                <a:spcPts val="0"/>
              </a:spcAft>
              <a:buClr>
                <a:srgbClr val="3C78D8"/>
              </a:buClr>
              <a:buSzPts val="1800"/>
              <a:buFont typeface="Arial"/>
              <a:buChar char="○"/>
            </a:pPr>
            <a:r>
              <a:rPr b="1" lang="en" sz="1800">
                <a:solidFill>
                  <a:srgbClr val="3C78D8"/>
                </a:solidFill>
                <a:latin typeface="Arial"/>
                <a:ea typeface="Arial"/>
                <a:cs typeface="Arial"/>
                <a:sym typeface="Arial"/>
              </a:rPr>
              <a:t>Especificación de requisitos</a:t>
            </a:r>
            <a:endParaRPr b="1" sz="1800">
              <a:solidFill>
                <a:srgbClr val="3C78D8"/>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Técnicas</a:t>
            </a:r>
            <a:r>
              <a:rPr b="1" lang="en" sz="1800">
                <a:solidFill>
                  <a:srgbClr val="000000"/>
                </a:solidFill>
                <a:latin typeface="Arial"/>
                <a:ea typeface="Arial"/>
                <a:cs typeface="Arial"/>
                <a:sym typeface="Arial"/>
              </a:rPr>
              <a:t> de </a:t>
            </a:r>
            <a:r>
              <a:rPr b="1" lang="en" sz="1800">
                <a:solidFill>
                  <a:srgbClr val="000000"/>
                </a:solidFill>
                <a:latin typeface="Arial"/>
                <a:ea typeface="Arial"/>
                <a:cs typeface="Arial"/>
                <a:sym typeface="Arial"/>
              </a:rPr>
              <a:t>educción</a:t>
            </a:r>
            <a:r>
              <a:rPr b="1" lang="en" sz="1800">
                <a:solidFill>
                  <a:srgbClr val="000000"/>
                </a:solidFill>
                <a:latin typeface="Arial"/>
                <a:ea typeface="Arial"/>
                <a:cs typeface="Arial"/>
                <a:sym typeface="Arial"/>
              </a:rPr>
              <a:t> aplicadas a través de encuestas y resultados</a:t>
            </a:r>
            <a:endParaRPr b="1"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Desarrollo de soluciones a través de los prototipos y </a:t>
            </a:r>
            <a:r>
              <a:rPr b="1" lang="en" sz="1800">
                <a:solidFill>
                  <a:srgbClr val="000000"/>
                </a:solidFill>
                <a:latin typeface="Arial"/>
                <a:ea typeface="Arial"/>
                <a:cs typeface="Arial"/>
                <a:sym typeface="Arial"/>
              </a:rPr>
              <a:t>evolución</a:t>
            </a:r>
            <a:endParaRPr b="1"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Evaluación de los prototipos con KLM</a:t>
            </a:r>
            <a:endParaRPr b="1"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Plan de pruebas de usabilidad y análisis de los resultados del SUS</a:t>
            </a:r>
            <a:endParaRPr b="1" sz="1800">
              <a:solidFill>
                <a:srgbClr val="000000"/>
              </a:solidFill>
              <a:latin typeface="Arial"/>
              <a:ea typeface="Arial"/>
              <a:cs typeface="Arial"/>
              <a:sym typeface="Arial"/>
            </a:endParaRPr>
          </a:p>
          <a:p>
            <a:pPr indent="0" lvl="0" marL="0" rtl="0" algn="l">
              <a:spcBef>
                <a:spcPts val="0"/>
              </a:spcBef>
              <a:spcAft>
                <a:spcPts val="800"/>
              </a:spcAft>
              <a:buNone/>
            </a:pPr>
            <a:r>
              <a:t/>
            </a:r>
            <a:endParaRPr b="1">
              <a:solidFill>
                <a:srgbClr val="274E13"/>
              </a:solidFill>
              <a:latin typeface="Oxygen"/>
              <a:ea typeface="Oxygen"/>
              <a:cs typeface="Oxygen"/>
              <a:sym typeface="Oxygen"/>
            </a:endParaRPr>
          </a:p>
        </p:txBody>
      </p:sp>
      <p:sp>
        <p:nvSpPr>
          <p:cNvPr id="119" name="Google Shape;119;p19"/>
          <p:cNvSpPr txBox="1"/>
          <p:nvPr>
            <p:ph idx="4294967295" type="body"/>
          </p:nvPr>
        </p:nvSpPr>
        <p:spPr>
          <a:xfrm>
            <a:off x="66946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endParaRPr b="1" sz="3500">
              <a:solidFill>
                <a:srgbClr val="1C4587"/>
              </a:solidFill>
              <a:latin typeface="Oxygen"/>
              <a:ea typeface="Oxygen"/>
              <a:cs typeface="Oxygen"/>
              <a:sym typeface="Oxygen"/>
            </a:endParaRPr>
          </a:p>
        </p:txBody>
      </p:sp>
      <p:sp>
        <p:nvSpPr>
          <p:cNvPr id="120" name="Google Shape;120;p19"/>
          <p:cNvSpPr txBox="1"/>
          <p:nvPr>
            <p:ph idx="4294967295" type="body"/>
          </p:nvPr>
        </p:nvSpPr>
        <p:spPr>
          <a:xfrm>
            <a:off x="7710800" y="60450"/>
            <a:ext cx="17898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0"/>
          <p:cNvSpPr txBox="1"/>
          <p:nvPr>
            <p:ph idx="4294967295" type="body"/>
          </p:nvPr>
        </p:nvSpPr>
        <p:spPr>
          <a:xfrm>
            <a:off x="6588025" y="124975"/>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126" name="Google Shape;126;p20"/>
          <p:cNvSpPr txBox="1"/>
          <p:nvPr>
            <p:ph idx="4294967295" type="ctrTitle"/>
          </p:nvPr>
        </p:nvSpPr>
        <p:spPr>
          <a:xfrm>
            <a:off x="393000" y="205675"/>
            <a:ext cx="5625900" cy="11598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sz="2000">
                <a:solidFill>
                  <a:srgbClr val="000000"/>
                </a:solidFill>
                <a:latin typeface="Arial"/>
                <a:ea typeface="Arial"/>
                <a:cs typeface="Arial"/>
                <a:sym typeface="Arial"/>
              </a:rPr>
              <a:t>T</a:t>
            </a:r>
            <a:r>
              <a:rPr b="1" lang="en" sz="2000">
                <a:solidFill>
                  <a:srgbClr val="000000"/>
                </a:solidFill>
                <a:latin typeface="Arial"/>
                <a:ea typeface="Arial"/>
                <a:cs typeface="Arial"/>
                <a:sym typeface="Arial"/>
              </a:rPr>
              <a:t>écnicas de educción aplicadas a través de encuestas y resultados</a:t>
            </a:r>
            <a:endParaRPr sz="3600">
              <a:solidFill>
                <a:srgbClr val="000000"/>
              </a:solidFill>
              <a:latin typeface="Caveat SemiBold"/>
              <a:ea typeface="Caveat SemiBold"/>
              <a:cs typeface="Caveat SemiBold"/>
              <a:sym typeface="Caveat SemiBold"/>
            </a:endParaRPr>
          </a:p>
        </p:txBody>
      </p:sp>
      <p:pic>
        <p:nvPicPr>
          <p:cNvPr id="127" name="Google Shape;127;p20"/>
          <p:cNvPicPr preferRelativeResize="0"/>
          <p:nvPr/>
        </p:nvPicPr>
        <p:blipFill>
          <a:blip r:embed="rId3">
            <a:alphaModFix/>
          </a:blip>
          <a:stretch>
            <a:fillRect/>
          </a:stretch>
        </p:blipFill>
        <p:spPr>
          <a:xfrm>
            <a:off x="4647025" y="1780525"/>
            <a:ext cx="4385000" cy="2291350"/>
          </a:xfrm>
          <a:prstGeom prst="rect">
            <a:avLst/>
          </a:prstGeom>
          <a:noFill/>
          <a:ln cap="flat" cmpd="sng" w="38100">
            <a:solidFill>
              <a:srgbClr val="A4C2F4"/>
            </a:solidFill>
            <a:prstDash val="solid"/>
            <a:round/>
            <a:headEnd len="sm" w="sm" type="none"/>
            <a:tailEnd len="sm" w="sm" type="none"/>
          </a:ln>
        </p:spPr>
      </p:pic>
      <p:sp>
        <p:nvSpPr>
          <p:cNvPr id="128" name="Google Shape;128;p20"/>
          <p:cNvSpPr txBox="1"/>
          <p:nvPr>
            <p:ph idx="4294967295" type="body"/>
          </p:nvPr>
        </p:nvSpPr>
        <p:spPr>
          <a:xfrm>
            <a:off x="141900" y="944800"/>
            <a:ext cx="4430100" cy="40632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1400">
                <a:latin typeface="Arial"/>
                <a:ea typeface="Arial"/>
                <a:cs typeface="Arial"/>
                <a:sym typeface="Arial"/>
              </a:rPr>
              <a:t>Técnica</a:t>
            </a:r>
            <a:r>
              <a:rPr b="1" lang="en" sz="1400">
                <a:latin typeface="Arial"/>
                <a:ea typeface="Arial"/>
                <a:cs typeface="Arial"/>
                <a:sym typeface="Arial"/>
              </a:rPr>
              <a:t>: </a:t>
            </a:r>
            <a:r>
              <a:rPr lang="en" sz="1400">
                <a:latin typeface="Arial"/>
                <a:ea typeface="Arial"/>
                <a:cs typeface="Arial"/>
                <a:sym typeface="Arial"/>
              </a:rPr>
              <a:t>Encuestas realizadas en la plataforma de Google Forms enviadas a los usuarios</a:t>
            </a:r>
            <a:endParaRPr sz="1400">
              <a:latin typeface="Arial"/>
              <a:ea typeface="Arial"/>
              <a:cs typeface="Arial"/>
              <a:sym typeface="Arial"/>
            </a:endParaRPr>
          </a:p>
          <a:p>
            <a:pPr indent="0" lvl="0" marL="0" rtl="0" algn="just">
              <a:lnSpc>
                <a:spcPct val="100000"/>
              </a:lnSpc>
              <a:spcBef>
                <a:spcPts val="0"/>
              </a:spcBef>
              <a:spcAft>
                <a:spcPts val="0"/>
              </a:spcAft>
              <a:buNone/>
            </a:pPr>
            <a:r>
              <a:t/>
            </a:r>
            <a:endParaRPr sz="1400">
              <a:latin typeface="Arial"/>
              <a:ea typeface="Arial"/>
              <a:cs typeface="Arial"/>
              <a:sym typeface="Arial"/>
            </a:endParaRPr>
          </a:p>
          <a:p>
            <a:pPr indent="0" lvl="0" marL="0" rtl="0" algn="just">
              <a:lnSpc>
                <a:spcPct val="100000"/>
              </a:lnSpc>
              <a:spcBef>
                <a:spcPts val="0"/>
              </a:spcBef>
              <a:spcAft>
                <a:spcPts val="0"/>
              </a:spcAft>
              <a:buNone/>
            </a:pPr>
            <a:r>
              <a:rPr b="1" lang="en" sz="1400">
                <a:latin typeface="Arial"/>
                <a:ea typeface="Arial"/>
                <a:cs typeface="Arial"/>
                <a:sym typeface="Arial"/>
              </a:rPr>
              <a:t>Objetivos: </a:t>
            </a:r>
            <a:r>
              <a:rPr lang="en" sz="1400">
                <a:solidFill>
                  <a:srgbClr val="000000"/>
                </a:solidFill>
                <a:latin typeface="Arial"/>
                <a:ea typeface="Arial"/>
                <a:cs typeface="Arial"/>
                <a:sym typeface="Arial"/>
              </a:rPr>
              <a:t>Conocer datos y patrones de la vida diaria de las personas que van a hacer uso de la aplicación, como ingresos económicos, gastos </a:t>
            </a:r>
            <a:r>
              <a:rPr lang="en" sz="1400">
                <a:solidFill>
                  <a:srgbClr val="000000"/>
                </a:solidFill>
                <a:latin typeface="Arial"/>
                <a:ea typeface="Arial"/>
                <a:cs typeface="Arial"/>
                <a:sym typeface="Arial"/>
              </a:rPr>
              <a:t>médicos mensuales</a:t>
            </a:r>
            <a:r>
              <a:rPr lang="en" sz="1400">
                <a:solidFill>
                  <a:srgbClr val="000000"/>
                </a:solidFill>
                <a:latin typeface="Arial"/>
                <a:ea typeface="Arial"/>
                <a:cs typeface="Arial"/>
                <a:sym typeface="Arial"/>
              </a:rPr>
              <a:t>, frecuencia de uso de aplicaciones, tipos de dispositivos que suelen usar, etc…</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 sz="1400">
                <a:solidFill>
                  <a:srgbClr val="000000"/>
                </a:solidFill>
                <a:latin typeface="Arial"/>
                <a:ea typeface="Arial"/>
                <a:cs typeface="Arial"/>
                <a:sym typeface="Arial"/>
              </a:rPr>
              <a:t>    Resultados: </a:t>
            </a:r>
            <a:endParaRPr b="1"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Amplio sector de la población tiene padecimientos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Dificultad de traslado</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Necesidad de ayuda asistida</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Frecuencia de 5 o </a:t>
            </a:r>
            <a:r>
              <a:rPr lang="en" sz="1400">
                <a:solidFill>
                  <a:srgbClr val="000000"/>
                </a:solidFill>
                <a:latin typeface="Arial"/>
                <a:ea typeface="Arial"/>
                <a:cs typeface="Arial"/>
                <a:sym typeface="Arial"/>
              </a:rPr>
              <a:t>más</a:t>
            </a:r>
            <a:r>
              <a:rPr lang="en" sz="1400">
                <a:solidFill>
                  <a:srgbClr val="000000"/>
                </a:solidFill>
                <a:latin typeface="Arial"/>
                <a:ea typeface="Arial"/>
                <a:cs typeface="Arial"/>
                <a:sym typeface="Arial"/>
              </a:rPr>
              <a:t> veces al mes para ir al </a:t>
            </a:r>
            <a:r>
              <a:rPr lang="en" sz="1400">
                <a:solidFill>
                  <a:srgbClr val="000000"/>
                </a:solidFill>
                <a:latin typeface="Arial"/>
                <a:ea typeface="Arial"/>
                <a:cs typeface="Arial"/>
                <a:sym typeface="Arial"/>
              </a:rPr>
              <a:t>médico</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Poco conocimiento de aplicaciones relacionadas a servicios médicos</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Bastante uso de dispositivos móviles y dificultad para usar las aplicaciones cotidianas</a:t>
            </a:r>
            <a:endParaRPr sz="14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 </a:t>
            </a:r>
            <a:endParaRPr b="1"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100">
              <a:latin typeface="Arial"/>
              <a:ea typeface="Arial"/>
              <a:cs typeface="Arial"/>
              <a:sym typeface="Arial"/>
            </a:endParaRPr>
          </a:p>
          <a:p>
            <a:pPr indent="0" lvl="0" marL="0" rtl="0" algn="just">
              <a:lnSpc>
                <a:spcPct val="100000"/>
              </a:lnSpc>
              <a:spcBef>
                <a:spcPts val="0"/>
              </a:spcBef>
              <a:spcAft>
                <a:spcPts val="0"/>
              </a:spcAft>
              <a:buNone/>
            </a:pPr>
            <a:r>
              <a:t/>
            </a:r>
            <a:endParaRPr b="1" sz="1200">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32" name="Shape 132"/>
        <p:cNvGrpSpPr/>
        <p:nvPr/>
      </p:nvGrpSpPr>
      <p:grpSpPr>
        <a:xfrm>
          <a:off x="0" y="0"/>
          <a:ext cx="0" cy="0"/>
          <a:chOff x="0" y="0"/>
          <a:chExt cx="0" cy="0"/>
        </a:xfrm>
      </p:grpSpPr>
      <p:sp>
        <p:nvSpPr>
          <p:cNvPr id="133" name="Google Shape;133;p21"/>
          <p:cNvSpPr txBox="1"/>
          <p:nvPr>
            <p:ph idx="4294967295" type="body"/>
          </p:nvPr>
        </p:nvSpPr>
        <p:spPr>
          <a:xfrm>
            <a:off x="6892500" y="43050"/>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134" name="Google Shape;134;p21"/>
          <p:cNvSpPr txBox="1"/>
          <p:nvPr>
            <p:ph idx="4294967295" type="ctrTitle"/>
          </p:nvPr>
        </p:nvSpPr>
        <p:spPr>
          <a:xfrm>
            <a:off x="1063675" y="524375"/>
            <a:ext cx="6525900" cy="11898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sz="2400">
                <a:solidFill>
                  <a:srgbClr val="000000"/>
                </a:solidFill>
                <a:latin typeface="Arial"/>
                <a:ea typeface="Arial"/>
                <a:cs typeface="Arial"/>
                <a:sym typeface="Arial"/>
              </a:rPr>
              <a:t>Desarrollo de soluciones a través de los prototipos y evolución</a:t>
            </a:r>
            <a:endParaRPr sz="4000">
              <a:solidFill>
                <a:srgbClr val="000000"/>
              </a:solidFill>
              <a:latin typeface="Caveat SemiBold"/>
              <a:ea typeface="Caveat SemiBold"/>
              <a:cs typeface="Caveat SemiBold"/>
              <a:sym typeface="Caveat SemiBold"/>
            </a:endParaRPr>
          </a:p>
        </p:txBody>
      </p:sp>
      <p:sp>
        <p:nvSpPr>
          <p:cNvPr id="135" name="Google Shape;135;p21"/>
          <p:cNvSpPr txBox="1"/>
          <p:nvPr/>
        </p:nvSpPr>
        <p:spPr>
          <a:xfrm>
            <a:off x="207175" y="143675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t>Primera version</a:t>
            </a:r>
            <a:endParaRPr sz="4000">
              <a:latin typeface="Caveat SemiBold"/>
              <a:ea typeface="Caveat SemiBold"/>
              <a:cs typeface="Caveat SemiBold"/>
              <a:sym typeface="Caveat SemiBold"/>
            </a:endParaRPr>
          </a:p>
        </p:txBody>
      </p:sp>
      <p:sp>
        <p:nvSpPr>
          <p:cNvPr id="136" name="Google Shape;136;p21"/>
          <p:cNvSpPr txBox="1"/>
          <p:nvPr/>
        </p:nvSpPr>
        <p:spPr>
          <a:xfrm>
            <a:off x="4845675" y="143675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t>Segunda </a:t>
            </a:r>
            <a:r>
              <a:rPr b="1" lang="en" sz="2400"/>
              <a:t>version</a:t>
            </a:r>
            <a:endParaRPr sz="4000">
              <a:latin typeface="Caveat SemiBold"/>
              <a:ea typeface="Caveat SemiBold"/>
              <a:cs typeface="Caveat SemiBold"/>
              <a:sym typeface="Caveat SemiBold"/>
            </a:endParaRPr>
          </a:p>
        </p:txBody>
      </p:sp>
      <p:pic>
        <p:nvPicPr>
          <p:cNvPr id="137" name="Google Shape;137;p21"/>
          <p:cNvPicPr preferRelativeResize="0"/>
          <p:nvPr/>
        </p:nvPicPr>
        <p:blipFill>
          <a:blip r:embed="rId3">
            <a:alphaModFix/>
          </a:blip>
          <a:stretch>
            <a:fillRect/>
          </a:stretch>
        </p:blipFill>
        <p:spPr>
          <a:xfrm>
            <a:off x="220475" y="2013236"/>
            <a:ext cx="1182930" cy="2954227"/>
          </a:xfrm>
          <a:prstGeom prst="rect">
            <a:avLst/>
          </a:prstGeom>
          <a:noFill/>
          <a:ln>
            <a:noFill/>
          </a:ln>
        </p:spPr>
      </p:pic>
      <p:pic>
        <p:nvPicPr>
          <p:cNvPr id="138" name="Google Shape;138;p21"/>
          <p:cNvPicPr preferRelativeResize="0"/>
          <p:nvPr/>
        </p:nvPicPr>
        <p:blipFill>
          <a:blip r:embed="rId4">
            <a:alphaModFix/>
          </a:blip>
          <a:stretch>
            <a:fillRect/>
          </a:stretch>
        </p:blipFill>
        <p:spPr>
          <a:xfrm>
            <a:off x="1403402" y="2007035"/>
            <a:ext cx="1136596" cy="2966639"/>
          </a:xfrm>
          <a:prstGeom prst="rect">
            <a:avLst/>
          </a:prstGeom>
          <a:noFill/>
          <a:ln>
            <a:noFill/>
          </a:ln>
        </p:spPr>
      </p:pic>
      <p:pic>
        <p:nvPicPr>
          <p:cNvPr id="139" name="Google Shape;139;p21"/>
          <p:cNvPicPr preferRelativeResize="0"/>
          <p:nvPr/>
        </p:nvPicPr>
        <p:blipFill>
          <a:blip r:embed="rId5">
            <a:alphaModFix/>
          </a:blip>
          <a:stretch>
            <a:fillRect/>
          </a:stretch>
        </p:blipFill>
        <p:spPr>
          <a:xfrm>
            <a:off x="2540000" y="2013225"/>
            <a:ext cx="1182925" cy="2954250"/>
          </a:xfrm>
          <a:prstGeom prst="rect">
            <a:avLst/>
          </a:prstGeom>
          <a:noFill/>
          <a:ln>
            <a:noFill/>
          </a:ln>
        </p:spPr>
      </p:pic>
      <p:pic>
        <p:nvPicPr>
          <p:cNvPr id="140" name="Google Shape;140;p21"/>
          <p:cNvPicPr preferRelativeResize="0"/>
          <p:nvPr/>
        </p:nvPicPr>
        <p:blipFill>
          <a:blip r:embed="rId6">
            <a:alphaModFix/>
          </a:blip>
          <a:stretch>
            <a:fillRect/>
          </a:stretch>
        </p:blipFill>
        <p:spPr>
          <a:xfrm>
            <a:off x="4572000" y="2013225"/>
            <a:ext cx="4205886" cy="299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44" name="Shape 144"/>
        <p:cNvGrpSpPr/>
        <p:nvPr/>
      </p:nvGrpSpPr>
      <p:grpSpPr>
        <a:xfrm>
          <a:off x="0" y="0"/>
          <a:ext cx="0" cy="0"/>
          <a:chOff x="0" y="0"/>
          <a:chExt cx="0" cy="0"/>
        </a:xfrm>
      </p:grpSpPr>
      <p:sp>
        <p:nvSpPr>
          <p:cNvPr id="145" name="Google Shape;145;p22"/>
          <p:cNvSpPr txBox="1"/>
          <p:nvPr>
            <p:ph idx="4294967295" type="body"/>
          </p:nvPr>
        </p:nvSpPr>
        <p:spPr>
          <a:xfrm>
            <a:off x="6588025" y="124975"/>
            <a:ext cx="2251500" cy="608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sz="3500">
                <a:solidFill>
                  <a:srgbClr val="1C4587"/>
                </a:solidFill>
                <a:latin typeface="Oxygen"/>
                <a:ea typeface="Oxygen"/>
                <a:cs typeface="Oxygen"/>
                <a:sym typeface="Oxygen"/>
              </a:rPr>
              <a:t>Medi</a:t>
            </a:r>
            <a:r>
              <a:rPr b="1" lang="en" sz="3500">
                <a:solidFill>
                  <a:srgbClr val="3C78D8"/>
                </a:solidFill>
                <a:latin typeface="Oxygen"/>
                <a:ea typeface="Oxygen"/>
                <a:cs typeface="Oxygen"/>
                <a:sym typeface="Oxygen"/>
              </a:rPr>
              <a:t>Help</a:t>
            </a:r>
            <a:endParaRPr b="1" sz="3500">
              <a:solidFill>
                <a:srgbClr val="3C78D8"/>
              </a:solidFill>
              <a:latin typeface="Oxygen"/>
              <a:ea typeface="Oxygen"/>
              <a:cs typeface="Oxygen"/>
              <a:sym typeface="Oxygen"/>
            </a:endParaRPr>
          </a:p>
        </p:txBody>
      </p:sp>
      <p:sp>
        <p:nvSpPr>
          <p:cNvPr id="146" name="Google Shape;146;p22"/>
          <p:cNvSpPr txBox="1"/>
          <p:nvPr>
            <p:ph idx="4294967295" type="ctrTitle"/>
          </p:nvPr>
        </p:nvSpPr>
        <p:spPr>
          <a:xfrm>
            <a:off x="466725" y="700900"/>
            <a:ext cx="6525900" cy="5184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sz="2400">
                <a:solidFill>
                  <a:srgbClr val="000000"/>
                </a:solidFill>
                <a:latin typeface="Arial"/>
                <a:ea typeface="Arial"/>
                <a:cs typeface="Arial"/>
                <a:sym typeface="Arial"/>
              </a:rPr>
              <a:t>Evaluación de los prototipos con KLM</a:t>
            </a:r>
            <a:endParaRPr sz="4000">
              <a:solidFill>
                <a:srgbClr val="000000"/>
              </a:solidFill>
              <a:latin typeface="Caveat SemiBold"/>
              <a:ea typeface="Caveat SemiBold"/>
              <a:cs typeface="Caveat SemiBold"/>
              <a:sym typeface="Caveat SemiBold"/>
            </a:endParaRPr>
          </a:p>
        </p:txBody>
      </p:sp>
      <p:sp>
        <p:nvSpPr>
          <p:cNvPr id="147" name="Google Shape;147;p22"/>
          <p:cNvSpPr txBox="1"/>
          <p:nvPr>
            <p:ph idx="4294967295" type="body"/>
          </p:nvPr>
        </p:nvSpPr>
        <p:spPr>
          <a:xfrm>
            <a:off x="192700" y="1487900"/>
            <a:ext cx="4133100" cy="32196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lang="en" sz="1600">
                <a:latin typeface="Arial"/>
                <a:ea typeface="Arial"/>
                <a:cs typeface="Arial"/>
                <a:sym typeface="Arial"/>
              </a:rPr>
              <a:t>Para evaluar los tiempos de uso se utilizado el software “CogTool” el cual nos ayudó a diseñar las entradas y seleccionar las acciones para poder obtener el tiempo total de los usuarios, sin embargo, cabe destacar que el software no contempló el tipo de usuario, por lo que se prevé que un adulto mayor dure más que el resultado obtenido</a:t>
            </a:r>
            <a:endParaRPr sz="1600">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700">
                <a:solidFill>
                  <a:srgbClr val="000000"/>
                </a:solidFill>
                <a:latin typeface="Arial"/>
                <a:ea typeface="Arial"/>
                <a:cs typeface="Arial"/>
                <a:sym typeface="Arial"/>
              </a:rPr>
              <a:t>Resultados: el total fue de 24.3s.</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100">
              <a:latin typeface="Arial"/>
              <a:ea typeface="Arial"/>
              <a:cs typeface="Arial"/>
              <a:sym typeface="Arial"/>
            </a:endParaRPr>
          </a:p>
          <a:p>
            <a:pPr indent="0" lvl="0" marL="0" rtl="0" algn="just">
              <a:lnSpc>
                <a:spcPct val="100000"/>
              </a:lnSpc>
              <a:spcBef>
                <a:spcPts val="0"/>
              </a:spcBef>
              <a:spcAft>
                <a:spcPts val="0"/>
              </a:spcAft>
              <a:buNone/>
            </a:pPr>
            <a:r>
              <a:t/>
            </a:r>
            <a:endParaRPr b="1" sz="1200">
              <a:latin typeface="Oxygen"/>
              <a:ea typeface="Oxygen"/>
              <a:cs typeface="Oxygen"/>
              <a:sym typeface="Oxygen"/>
            </a:endParaRPr>
          </a:p>
        </p:txBody>
      </p:sp>
      <p:pic>
        <p:nvPicPr>
          <p:cNvPr id="148" name="Google Shape;148;p22"/>
          <p:cNvPicPr preferRelativeResize="0"/>
          <p:nvPr/>
        </p:nvPicPr>
        <p:blipFill>
          <a:blip r:embed="rId3">
            <a:alphaModFix/>
          </a:blip>
          <a:stretch>
            <a:fillRect/>
          </a:stretch>
        </p:blipFill>
        <p:spPr>
          <a:xfrm>
            <a:off x="4505953" y="1487903"/>
            <a:ext cx="4417925" cy="180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