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3" d="100"/>
          <a:sy n="53" d="100"/>
        </p:scale>
        <p:origin x="7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50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fr-FR"/>
          </a:p>
        </p:txBody>
      </p:sp>
      <p:sp>
        <p:nvSpPr>
          <p:cNvPr id="3" name="Shape 1"/>
          <p:cNvSpPr/>
          <p:nvPr/>
        </p:nvSpPr>
        <p:spPr>
          <a:xfrm>
            <a:off x="0" y="0"/>
            <a:ext cx="14630400" cy="8229600"/>
          </a:xfrm>
          <a:prstGeom prst="rect">
            <a:avLst/>
          </a:prstGeom>
          <a:solidFill>
            <a:srgbClr val="050505"/>
          </a:solidFill>
          <a:ln w="13811">
            <a:solidFill>
              <a:srgbClr val="565151"/>
            </a:solidFill>
            <a:prstDash val="solid"/>
          </a:ln>
        </p:spPr>
        <p:txBody>
          <a:bodyPr/>
          <a:lstStyle/>
          <a:p>
            <a:endParaRPr lang="fr-FR"/>
          </a:p>
        </p:txBody>
      </p:sp>
      <p:pic>
        <p:nvPicPr>
          <p:cNvPr id="4" name="Image 0" descr="preencoded.png"/>
          <p:cNvPicPr>
            <a:picLocks noChangeAspect="1"/>
          </p:cNvPicPr>
          <p:nvPr/>
        </p:nvPicPr>
        <p:blipFill>
          <a:blip r:embed="rId3"/>
          <a:stretch>
            <a:fillRect/>
          </a:stretch>
        </p:blipFill>
        <p:spPr>
          <a:xfrm>
            <a:off x="9529011" y="0"/>
            <a:ext cx="5101388" cy="8229600"/>
          </a:xfrm>
          <a:prstGeom prst="rect">
            <a:avLst/>
          </a:prstGeom>
        </p:spPr>
      </p:pic>
      <p:sp>
        <p:nvSpPr>
          <p:cNvPr id="6" name="Text 3"/>
          <p:cNvSpPr/>
          <p:nvPr/>
        </p:nvSpPr>
        <p:spPr>
          <a:xfrm>
            <a:off x="267465" y="1119038"/>
            <a:ext cx="10554414" cy="2083118"/>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Feedback sur mon ressenti sur le plan de continuité d'activité </a:t>
            </a:r>
            <a:endParaRPr lang="en-US" sz="4374" dirty="0"/>
          </a:p>
        </p:txBody>
      </p:sp>
      <p:sp>
        <p:nvSpPr>
          <p:cNvPr id="7" name="Text 4"/>
          <p:cNvSpPr/>
          <p:nvPr/>
        </p:nvSpPr>
        <p:spPr>
          <a:xfrm>
            <a:off x="2037993" y="4292798"/>
            <a:ext cx="10554414" cy="1421606"/>
          </a:xfrm>
          <a:prstGeom prst="rect">
            <a:avLst/>
          </a:prstGeom>
          <a:noFill/>
          <a:ln/>
        </p:spPr>
        <p:txBody>
          <a:bodyPr wrap="square" rtlCol="0" anchor="t"/>
          <a:lstStyle/>
          <a:p>
            <a:pPr marL="0" indent="0">
              <a:lnSpc>
                <a:spcPts val="2799"/>
              </a:lnSpc>
              <a:buNone/>
            </a:pPr>
            <a:endParaRPr lang="en-US" sz="1750" dirty="0">
              <a:solidFill>
                <a:srgbClr val="E5E0DF"/>
              </a:solidFill>
              <a:latin typeface="Roboto" pitchFamily="34" charset="0"/>
              <a:ea typeface="Roboto" pitchFamily="34" charset="-122"/>
              <a:cs typeface="Roboto" pitchFamily="34" charset="-120"/>
            </a:endParaRPr>
          </a:p>
          <a:p>
            <a:pPr marL="0" indent="0">
              <a:lnSpc>
                <a:spcPts val="2799"/>
              </a:lnSpc>
              <a:buNone/>
            </a:pPr>
            <a:endParaRPr lang="en-US" sz="1750" dirty="0"/>
          </a:p>
        </p:txBody>
      </p:sp>
      <p:sp>
        <p:nvSpPr>
          <p:cNvPr id="10" name="Text 6"/>
          <p:cNvSpPr/>
          <p:nvPr/>
        </p:nvSpPr>
        <p:spPr>
          <a:xfrm>
            <a:off x="2504480" y="5964317"/>
            <a:ext cx="1463040" cy="388858"/>
          </a:xfrm>
          <a:prstGeom prst="rect">
            <a:avLst/>
          </a:prstGeom>
          <a:noFill/>
          <a:ln/>
        </p:spPr>
        <p:txBody>
          <a:bodyPr wrap="none" rtlCol="0" anchor="t"/>
          <a:lstStyle/>
          <a:p>
            <a:pPr marL="0" indent="0" algn="l">
              <a:lnSpc>
                <a:spcPts val="3062"/>
              </a:lnSpc>
              <a:buNone/>
            </a:pPr>
            <a:endParaRPr lang="en-US" sz="2187" dirty="0"/>
          </a:p>
        </p:txBody>
      </p:sp>
      <p:sp>
        <p:nvSpPr>
          <p:cNvPr id="5" name="ZoneTexte 4">
            <a:extLst>
              <a:ext uri="{FF2B5EF4-FFF2-40B4-BE49-F238E27FC236}">
                <a16:creationId xmlns:a16="http://schemas.microsoft.com/office/drawing/2014/main" id="{06DC9EFD-ABCE-41F1-72A7-D44E20230263}"/>
              </a:ext>
            </a:extLst>
          </p:cNvPr>
          <p:cNvSpPr txBox="1"/>
          <p:nvPr/>
        </p:nvSpPr>
        <p:spPr>
          <a:xfrm>
            <a:off x="267465" y="4321194"/>
            <a:ext cx="8817236" cy="900246"/>
          </a:xfrm>
          <a:prstGeom prst="rect">
            <a:avLst/>
          </a:prstGeom>
          <a:noFill/>
        </p:spPr>
        <p:txBody>
          <a:bodyPr wrap="square" rtlCol="0">
            <a:spAutoFit/>
          </a:bodyPr>
          <a:lstStyle/>
          <a:p>
            <a:r>
              <a:rPr lang="fr-FR" sz="1750" dirty="0">
                <a:solidFill>
                  <a:schemeClr val="bg1"/>
                </a:solidFill>
                <a:latin typeface="Roboto" panose="02000000000000000000" pitchFamily="2" charset="0"/>
                <a:ea typeface="Roboto" panose="02000000000000000000" pitchFamily="2" charset="0"/>
                <a:cs typeface="Roboto" panose="02000000000000000000" pitchFamily="2" charset="0"/>
              </a:rPr>
              <a:t>Cette présentation est un retour sur mes deux premiers mois sur le P.C.A de l’entreprise SNCF Tech-</a:t>
            </a:r>
            <a:r>
              <a:rPr lang="fr-FR" sz="1750" dirty="0" err="1">
                <a:solidFill>
                  <a:schemeClr val="bg1"/>
                </a:solidFill>
                <a:latin typeface="Roboto" panose="02000000000000000000" pitchFamily="2" charset="0"/>
                <a:ea typeface="Roboto" panose="02000000000000000000" pitchFamily="2" charset="0"/>
                <a:cs typeface="Roboto" panose="02000000000000000000" pitchFamily="2" charset="0"/>
              </a:rPr>
              <a:t>Connect</a:t>
            </a:r>
            <a:r>
              <a:rPr lang="fr-FR" sz="1750" dirty="0">
                <a:solidFill>
                  <a:schemeClr val="bg1"/>
                </a:solidFill>
                <a:latin typeface="Roboto" panose="02000000000000000000" pitchFamily="2" charset="0"/>
                <a:ea typeface="Roboto" panose="02000000000000000000" pitchFamily="2" charset="0"/>
                <a:cs typeface="Roboto" panose="02000000000000000000" pitchFamily="2" charset="0"/>
              </a:rPr>
              <a:t>. Dans un premier temps, mon ressenti sur ce qu’est un P.C.A dans une entreprise comme la SNCF T/C et son approche et les sujets abordés.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fr-FR"/>
          </a:p>
        </p:txBody>
      </p:sp>
      <p:sp>
        <p:nvSpPr>
          <p:cNvPr id="3" name="Shape 1"/>
          <p:cNvSpPr/>
          <p:nvPr/>
        </p:nvSpPr>
        <p:spPr>
          <a:xfrm>
            <a:off x="0" y="0"/>
            <a:ext cx="14630400" cy="8229600"/>
          </a:xfrm>
          <a:prstGeom prst="rect">
            <a:avLst/>
          </a:prstGeom>
          <a:solidFill>
            <a:srgbClr val="050505"/>
          </a:solidFill>
          <a:ln w="13811">
            <a:solidFill>
              <a:srgbClr val="565151"/>
            </a:solidFill>
            <a:prstDash val="solid"/>
          </a:ln>
        </p:spPr>
        <p:txBody>
          <a:bodyPr/>
          <a:lstStyle/>
          <a:p>
            <a:endParaRPr lang="fr-FR" dirty="0"/>
          </a:p>
        </p:txBody>
      </p:sp>
      <p:sp>
        <p:nvSpPr>
          <p:cNvPr id="4" name="Text 2"/>
          <p:cNvSpPr/>
          <p:nvPr/>
        </p:nvSpPr>
        <p:spPr>
          <a:xfrm>
            <a:off x="756504" y="667741"/>
            <a:ext cx="7477601" cy="2083118"/>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Contexte et objectif du plan de continuité d'activité</a:t>
            </a:r>
            <a:endParaRPr lang="en-US" sz="4374" dirty="0"/>
          </a:p>
        </p:txBody>
      </p:sp>
      <p:sp>
        <p:nvSpPr>
          <p:cNvPr id="5" name="Text 3"/>
          <p:cNvSpPr/>
          <p:nvPr/>
        </p:nvSpPr>
        <p:spPr>
          <a:xfrm>
            <a:off x="833199" y="4612124"/>
            <a:ext cx="7477601" cy="1421606"/>
          </a:xfrm>
          <a:prstGeom prst="rect">
            <a:avLst/>
          </a:prstGeom>
          <a:noFill/>
          <a:ln/>
        </p:spPr>
        <p:txBody>
          <a:bodyPr wrap="square" rtlCol="0" anchor="t"/>
          <a:lstStyle/>
          <a:p>
            <a:pPr marL="0" indent="0">
              <a:lnSpc>
                <a:spcPts val="2799"/>
              </a:lnSpc>
              <a:buNone/>
            </a:pPr>
            <a:endParaRPr lang="en-US" sz="1750" dirty="0">
              <a:solidFill>
                <a:schemeClr val="bg1"/>
              </a:solidFill>
              <a:latin typeface="Abadi" panose="020B0604020104020204" pitchFamily="34" charset="0"/>
            </a:endParaRPr>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7" name="ZoneTexte 6">
            <a:extLst>
              <a:ext uri="{FF2B5EF4-FFF2-40B4-BE49-F238E27FC236}">
                <a16:creationId xmlns:a16="http://schemas.microsoft.com/office/drawing/2014/main" id="{A108D434-84A5-CA05-CC69-5556A37A2277}"/>
              </a:ext>
            </a:extLst>
          </p:cNvPr>
          <p:cNvSpPr txBox="1"/>
          <p:nvPr/>
        </p:nvSpPr>
        <p:spPr>
          <a:xfrm>
            <a:off x="741451" y="3418600"/>
            <a:ext cx="7139233" cy="3054682"/>
          </a:xfrm>
          <a:prstGeom prst="rect">
            <a:avLst/>
          </a:prstGeom>
          <a:noFill/>
        </p:spPr>
        <p:txBody>
          <a:bodyPr wrap="square" rtlCol="0">
            <a:spAutoFit/>
          </a:bodyPr>
          <a:lstStyle/>
          <a:p>
            <a:r>
              <a:rPr lang="fr-FR" sz="1750" dirty="0">
                <a:solidFill>
                  <a:schemeClr val="bg1"/>
                </a:solidFill>
                <a:latin typeface="Roboto" panose="02000000000000000000" pitchFamily="2" charset="0"/>
                <a:ea typeface="Roboto" panose="02000000000000000000" pitchFamily="2" charset="0"/>
                <a:cs typeface="Roboto" panose="02000000000000000000" pitchFamily="2" charset="0"/>
              </a:rPr>
              <a:t>les points que j’ai pu retenir sur le P.C.A est un groupe de collaborateurs travaillant sur des cas de figure / scénarios pouvant créer des risques sur la pérennité de l’entreprise. Différents pôles dans l’entreprise sont affectés par des scénarios à risque ( SECTEUR IT / RH / JURIDIQUE ECT…) . </a:t>
            </a:r>
          </a:p>
          <a:p>
            <a:endParaRPr lang="fr-F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fr-F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fr-FR" sz="1750" dirty="0">
                <a:solidFill>
                  <a:schemeClr val="bg1"/>
                </a:solidFill>
                <a:latin typeface="Roboto" panose="02000000000000000000" pitchFamily="2" charset="0"/>
                <a:ea typeface="Roboto" panose="02000000000000000000" pitchFamily="2" charset="0"/>
                <a:cs typeface="Roboto" panose="02000000000000000000" pitchFamily="2" charset="0"/>
              </a:rPr>
              <a:t>Les personnes chargées de travailler dessus s’entretiennent avec les personnes concernées afin d’identifié les points à traités et les actions à mettre en place pour régler ces scénarios le plus rapidement possible (certains sont plus important que d’autres) .</a:t>
            </a:r>
            <a:endParaRPr lang="fr-FR" sz="175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fr-FR"/>
          </a:p>
        </p:txBody>
      </p:sp>
      <p:sp>
        <p:nvSpPr>
          <p:cNvPr id="3" name="Shape 1"/>
          <p:cNvSpPr/>
          <p:nvPr/>
        </p:nvSpPr>
        <p:spPr>
          <a:xfrm>
            <a:off x="0" y="-62003"/>
            <a:ext cx="14630400" cy="8229600"/>
          </a:xfrm>
          <a:prstGeom prst="rect">
            <a:avLst/>
          </a:prstGeom>
          <a:solidFill>
            <a:srgbClr val="050505"/>
          </a:solidFill>
          <a:ln w="13811">
            <a:solidFill>
              <a:srgbClr val="565151"/>
            </a:solidFill>
            <a:prstDash val="solid"/>
          </a:ln>
        </p:spPr>
        <p:txBody>
          <a:bodyPr/>
          <a:lstStyle/>
          <a:p>
            <a:endParaRPr lang="fr-FR"/>
          </a:p>
        </p:txBody>
      </p:sp>
      <p:sp>
        <p:nvSpPr>
          <p:cNvPr id="4" name="Text 2"/>
          <p:cNvSpPr/>
          <p:nvPr/>
        </p:nvSpPr>
        <p:spPr>
          <a:xfrm>
            <a:off x="2037993" y="2487454"/>
            <a:ext cx="10554414" cy="1388745"/>
          </a:xfrm>
          <a:prstGeom prst="rect">
            <a:avLst/>
          </a:prstGeom>
          <a:noFill/>
          <a:ln/>
        </p:spPr>
        <p:txBody>
          <a:bodyPr wrap="square" rtlCol="0" anchor="t"/>
          <a:lstStyle/>
          <a:p>
            <a:pPr marL="0" indent="0">
              <a:lnSpc>
                <a:spcPts val="5468"/>
              </a:lnSpc>
              <a:buNone/>
            </a:pP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marL="0" indent="0">
              <a:lnSpc>
                <a:spcPts val="2799"/>
              </a:lnSpc>
              <a:buNone/>
            </a:pPr>
            <a:endParaRPr lang="en-US" sz="1750" dirty="0"/>
          </a:p>
        </p:txBody>
      </p:sp>
      <p:sp>
        <p:nvSpPr>
          <p:cNvPr id="6" name="ZoneTexte 5">
            <a:extLst>
              <a:ext uri="{FF2B5EF4-FFF2-40B4-BE49-F238E27FC236}">
                <a16:creationId xmlns:a16="http://schemas.microsoft.com/office/drawing/2014/main" id="{00EA4C04-47B4-AB6A-1448-43895D7E1A5D}"/>
              </a:ext>
            </a:extLst>
          </p:cNvPr>
          <p:cNvSpPr txBox="1"/>
          <p:nvPr/>
        </p:nvSpPr>
        <p:spPr>
          <a:xfrm>
            <a:off x="481263" y="537952"/>
            <a:ext cx="8662737" cy="2109808"/>
          </a:xfrm>
          <a:prstGeom prst="rect">
            <a:avLst/>
          </a:prstGeom>
          <a:noFill/>
        </p:spPr>
        <p:txBody>
          <a:bodyPr wrap="square" rtlCol="0">
            <a:spAutoFit/>
          </a:bodyPr>
          <a:lstStyle/>
          <a:p>
            <a:r>
              <a:rPr lang="fr-FR" sz="4370" dirty="0">
                <a:solidFill>
                  <a:schemeClr val="bg1"/>
                </a:solidFill>
                <a:latin typeface="Poppins" panose="00000500000000000000" pitchFamily="2" charset="0"/>
                <a:cs typeface="Poppins" panose="00000500000000000000" pitchFamily="2" charset="0"/>
              </a:rPr>
              <a:t>Les points sur lesquels je dois avoir plus de précisions pour mon évolution</a:t>
            </a:r>
          </a:p>
        </p:txBody>
      </p:sp>
      <p:sp>
        <p:nvSpPr>
          <p:cNvPr id="7" name="ZoneTexte 6">
            <a:extLst>
              <a:ext uri="{FF2B5EF4-FFF2-40B4-BE49-F238E27FC236}">
                <a16:creationId xmlns:a16="http://schemas.microsoft.com/office/drawing/2014/main" id="{6204C4CB-A990-E765-5CA2-C29D3AE29726}"/>
              </a:ext>
            </a:extLst>
          </p:cNvPr>
          <p:cNvSpPr txBox="1"/>
          <p:nvPr/>
        </p:nvSpPr>
        <p:spPr>
          <a:xfrm>
            <a:off x="577516" y="3466460"/>
            <a:ext cx="7988969" cy="1708160"/>
          </a:xfrm>
          <a:prstGeom prst="rect">
            <a:avLst/>
          </a:prstGeom>
          <a:noFill/>
        </p:spPr>
        <p:txBody>
          <a:bodyPr wrap="square" rtlCol="0">
            <a:spAutoFit/>
          </a:bodyPr>
          <a:lstStyle/>
          <a:p>
            <a:r>
              <a:rPr lang="fr-FR" sz="1750" dirty="0">
                <a:solidFill>
                  <a:schemeClr val="bg1"/>
                </a:solidFill>
                <a:latin typeface="Roboto" panose="02000000000000000000" pitchFamily="2" charset="0"/>
                <a:ea typeface="Roboto" panose="02000000000000000000" pitchFamily="2" charset="0"/>
                <a:cs typeface="Roboto" panose="02000000000000000000" pitchFamily="2" charset="0"/>
              </a:rPr>
              <a:t>Pour que mon implication sur le P.C.A soit beaucoup plus efficace , j’aurais besoin d’avoir un plan détaillé de chaque crise/scénarios sur tous les thèmes abordés exemple :</a:t>
            </a:r>
          </a:p>
          <a:p>
            <a:r>
              <a:rPr lang="fr-FR" sz="1750" dirty="0">
                <a:solidFill>
                  <a:schemeClr val="bg1"/>
                </a:solidFill>
                <a:latin typeface="Roboto" panose="02000000000000000000" pitchFamily="2" charset="0"/>
                <a:ea typeface="Roboto" panose="02000000000000000000" pitchFamily="2" charset="0"/>
                <a:cs typeface="Roboto" panose="02000000000000000000" pitchFamily="2" charset="0"/>
              </a:rPr>
              <a:t> une description sur quels est le problème, le lexique et les actions précise à appliquer, comme prendre des crises des années passés et voir comment le problème avait était résolu. </a:t>
            </a:r>
          </a:p>
        </p:txBody>
      </p:sp>
      <p:pic>
        <p:nvPicPr>
          <p:cNvPr id="8" name="Image 0" descr="preencoded.png">
            <a:extLst>
              <a:ext uri="{FF2B5EF4-FFF2-40B4-BE49-F238E27FC236}">
                <a16:creationId xmlns:a16="http://schemas.microsoft.com/office/drawing/2014/main" id="{80EA670C-D46C-B3F6-E328-1AAE1CC26ED8}"/>
              </a:ext>
            </a:extLst>
          </p:cNvPr>
          <p:cNvPicPr>
            <a:picLocks noChangeAspect="1"/>
          </p:cNvPicPr>
          <p:nvPr/>
        </p:nvPicPr>
        <p:blipFill>
          <a:blip r:embed="rId3"/>
          <a:stretch>
            <a:fillRect/>
          </a:stretch>
        </p:blipFill>
        <p:spPr>
          <a:xfrm>
            <a:off x="9144000" y="-62003"/>
            <a:ext cx="5486400" cy="82916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fr-FR"/>
          </a:p>
        </p:txBody>
      </p:sp>
      <p:sp>
        <p:nvSpPr>
          <p:cNvPr id="3" name="Shape 1"/>
          <p:cNvSpPr/>
          <p:nvPr/>
        </p:nvSpPr>
        <p:spPr>
          <a:xfrm>
            <a:off x="0" y="0"/>
            <a:ext cx="14630400" cy="8229600"/>
          </a:xfrm>
          <a:prstGeom prst="rect">
            <a:avLst/>
          </a:prstGeom>
          <a:solidFill>
            <a:srgbClr val="050505"/>
          </a:solidFill>
          <a:ln w="13811">
            <a:solidFill>
              <a:srgbClr val="565151"/>
            </a:solidFill>
            <a:prstDash val="solid"/>
          </a:ln>
        </p:spPr>
        <p:txBody>
          <a:bodyPr/>
          <a:lstStyle/>
          <a:p>
            <a:endParaRPr lang="fr-FR"/>
          </a:p>
        </p:txBody>
      </p:sp>
      <p:sp>
        <p:nvSpPr>
          <p:cNvPr id="4" name="Text 2"/>
          <p:cNvSpPr/>
          <p:nvPr/>
        </p:nvSpPr>
        <p:spPr>
          <a:xfrm>
            <a:off x="833199" y="1670923"/>
            <a:ext cx="7477601" cy="2777490"/>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Ressenti concernant la préparation et la communication du plan de continuité d'activité</a:t>
            </a:r>
            <a:endParaRPr lang="en-US" sz="4374" dirty="0"/>
          </a:p>
        </p:txBody>
      </p:sp>
      <p:sp>
        <p:nvSpPr>
          <p:cNvPr id="5" name="Text 3"/>
          <p:cNvSpPr/>
          <p:nvPr/>
        </p:nvSpPr>
        <p:spPr>
          <a:xfrm>
            <a:off x="833199" y="4781669"/>
            <a:ext cx="7477601"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Dans cette section, nous examinerons comment la préparation et la communication du plan de continuité d'activité ont été perçues par les parties prenantes. Nous évaluerons si les procédures sont clairement définies et communiquées de manière efficace, et si les employés sont suffisamment préparés pour mettre en œuvre le plan en cas de besoin.</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fr-FR"/>
          </a:p>
        </p:txBody>
      </p:sp>
      <p:sp>
        <p:nvSpPr>
          <p:cNvPr id="3" name="Shape 1"/>
          <p:cNvSpPr/>
          <p:nvPr/>
        </p:nvSpPr>
        <p:spPr>
          <a:xfrm>
            <a:off x="0" y="0"/>
            <a:ext cx="14630400" cy="8229600"/>
          </a:xfrm>
          <a:prstGeom prst="rect">
            <a:avLst/>
          </a:prstGeom>
          <a:solidFill>
            <a:srgbClr val="050505"/>
          </a:solidFill>
          <a:ln w="13811">
            <a:solidFill>
              <a:srgbClr val="565151"/>
            </a:solidFill>
            <a:prstDash val="solid"/>
          </a:ln>
        </p:spPr>
        <p:txBody>
          <a:bodyPr/>
          <a:lstStyle/>
          <a:p>
            <a:endParaRPr lang="fr-FR"/>
          </a:p>
        </p:txBody>
      </p:sp>
      <p:sp>
        <p:nvSpPr>
          <p:cNvPr id="4" name="Text 2"/>
          <p:cNvSpPr/>
          <p:nvPr/>
        </p:nvSpPr>
        <p:spPr>
          <a:xfrm>
            <a:off x="2037993" y="2487454"/>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Analyse des mesures prises pour assurer la résilience des activités</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Une résilience solide est essentielle pour maintenir les activités en cas d'incident. Cette section examinera les différentes mesures et stratégies mises en place pour assurer la résilience des systèmes informatiques et des processus métier critiques. Nous évaluerons également leur efficacité et proposerons des solutions d'amélioration si nécessaire.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fr-FR"/>
          </a:p>
        </p:txBody>
      </p:sp>
      <p:sp>
        <p:nvSpPr>
          <p:cNvPr id="3" name="Shape 1"/>
          <p:cNvSpPr/>
          <p:nvPr/>
        </p:nvSpPr>
        <p:spPr>
          <a:xfrm>
            <a:off x="0" y="0"/>
            <a:ext cx="14630400" cy="8229600"/>
          </a:xfrm>
          <a:prstGeom prst="rect">
            <a:avLst/>
          </a:prstGeom>
          <a:solidFill>
            <a:srgbClr val="050505"/>
          </a:solidFill>
          <a:ln w="13811">
            <a:solidFill>
              <a:srgbClr val="565151"/>
            </a:solidFill>
            <a:prstDash val="solid"/>
          </a:ln>
        </p:spPr>
        <p:txBody>
          <a:bodyPr/>
          <a:lstStyle/>
          <a:p>
            <a:endParaRPr lang="fr-FR"/>
          </a:p>
        </p:txBody>
      </p:sp>
      <p:sp>
        <p:nvSpPr>
          <p:cNvPr id="4" name="Text 2"/>
          <p:cNvSpPr/>
          <p:nvPr/>
        </p:nvSpPr>
        <p:spPr>
          <a:xfrm>
            <a:off x="2037993" y="2140267"/>
            <a:ext cx="10554414" cy="2083118"/>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Identification des points forts et des points faibles du plan de continuité d'activité</a:t>
            </a:r>
            <a:endParaRPr lang="en-US" sz="4374" dirty="0"/>
          </a:p>
        </p:txBody>
      </p:sp>
      <p:sp>
        <p:nvSpPr>
          <p:cNvPr id="5" name="Text 3"/>
          <p:cNvSpPr/>
          <p:nvPr/>
        </p:nvSpPr>
        <p:spPr>
          <a:xfrm>
            <a:off x="2037993" y="4667726"/>
            <a:ext cx="10554414"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Ici, nous identifierons les principaux points forts et les points faibles du plan de continuité d'activité en entreprise informatique. En évaluant les succès et les échecs passés, nous serons en mesure de recommander des actions spécifiques pour améliorer la robustesse et l'efficacité du plan dans son ensemble.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endParaRPr lang="fr-FR"/>
          </a:p>
        </p:txBody>
      </p:sp>
      <p:sp>
        <p:nvSpPr>
          <p:cNvPr id="3" name="Shape 1"/>
          <p:cNvSpPr/>
          <p:nvPr/>
        </p:nvSpPr>
        <p:spPr>
          <a:xfrm>
            <a:off x="0" y="0"/>
            <a:ext cx="14630400" cy="8229600"/>
          </a:xfrm>
          <a:prstGeom prst="rect">
            <a:avLst/>
          </a:prstGeom>
          <a:solidFill>
            <a:srgbClr val="050505"/>
          </a:solidFill>
          <a:ln w="13811">
            <a:solidFill>
              <a:srgbClr val="565151"/>
            </a:solidFill>
            <a:prstDash val="solid"/>
          </a:ln>
        </p:spPr>
        <p:txBody>
          <a:bodyPr/>
          <a:lstStyle/>
          <a:p>
            <a:endParaRPr lang="fr-FR"/>
          </a:p>
        </p:txBody>
      </p:sp>
      <p:sp>
        <p:nvSpPr>
          <p:cNvPr id="4" name="Text 2"/>
          <p:cNvSpPr/>
          <p:nvPr/>
        </p:nvSpPr>
        <p:spPr>
          <a:xfrm>
            <a:off x="2037993" y="2487454"/>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Recommandations pour améliorer le plan de continuité d'activité</a:t>
            </a:r>
            <a:endParaRPr lang="en-US" sz="4374" dirty="0"/>
          </a:p>
        </p:txBody>
      </p:sp>
      <p:sp>
        <p:nvSpPr>
          <p:cNvPr id="5" name="Text 3"/>
          <p:cNvSpPr/>
          <p:nvPr/>
        </p:nvSpPr>
        <p:spPr>
          <a:xfrm>
            <a:off x="2037993" y="4320540"/>
            <a:ext cx="10554414"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Dans cette section, nous formulerons des recommandations concrètes pour améliorer le plan de continuité d'activité en entreprise informatique. Ces recommandations seront basées sur les points forts et les points faibles identifiés précédemment, ainsi que sur les meilleures pratiques de l'industrie. Nous mettrons l'accent sur l'amélioration des processus, des procédures et de la communication.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txBody>
          <a:bodyPr/>
          <a:lstStyle/>
          <a:p>
            <a:r>
              <a:rPr lang="fr-FR" dirty="0" err="1"/>
              <a:t>zzzzzzzzz</a:t>
            </a:r>
            <a:endParaRPr lang="fr-FR" dirty="0"/>
          </a:p>
        </p:txBody>
      </p:sp>
      <p:sp>
        <p:nvSpPr>
          <p:cNvPr id="4" name="Text 2"/>
          <p:cNvSpPr/>
          <p:nvPr/>
        </p:nvSpPr>
        <p:spPr>
          <a:xfrm>
            <a:off x="2037993" y="2140267"/>
            <a:ext cx="10554414" cy="2083118"/>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 et synthèse des retours sur le plan de continuité d'activité en entreprise informatique</a:t>
            </a:r>
            <a:endParaRPr lang="en-US" sz="4374" dirty="0"/>
          </a:p>
        </p:txBody>
      </p:sp>
      <p:sp>
        <p:nvSpPr>
          <p:cNvPr id="5" name="Text 3"/>
          <p:cNvSpPr/>
          <p:nvPr/>
        </p:nvSpPr>
        <p:spPr>
          <a:xfrm>
            <a:off x="2037993" y="4667726"/>
            <a:ext cx="10554414"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En conclusion, nous résumerons les principaux points et retours sur le plan de continuité d'activité en entreprise informatique. Nous mettrons en évidence les mesures recommandées pour améliorer sa robustesse et son efficacité globale. Nous fournirons également des conseils pratiques pour mettre en œuvre ces recommandations et assurer la continuité des activités dans le monde de l'informatique.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595</Words>
  <Application>Microsoft Office PowerPoint</Application>
  <PresentationFormat>Personnalisé</PresentationFormat>
  <Paragraphs>29</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Abadi</vt:lpstr>
      <vt:lpstr>Arial</vt:lpstr>
      <vt:lpstr>Calibri</vt:lpstr>
      <vt:lpstr>Poppins</vt:lpstr>
      <vt:lpstr>Roboto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BRETON Alexis</cp:lastModifiedBy>
  <cp:revision>3</cp:revision>
  <dcterms:created xsi:type="dcterms:W3CDTF">2023-10-30T13:22:37Z</dcterms:created>
  <dcterms:modified xsi:type="dcterms:W3CDTF">2023-10-30T16:18:04Z</dcterms:modified>
</cp:coreProperties>
</file>