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8" r:id="rId3"/>
    <p:sldId id="266" r:id="rId4"/>
    <p:sldId id="276" r:id="rId5"/>
    <p:sldId id="277" r:id="rId6"/>
    <p:sldId id="278" r:id="rId7"/>
    <p:sldId id="279" r:id="rId8"/>
    <p:sldId id="275" r:id="rId9"/>
    <p:sldId id="262" r:id="rId10"/>
    <p:sldId id="263" r:id="rId11"/>
    <p:sldId id="264" r:id="rId12"/>
    <p:sldId id="259" r:id="rId13"/>
    <p:sldId id="267" r:id="rId14"/>
    <p:sldId id="265" r:id="rId15"/>
    <p:sldId id="268" r:id="rId16"/>
    <p:sldId id="269" r:id="rId17"/>
    <p:sldId id="260" r:id="rId18"/>
    <p:sldId id="270" r:id="rId19"/>
    <p:sldId id="280" r:id="rId20"/>
    <p:sldId id="261" r:id="rId21"/>
    <p:sldId id="271" r:id="rId22"/>
    <p:sldId id="272" r:id="rId23"/>
    <p:sldId id="273" r:id="rId24"/>
    <p:sldId id="274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C1A"/>
    <a:srgbClr val="AF1C1A"/>
    <a:srgbClr val="A31B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148AD-5CC9-1E9A-7C98-D7B8FE27CBDD}" v="1" dt="2024-07-04T02:51:45.6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6963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6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1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3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020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3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75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5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1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3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7/8/2024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4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news.com/best-graduate-schools/top-science-schools/physics-ranking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inclusion.uci.edu/core-programs/minority-thriving-campus/msi-directory/" TargetMode="External"/><Relationship Id="rId4" Type="http://schemas.openxmlformats.org/officeDocument/2006/relationships/hyperlink" Target="https://carnegieclassifications.acenet.ed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625" y="261713"/>
            <a:ext cx="5628361" cy="475871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dirty="0">
                <a:latin typeface="Century Gothic"/>
              </a:rPr>
              <a:t>Quantum </a:t>
            </a:r>
            <a:r>
              <a:rPr lang="en-US" sz="5100" dirty="0">
                <a:solidFill>
                  <a:srgbClr val="FFFFFF"/>
                </a:solidFill>
                <a:latin typeface="Century Gothic"/>
                <a:cs typeface="Times New Roman"/>
              </a:rPr>
              <a:t>Curriculum</a:t>
            </a:r>
            <a:r>
              <a:rPr lang="en-US" sz="5100" dirty="0">
                <a:latin typeface="Century Gothic"/>
              </a:rPr>
              <a:t> in the US: </a:t>
            </a:r>
            <a:br>
              <a:rPr lang="en-US" sz="5100" dirty="0">
                <a:latin typeface="Century Gothic"/>
                <a:ea typeface="+mj-lt"/>
                <a:cs typeface="+mj-lt"/>
              </a:rPr>
            </a:br>
            <a:r>
              <a:rPr lang="en-US" sz="3900" dirty="0">
                <a:latin typeface="Century Gothic"/>
                <a:ea typeface="+mj-lt"/>
                <a:cs typeface="+mj-lt"/>
              </a:rPr>
              <a:t>Quantifying the instructional time, content taught, and paradigms used</a:t>
            </a:r>
            <a:r>
              <a:rPr lang="en-US" sz="5100" dirty="0">
                <a:latin typeface="Century Gothic"/>
              </a:rPr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045" y="5166184"/>
            <a:ext cx="10610326" cy="125154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noProof="1">
                <a:latin typeface="Century Gothic"/>
              </a:rPr>
              <a:t>Alexis Buzzell,</a:t>
            </a:r>
            <a:r>
              <a:rPr lang="en-US" noProof="1">
                <a:latin typeface="Century Gothic"/>
              </a:rPr>
              <a:t> Ramón Barthelemy, Tim Atherton</a:t>
            </a:r>
            <a:endParaRPr lang="en-US" dirty="0">
              <a:latin typeface="Century Gothic"/>
            </a:endParaRPr>
          </a:p>
          <a:p>
            <a:r>
              <a:rPr lang="en-US" noProof="1">
                <a:latin typeface="Century Gothic"/>
              </a:rPr>
              <a:t>University of Utah, Department of Physics &amp; Astronomy </a:t>
            </a:r>
          </a:p>
          <a:p>
            <a:r>
              <a:rPr lang="en-US" noProof="1">
                <a:latin typeface="Century Gothic"/>
              </a:rPr>
              <a:t>Tufts University, Department of Physics &amp; Astronomy</a:t>
            </a:r>
          </a:p>
        </p:txBody>
      </p:sp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7B64028-6D44-427A-6D6E-A1C5735171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3449" b="22170"/>
          <a:stretch/>
        </p:blipFill>
        <p:spPr>
          <a:xfrm>
            <a:off x="6593942" y="1077186"/>
            <a:ext cx="5026102" cy="2733251"/>
          </a:xfrm>
          <a:prstGeom prst="rect">
            <a:avLst/>
          </a:prstGeom>
        </p:spPr>
      </p:pic>
      <p:pic>
        <p:nvPicPr>
          <p:cNvPr id="5" name="Picture 4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0CB41D87-C3A6-1080-C34C-03B550169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782" y="5020503"/>
            <a:ext cx="1584385" cy="154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4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showing the number of physics classes&#10;&#10;Description automatically generated">
            <a:extLst>
              <a:ext uri="{FF2B5EF4-FFF2-40B4-BE49-F238E27FC236}">
                <a16:creationId xmlns:a16="http://schemas.microsoft.com/office/drawing/2014/main" id="{B9C13213-14F0-7B41-1809-C6D95190A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" y="3201"/>
            <a:ext cx="8715375" cy="62769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B6CB23-9366-72AB-F2DD-70FB1C54365C}"/>
              </a:ext>
            </a:extLst>
          </p:cNvPr>
          <p:cNvSpPr/>
          <p:nvPr/>
        </p:nvSpPr>
        <p:spPr>
          <a:xfrm>
            <a:off x="-84666" y="6265333"/>
            <a:ext cx="12361332" cy="592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Century Gothic"/>
              </a:rPr>
              <a:t>Buzzell                     Quantifying the Quantum Curriculum                    5</a:t>
            </a:r>
            <a:endParaRPr lang="en-US" dirty="0">
              <a:latin typeface="Century Gothic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52A10C-E460-424D-A900-2E3BB33CEA9D}"/>
              </a:ext>
            </a:extLst>
          </p:cNvPr>
          <p:cNvSpPr/>
          <p:nvPr/>
        </p:nvSpPr>
        <p:spPr>
          <a:xfrm>
            <a:off x="8972212" y="1689431"/>
            <a:ext cx="2721825" cy="3471966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Based on results from Modern Physics Syllabi analysis, all course descriptions with "modern physics" or "modern topics" listed were included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FBF5E80-1574-464A-DED8-869142545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171" y="-242349"/>
            <a:ext cx="1631957" cy="163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71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03278B-B193-1EDB-77C3-A67E55EC6AC1}"/>
              </a:ext>
            </a:extLst>
          </p:cNvPr>
          <p:cNvSpPr/>
          <p:nvPr/>
        </p:nvSpPr>
        <p:spPr>
          <a:xfrm>
            <a:off x="-84666" y="6265333"/>
            <a:ext cx="12361332" cy="592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Century Gothic"/>
              </a:rPr>
              <a:t>Buzzell                     Quantifying the Quantum Curriculum                    6</a:t>
            </a:r>
            <a:endParaRPr lang="en-US" dirty="0">
              <a:latin typeface="Century Gothic"/>
            </a:endParaRPr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B7B1EC4-1A55-42D9-7345-730BF86C7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71" y="-242349"/>
            <a:ext cx="1631957" cy="1631957"/>
          </a:xfrm>
          <a:prstGeom prst="rect">
            <a:avLst/>
          </a:prstGeom>
        </p:spPr>
      </p:pic>
      <p:pic>
        <p:nvPicPr>
          <p:cNvPr id="8" name="Picture 7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3B464947-A1E7-40AA-6D47-A9606851C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80" y="175332"/>
            <a:ext cx="808008" cy="865518"/>
          </a:xfrm>
          <a:prstGeom prst="rect">
            <a:avLst/>
          </a:prstGeom>
        </p:spPr>
      </p:pic>
      <p:pic>
        <p:nvPicPr>
          <p:cNvPr id="3" name="Picture 2" descr="A graph of course number&#10;&#10;Description automatically generated">
            <a:extLst>
              <a:ext uri="{FF2B5EF4-FFF2-40B4-BE49-F238E27FC236}">
                <a16:creationId xmlns:a16="http://schemas.microsoft.com/office/drawing/2014/main" id="{D3CB2BBE-05BB-95EC-A07F-CD31DDCF3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053" y="0"/>
            <a:ext cx="8638854" cy="626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11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calculus formula">
            <a:extLst>
              <a:ext uri="{FF2B5EF4-FFF2-40B4-BE49-F238E27FC236}">
                <a16:creationId xmlns:a16="http://schemas.microsoft.com/office/drawing/2014/main" id="{15E3CA8F-6C0A-BF41-5D8B-0CBCD286FE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333" r="-2" b="10331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289A26-E7AD-EF2F-3846-E3ADA5A33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650" y="1168176"/>
            <a:ext cx="9213335" cy="452216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400" dirty="0">
                <a:latin typeface="Century Gothic"/>
              </a:rPr>
              <a:t>Q2: How many instructional hours on quantum concepts are physics students required </a:t>
            </a:r>
            <a:br>
              <a:rPr lang="en-US" sz="4400" dirty="0">
                <a:latin typeface="Century Gothic"/>
              </a:rPr>
            </a:br>
            <a:r>
              <a:rPr lang="en-US" sz="4400" dirty="0">
                <a:latin typeface="Century Gothic"/>
              </a:rPr>
              <a:t>to take to graduate with </a:t>
            </a:r>
            <a:br>
              <a:rPr lang="en-US" sz="4400" dirty="0">
                <a:latin typeface="Century Gothic"/>
              </a:rPr>
            </a:br>
            <a:r>
              <a:rPr lang="en-US" sz="4400" dirty="0">
                <a:latin typeface="Century Gothic"/>
              </a:rPr>
              <a:t>a four-year degree?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DB1B042-EFB8-BD6B-6994-7F513A8F2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546" y="-212886"/>
            <a:ext cx="1631957" cy="1631957"/>
          </a:xfrm>
          <a:prstGeom prst="rect">
            <a:avLst/>
          </a:prstGeom>
        </p:spPr>
      </p:pic>
      <p:pic>
        <p:nvPicPr>
          <p:cNvPr id="4" name="Picture 3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E9A1408C-2208-0425-58C3-FA8FF0431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80" y="175332"/>
            <a:ext cx="808008" cy="865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DE66A5E-C51B-BC8B-53A7-8DE4B5B6E791}"/>
              </a:ext>
            </a:extLst>
          </p:cNvPr>
          <p:cNvSpPr/>
          <p:nvPr/>
        </p:nvSpPr>
        <p:spPr>
          <a:xfrm>
            <a:off x="-92687" y="6270680"/>
            <a:ext cx="12361332" cy="592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Century Gothic"/>
              </a:rPr>
              <a:t>Buzzell                      Quantifying Quantum Curriculum                     7</a:t>
            </a:r>
            <a:endParaRPr lang="en-US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11831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B6B5E0F-1340-D1CF-F385-0A9C33EC4997}"/>
              </a:ext>
            </a:extLst>
          </p:cNvPr>
          <p:cNvSpPr/>
          <p:nvPr/>
        </p:nvSpPr>
        <p:spPr>
          <a:xfrm>
            <a:off x="-84666" y="6265333"/>
            <a:ext cx="12361332" cy="59266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Century Gothic"/>
              </a:rPr>
              <a:t>Buzzell                       Quantifying the Quantum Curriculum                   8</a:t>
            </a:r>
            <a:endParaRPr lang="en-US" dirty="0">
              <a:latin typeface="Century Gothic"/>
            </a:endParaRPr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66F7BE9-7642-D01A-E6E5-A0C3D4CB4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597" y="-276524"/>
            <a:ext cx="1631957" cy="163195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4D1DCB-B3D6-DFCB-B011-B2D48903AA50}"/>
              </a:ext>
            </a:extLst>
          </p:cNvPr>
          <p:cNvSpPr/>
          <p:nvPr/>
        </p:nvSpPr>
        <p:spPr>
          <a:xfrm>
            <a:off x="390341" y="252872"/>
            <a:ext cx="4220842" cy="973605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188 institutions offer a 4-year degree in physics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607B4A-A283-F27F-76E9-31128ACA9755}"/>
              </a:ext>
            </a:extLst>
          </p:cNvPr>
          <p:cNvSpPr/>
          <p:nvPr/>
        </p:nvSpPr>
        <p:spPr>
          <a:xfrm>
            <a:off x="390340" y="2014215"/>
            <a:ext cx="4220842" cy="973605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Obtained syllabi from all required courses with quantum concepts from 56 institutions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CADE13-7FFA-D388-0029-76BBB02EDF0F}"/>
              </a:ext>
            </a:extLst>
          </p:cNvPr>
          <p:cNvSpPr/>
          <p:nvPr/>
        </p:nvSpPr>
        <p:spPr>
          <a:xfrm>
            <a:off x="390339" y="3775559"/>
            <a:ext cx="4220842" cy="1548227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129 syllabi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51.2% obtained publicly 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48.8% obtained from private correspondence </a:t>
            </a:r>
          </a:p>
        </p:txBody>
      </p:sp>
      <p:pic>
        <p:nvPicPr>
          <p:cNvPr id="7" name="Picture 6" descr="A graph of a course number&#10;&#10;Description automatically generated">
            <a:extLst>
              <a:ext uri="{FF2B5EF4-FFF2-40B4-BE49-F238E27FC236}">
                <a16:creationId xmlns:a16="http://schemas.microsoft.com/office/drawing/2014/main" id="{05289DC6-2347-8F8F-B487-A29AAE61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923" y="1361606"/>
            <a:ext cx="6868875" cy="430967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77CB1D-7958-B673-6F6C-1AA9B165E6A9}"/>
              </a:ext>
            </a:extLst>
          </p:cNvPr>
          <p:cNvCxnSpPr/>
          <p:nvPr/>
        </p:nvCxnSpPr>
        <p:spPr>
          <a:xfrm flipH="1">
            <a:off x="2501749" y="1227796"/>
            <a:ext cx="0" cy="7869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1B2941-9DE6-AB6E-C445-0DCE5D53DA85}"/>
              </a:ext>
            </a:extLst>
          </p:cNvPr>
          <p:cNvCxnSpPr>
            <a:cxnSpLocks/>
          </p:cNvCxnSpPr>
          <p:nvPr/>
        </p:nvCxnSpPr>
        <p:spPr>
          <a:xfrm flipH="1">
            <a:off x="2514240" y="2989139"/>
            <a:ext cx="0" cy="7869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690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FAA328-EDD6-76D7-DA98-D87488559EEC}"/>
              </a:ext>
            </a:extLst>
          </p:cNvPr>
          <p:cNvSpPr/>
          <p:nvPr/>
        </p:nvSpPr>
        <p:spPr>
          <a:xfrm>
            <a:off x="-84666" y="6265333"/>
            <a:ext cx="12361332" cy="592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Century Gothic"/>
              </a:rPr>
              <a:t>Buzzell                     Quantifying the Quantum Curriculum                    9</a:t>
            </a:r>
            <a:endParaRPr lang="en-US" dirty="0">
              <a:latin typeface="Century Gothic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5C7134D-E226-2FB5-0C95-24D4BAEDF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71" y="-242349"/>
            <a:ext cx="1631957" cy="1631957"/>
          </a:xfrm>
          <a:prstGeom prst="rect">
            <a:avLst/>
          </a:prstGeom>
        </p:spPr>
      </p:pic>
      <p:pic>
        <p:nvPicPr>
          <p:cNvPr id="7" name="Picture 6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294BAF02-C32D-FAC6-4641-AEBF4B7CE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80" y="175332"/>
            <a:ext cx="808008" cy="86551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194BB4-EA9B-25D2-7C2F-9DF369EAA9A7}"/>
              </a:ext>
            </a:extLst>
          </p:cNvPr>
          <p:cNvSpPr/>
          <p:nvPr/>
        </p:nvSpPr>
        <p:spPr>
          <a:xfrm>
            <a:off x="7073458" y="177924"/>
            <a:ext cx="3358909" cy="6082750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Century Gothic"/>
                <a:cs typeface="Times New Roman"/>
              </a:rPr>
              <a:t>Photons</a:t>
            </a:r>
            <a:endParaRPr lang="en-US" sz="2000" dirty="0">
              <a:latin typeface="Century Gothic"/>
            </a:endParaRPr>
          </a:p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Pauli’s Exclusion Principle</a:t>
            </a:r>
            <a:endParaRPr lang="en-US" sz="2000" b="1">
              <a:latin typeface="Century Gothic"/>
              <a:ea typeface="Times New Roman"/>
              <a:cs typeface="Calibri"/>
            </a:endParaRPr>
          </a:p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Square Well</a:t>
            </a:r>
            <a:endParaRPr lang="en-US" sz="2000" b="1">
              <a:latin typeface="Century Gothic"/>
              <a:ea typeface="Times New Roman"/>
              <a:cs typeface="Calibri"/>
            </a:endParaRPr>
          </a:p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Identical Particles</a:t>
            </a:r>
            <a:endParaRPr lang="en-US" sz="2000" b="1">
              <a:latin typeface="Century Gothic"/>
              <a:ea typeface="Times New Roman"/>
              <a:cs typeface="Calibri"/>
            </a:endParaRPr>
          </a:p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Matter Waves</a:t>
            </a:r>
            <a:endParaRPr lang="en-US" sz="2000" b="1" dirty="0">
              <a:latin typeface="Century Gothic"/>
              <a:ea typeface="Times New Roman"/>
              <a:cs typeface="Calibri"/>
            </a:endParaRPr>
          </a:p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Frank Hertz Experiment</a:t>
            </a:r>
            <a:endParaRPr lang="en-US" sz="2000" b="1">
              <a:latin typeface="Century Gothic"/>
              <a:ea typeface="Times New Roman"/>
              <a:cs typeface="Calibri"/>
            </a:endParaRPr>
          </a:p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Wave Mechanics</a:t>
            </a:r>
            <a:endParaRPr lang="en-US" sz="2000" b="1">
              <a:latin typeface="Century Gothic"/>
              <a:ea typeface="Times New Roman"/>
              <a:cs typeface="Calibri"/>
            </a:endParaRPr>
          </a:p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Wave Functions</a:t>
            </a:r>
            <a:endParaRPr lang="en-US" sz="2000" b="1">
              <a:latin typeface="Century Gothic"/>
              <a:ea typeface="Times New Roman"/>
              <a:cs typeface="Calibri"/>
            </a:endParaRPr>
          </a:p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Wave Properties of Particles</a:t>
            </a:r>
            <a:endParaRPr lang="en-US" sz="2000" b="1">
              <a:latin typeface="Century Gothic"/>
              <a:ea typeface="Times New Roman"/>
              <a:cs typeface="Calibri"/>
            </a:endParaRPr>
          </a:p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Particle Properties of Waves</a:t>
            </a:r>
            <a:endParaRPr lang="en-US" sz="2000" b="1">
              <a:latin typeface="Century Gothic"/>
              <a:ea typeface="Times New Roman"/>
              <a:cs typeface="Calibri"/>
            </a:endParaRPr>
          </a:p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de Broglie Hypothesis</a:t>
            </a:r>
            <a:endParaRPr lang="en-US" sz="2000" b="1">
              <a:latin typeface="Century Gothic"/>
              <a:ea typeface="Times New Roman"/>
              <a:cs typeface="Calibri"/>
            </a:endParaRPr>
          </a:p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Quantum Theory of Light</a:t>
            </a:r>
            <a:endParaRPr lang="en-US" sz="2000" b="1">
              <a:latin typeface="Century Gothic"/>
              <a:ea typeface="Times New Roman"/>
              <a:cs typeface="Calibri"/>
            </a:endParaRPr>
          </a:p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Blackbody Radiation</a:t>
            </a:r>
            <a:endParaRPr lang="en-US" sz="2000" b="1">
              <a:latin typeface="Century Gothic"/>
              <a:ea typeface="Times New Roman"/>
              <a:cs typeface="Calibri"/>
            </a:endParaRPr>
          </a:p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Planck’s Postulate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entury Gothic"/>
                <a:cs typeface="Times New Roman"/>
              </a:rPr>
              <a:t>Spin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B70E31-71BC-AE18-7530-B73E9810A5F4}"/>
              </a:ext>
            </a:extLst>
          </p:cNvPr>
          <p:cNvSpPr/>
          <p:nvPr/>
        </p:nvSpPr>
        <p:spPr>
          <a:xfrm>
            <a:off x="3375883" y="177924"/>
            <a:ext cx="3358909" cy="6082751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Schrödinger</a:t>
            </a:r>
            <a:endParaRPr lang="en-US" sz="2000" b="1">
              <a:latin typeface="Century Gothic"/>
              <a:ea typeface="Times New Roman"/>
              <a:cs typeface="Calibri"/>
            </a:endParaRPr>
          </a:p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Schrödinger Equation</a:t>
            </a:r>
            <a:endParaRPr lang="en-US" sz="2000" b="1" dirty="0">
              <a:latin typeface="Century Gothic"/>
              <a:ea typeface="Times New Roman"/>
              <a:cs typeface="Calibri"/>
            </a:endParaRPr>
          </a:p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Photoelectric Effect</a:t>
            </a:r>
            <a:endParaRPr lang="en-US" sz="2000" b="1" dirty="0">
              <a:latin typeface="Century Gothic"/>
              <a:ea typeface="Times New Roman"/>
              <a:cs typeface="Calibri"/>
            </a:endParaRPr>
          </a:p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Wave-Particle Duality</a:t>
            </a:r>
            <a:endParaRPr lang="en-US" sz="2000" b="1">
              <a:latin typeface="Century Gothic"/>
              <a:ea typeface="Times New Roman"/>
              <a:cs typeface="Calibri"/>
            </a:endParaRPr>
          </a:p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Operators</a:t>
            </a:r>
            <a:endParaRPr lang="en-US" sz="2000" b="1" dirty="0">
              <a:latin typeface="Century Gothic"/>
              <a:ea typeface="Times New Roman"/>
              <a:cs typeface="Calibri"/>
            </a:endParaRPr>
          </a:p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Eigenvalues</a:t>
            </a:r>
            <a:endParaRPr lang="en-US" sz="2000" b="1" dirty="0">
              <a:latin typeface="Century Gothic"/>
              <a:ea typeface="Times New Roman"/>
              <a:cs typeface="Calibri"/>
            </a:endParaRPr>
          </a:p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Tunneling/Reflection</a:t>
            </a:r>
            <a:endParaRPr lang="en-US" sz="2000" b="1" dirty="0">
              <a:latin typeface="Century Gothic"/>
              <a:ea typeface="Times New Roman"/>
              <a:cs typeface="Calibri"/>
            </a:endParaRPr>
          </a:p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Stern-Gerlach Experiment</a:t>
            </a:r>
            <a:endParaRPr lang="en-US" sz="2000" b="1">
              <a:latin typeface="Century Gothic"/>
              <a:ea typeface="Times New Roman"/>
              <a:cs typeface="Calibri"/>
            </a:endParaRPr>
          </a:p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Dirac Notation</a:t>
            </a:r>
            <a:endParaRPr lang="en-US" sz="2000" b="1">
              <a:latin typeface="Century Gothic"/>
              <a:ea typeface="Times New Roman"/>
              <a:cs typeface="Calibri"/>
            </a:endParaRPr>
          </a:p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States</a:t>
            </a:r>
            <a:endParaRPr lang="en-US" sz="2000" b="1" dirty="0">
              <a:latin typeface="Century Gothic"/>
              <a:ea typeface="Times New Roman"/>
              <a:cs typeface="Calibri"/>
            </a:endParaRPr>
          </a:p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Quantum Measurement</a:t>
            </a:r>
            <a:endParaRPr lang="en-US" sz="2000" b="1" dirty="0">
              <a:latin typeface="Century Gothic"/>
              <a:ea typeface="Times New Roman"/>
              <a:cs typeface="Calibri"/>
            </a:endParaRPr>
          </a:p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Expectation Value</a:t>
            </a:r>
            <a:endParaRPr lang="en-US" sz="2000" b="1" dirty="0">
              <a:latin typeface="Century Gothic"/>
              <a:ea typeface="Times New Roman"/>
              <a:cs typeface="Calibri"/>
            </a:endParaRPr>
          </a:p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Uncertainty</a:t>
            </a:r>
            <a:endParaRPr lang="en-US" sz="2000" b="1">
              <a:latin typeface="Century Gothic"/>
              <a:ea typeface="Times New Roman"/>
              <a:cs typeface="Calibri"/>
            </a:endParaRPr>
          </a:p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Superposition</a:t>
            </a:r>
            <a:endParaRPr lang="en-US" sz="2000" b="1" dirty="0">
              <a:latin typeface="Century Gothic"/>
              <a:ea typeface="Times New Roman"/>
              <a:cs typeface="Calibri"/>
            </a:endParaRPr>
          </a:p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Mixed States</a:t>
            </a:r>
            <a:endParaRPr lang="en-US" sz="2000" b="1">
              <a:latin typeface="Century Gothic"/>
              <a:ea typeface="Times New Roman"/>
              <a:cs typeface="Calibri"/>
            </a:endParaRPr>
          </a:p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Quantization</a:t>
            </a:r>
            <a:endParaRPr lang="en-US" sz="2000" b="1" dirty="0">
              <a:latin typeface="Century Gothic"/>
              <a:ea typeface="Times New Roman"/>
              <a:cs typeface="Calibri"/>
            </a:endParaRPr>
          </a:p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Fermi’s Golden Rule</a:t>
            </a:r>
            <a:endParaRPr lang="en-US" sz="2000" b="1" dirty="0">
              <a:latin typeface="Century Gothic"/>
              <a:ea typeface="Times New Roman"/>
              <a:cs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C31552-62FF-BCB2-0A83-6F8AF52AE0D1}"/>
              </a:ext>
            </a:extLst>
          </p:cNvPr>
          <p:cNvSpPr/>
          <p:nvPr/>
        </p:nvSpPr>
        <p:spPr>
          <a:xfrm>
            <a:off x="327881" y="2039202"/>
            <a:ext cx="2721829" cy="2360194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Century Gothic"/>
                <a:cs typeface="Times New Roman"/>
              </a:rPr>
              <a:t>Lecture needs to cover one of the following topics to be coded as covering quantum concepts:</a:t>
            </a:r>
          </a:p>
        </p:txBody>
      </p:sp>
    </p:spTree>
    <p:extLst>
      <p:ext uri="{BB962C8B-B14F-4D97-AF65-F5344CB8AC3E}">
        <p14:creationId xmlns:p14="http://schemas.microsoft.com/office/powerpoint/2010/main" val="3687408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FAA328-EDD6-76D7-DA98-D87488559EEC}"/>
              </a:ext>
            </a:extLst>
          </p:cNvPr>
          <p:cNvSpPr/>
          <p:nvPr/>
        </p:nvSpPr>
        <p:spPr>
          <a:xfrm>
            <a:off x="-84666" y="6265333"/>
            <a:ext cx="12361332" cy="592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Century Gothic"/>
              </a:rPr>
              <a:t>Buzzell                     Quantifying the Quantum Curriculum                   10</a:t>
            </a:r>
            <a:endParaRPr lang="en-US" dirty="0">
              <a:latin typeface="Century Gothic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5C7134D-E226-2FB5-0C95-24D4BAEDF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71" y="-242349"/>
            <a:ext cx="1631957" cy="1631957"/>
          </a:xfrm>
          <a:prstGeom prst="rect">
            <a:avLst/>
          </a:prstGeom>
        </p:spPr>
      </p:pic>
      <p:pic>
        <p:nvPicPr>
          <p:cNvPr id="7" name="Picture 6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294BAF02-C32D-FAC6-4641-AEBF4B7CE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80" y="175332"/>
            <a:ext cx="808008" cy="865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C83F32-E9B1-2261-7CA7-09D9654073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9" t="1277" r="977" b="-182"/>
          <a:stretch/>
        </p:blipFill>
        <p:spPr>
          <a:xfrm>
            <a:off x="121639" y="179822"/>
            <a:ext cx="3342058" cy="61114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2B8A4F-E5FC-E4A3-CF1F-CEEA3DC14B5E}"/>
              </a:ext>
            </a:extLst>
          </p:cNvPr>
          <p:cNvSpPr/>
          <p:nvPr/>
        </p:nvSpPr>
        <p:spPr>
          <a:xfrm>
            <a:off x="1662071" y="701988"/>
            <a:ext cx="961799" cy="149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9B487-229F-F367-BF31-777D5A680AA9}"/>
              </a:ext>
            </a:extLst>
          </p:cNvPr>
          <p:cNvSpPr/>
          <p:nvPr/>
        </p:nvSpPr>
        <p:spPr>
          <a:xfrm>
            <a:off x="1262332" y="1551431"/>
            <a:ext cx="1961142" cy="1995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D12012-AF26-109E-7196-7D01CE1AF2A2}"/>
              </a:ext>
            </a:extLst>
          </p:cNvPr>
          <p:cNvSpPr/>
          <p:nvPr/>
        </p:nvSpPr>
        <p:spPr>
          <a:xfrm>
            <a:off x="1262333" y="1913693"/>
            <a:ext cx="2061077" cy="187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176837-F5E7-9DF0-9A0E-33258BEF8306}"/>
              </a:ext>
            </a:extLst>
          </p:cNvPr>
          <p:cNvSpPr/>
          <p:nvPr/>
        </p:nvSpPr>
        <p:spPr>
          <a:xfrm>
            <a:off x="1249841" y="2238481"/>
            <a:ext cx="2073568" cy="699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7A1F4-0A92-466D-CDE0-E531D69C347C}"/>
              </a:ext>
            </a:extLst>
          </p:cNvPr>
          <p:cNvSpPr/>
          <p:nvPr/>
        </p:nvSpPr>
        <p:spPr>
          <a:xfrm>
            <a:off x="2289159" y="2103568"/>
            <a:ext cx="1036750" cy="1370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86E44F-A148-5DE2-C43C-AB35E4062ED8}"/>
              </a:ext>
            </a:extLst>
          </p:cNvPr>
          <p:cNvSpPr/>
          <p:nvPr/>
        </p:nvSpPr>
        <p:spPr>
          <a:xfrm>
            <a:off x="1936890" y="3987333"/>
            <a:ext cx="1386520" cy="1995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9A7A60-C8A3-7BC1-1145-3A63CDB27ACC}"/>
              </a:ext>
            </a:extLst>
          </p:cNvPr>
          <p:cNvSpPr/>
          <p:nvPr/>
        </p:nvSpPr>
        <p:spPr>
          <a:xfrm>
            <a:off x="1254837" y="5528821"/>
            <a:ext cx="1374029" cy="3494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91AB8B-46F2-F95A-F546-636D3F130463}"/>
              </a:ext>
            </a:extLst>
          </p:cNvPr>
          <p:cNvSpPr/>
          <p:nvPr/>
        </p:nvSpPr>
        <p:spPr>
          <a:xfrm>
            <a:off x="1269828" y="3307778"/>
            <a:ext cx="2185996" cy="674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1971F88-EC3F-C2D5-E11B-80BDFA14B358}"/>
              </a:ext>
            </a:extLst>
          </p:cNvPr>
          <p:cNvSpPr/>
          <p:nvPr/>
        </p:nvSpPr>
        <p:spPr>
          <a:xfrm>
            <a:off x="4412702" y="4012908"/>
            <a:ext cx="3358909" cy="736259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15 QM Lectures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A3D08B-6A4A-A9E7-481B-C3106934EF42}"/>
              </a:ext>
            </a:extLst>
          </p:cNvPr>
          <p:cNvCxnSpPr>
            <a:cxnSpLocks/>
          </p:cNvCxnSpPr>
          <p:nvPr/>
        </p:nvCxnSpPr>
        <p:spPr>
          <a:xfrm>
            <a:off x="3463616" y="4275795"/>
            <a:ext cx="949378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F72B193D-E7B9-1E5F-4AE1-32EC95CB9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8621" y="179179"/>
            <a:ext cx="5429250" cy="428625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9718124-269F-3886-ED86-0C4762EB6729}"/>
              </a:ext>
            </a:extLst>
          </p:cNvPr>
          <p:cNvSpPr/>
          <p:nvPr/>
        </p:nvSpPr>
        <p:spPr>
          <a:xfrm>
            <a:off x="4412700" y="1464579"/>
            <a:ext cx="3358909" cy="1086030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80 minutes per lecture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FE2494-CD72-98E1-5477-685717C0CCA6}"/>
              </a:ext>
            </a:extLst>
          </p:cNvPr>
          <p:cNvCxnSpPr>
            <a:cxnSpLocks/>
          </p:cNvCxnSpPr>
          <p:nvPr/>
        </p:nvCxnSpPr>
        <p:spPr>
          <a:xfrm>
            <a:off x="6149353" y="615696"/>
            <a:ext cx="1" cy="8369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083600B-66F7-9ED9-B94D-64FFB49A5BFF}"/>
              </a:ext>
            </a:extLst>
          </p:cNvPr>
          <p:cNvSpPr/>
          <p:nvPr/>
        </p:nvSpPr>
        <p:spPr>
          <a:xfrm>
            <a:off x="8485029" y="2576350"/>
            <a:ext cx="3358909" cy="1323374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Century Gothic"/>
                <a:ea typeface="Times New Roman"/>
                <a:cs typeface="Times New Roman"/>
              </a:rPr>
              <a:t>1,200 Minutes on QM concepts (20 Hours)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D706056-407C-D5AA-B036-D05E42C21FC9}"/>
              </a:ext>
            </a:extLst>
          </p:cNvPr>
          <p:cNvCxnSpPr>
            <a:cxnSpLocks/>
          </p:cNvCxnSpPr>
          <p:nvPr/>
        </p:nvCxnSpPr>
        <p:spPr>
          <a:xfrm flipV="1">
            <a:off x="7798272" y="3988484"/>
            <a:ext cx="799476" cy="3872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60209A-6391-242B-BA78-54DE55CAD69A}"/>
              </a:ext>
            </a:extLst>
          </p:cNvPr>
          <p:cNvCxnSpPr>
            <a:cxnSpLocks/>
          </p:cNvCxnSpPr>
          <p:nvPr/>
        </p:nvCxnSpPr>
        <p:spPr>
          <a:xfrm>
            <a:off x="7798270" y="1964812"/>
            <a:ext cx="786986" cy="5246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092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03278B-B193-1EDB-77C3-A67E55EC6AC1}"/>
              </a:ext>
            </a:extLst>
          </p:cNvPr>
          <p:cNvSpPr/>
          <p:nvPr/>
        </p:nvSpPr>
        <p:spPr>
          <a:xfrm>
            <a:off x="-84666" y="6265333"/>
            <a:ext cx="12361332" cy="592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Century Gothic"/>
              </a:rPr>
              <a:t>Buzzell                     Quantifying the Quantum Curriculum                   11</a:t>
            </a:r>
            <a:endParaRPr lang="en-US" dirty="0">
              <a:latin typeface="Century Gothic"/>
            </a:endParaRPr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B7B1EC4-1A55-42D9-7345-730BF86C7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71" y="-242349"/>
            <a:ext cx="1631957" cy="16319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AE4BFD-1324-0D7E-114B-44F9B0DEA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7" y="-1"/>
            <a:ext cx="10241661" cy="627088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CC50C2-E828-79F3-9C7A-B0089669C3D2}"/>
              </a:ext>
            </a:extLst>
          </p:cNvPr>
          <p:cNvSpPr/>
          <p:nvPr/>
        </p:nvSpPr>
        <p:spPr>
          <a:xfrm>
            <a:off x="1349877" y="1050018"/>
            <a:ext cx="4132569" cy="1946632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Century Gothic"/>
                <a:cs typeface="Times New Roman"/>
              </a:rPr>
              <a:t>Mean: 62.5 Hours</a:t>
            </a:r>
          </a:p>
          <a:p>
            <a:pPr algn="ctr"/>
            <a:r>
              <a:rPr lang="en-US" sz="2000" dirty="0">
                <a:latin typeface="Century Gothic"/>
                <a:cs typeface="Times New Roman"/>
              </a:rPr>
              <a:t>Median: 60.3 Hours</a:t>
            </a:r>
          </a:p>
          <a:p>
            <a:pPr algn="ctr"/>
            <a:r>
              <a:rPr lang="en-US" sz="2000" dirty="0">
                <a:latin typeface="Century Gothic"/>
                <a:cs typeface="Times New Roman"/>
              </a:rPr>
              <a:t>Min: 12 Hours</a:t>
            </a:r>
          </a:p>
          <a:p>
            <a:pPr algn="ctr"/>
            <a:r>
              <a:rPr lang="en-US" sz="2000" dirty="0">
                <a:latin typeface="Century Gothic"/>
                <a:cs typeface="Times New Roman"/>
              </a:rPr>
              <a:t>Max: 121.7 Hours</a:t>
            </a:r>
          </a:p>
          <a:p>
            <a:pPr algn="ctr"/>
            <a:r>
              <a:rPr lang="en-US" sz="2000" dirty="0">
                <a:latin typeface="Century Gothic"/>
                <a:cs typeface="Times New Roman"/>
              </a:rPr>
              <a:t>Standard Deviation: 28.1 Hours</a:t>
            </a:r>
          </a:p>
        </p:txBody>
      </p:sp>
    </p:spTree>
    <p:extLst>
      <p:ext uri="{BB962C8B-B14F-4D97-AF65-F5344CB8AC3E}">
        <p14:creationId xmlns:p14="http://schemas.microsoft.com/office/powerpoint/2010/main" val="2542171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calculus formula">
            <a:extLst>
              <a:ext uri="{FF2B5EF4-FFF2-40B4-BE49-F238E27FC236}">
                <a16:creationId xmlns:a16="http://schemas.microsoft.com/office/drawing/2014/main" id="{15E3CA8F-6C0A-BF41-5D8B-0CBCD286FE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333" r="-2" b="10331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289A26-E7AD-EF2F-3846-E3ADA5A33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650" y="1168176"/>
            <a:ext cx="9213335" cy="452216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400" dirty="0">
                <a:latin typeface="Century Gothic"/>
              </a:rPr>
              <a:t>Q3: What quantum topics are students required to </a:t>
            </a:r>
            <a:br>
              <a:rPr lang="en-US" sz="4400" dirty="0">
                <a:latin typeface="Century Gothic"/>
              </a:rPr>
            </a:br>
            <a:r>
              <a:rPr lang="en-US" sz="4400" dirty="0">
                <a:latin typeface="Century Gothic"/>
              </a:rPr>
              <a:t>learn before graduation?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DB1B042-EFB8-BD6B-6994-7F513A8F2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546" y="-212886"/>
            <a:ext cx="1631957" cy="1631957"/>
          </a:xfrm>
          <a:prstGeom prst="rect">
            <a:avLst/>
          </a:prstGeom>
        </p:spPr>
      </p:pic>
      <p:pic>
        <p:nvPicPr>
          <p:cNvPr id="4" name="Picture 3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E9A1408C-2208-0425-58C3-FA8FF0431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80" y="175332"/>
            <a:ext cx="808008" cy="865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DED55-9321-02A9-A360-29E19451901C}"/>
              </a:ext>
            </a:extLst>
          </p:cNvPr>
          <p:cNvSpPr/>
          <p:nvPr/>
        </p:nvSpPr>
        <p:spPr>
          <a:xfrm>
            <a:off x="-92687" y="6270680"/>
            <a:ext cx="12361332" cy="592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Century Gothic"/>
              </a:rPr>
              <a:t>Buzzell                    Quantifying the Quantum Curriculum                  12</a:t>
            </a:r>
            <a:endParaRPr lang="en-US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03984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03278B-B193-1EDB-77C3-A67E55EC6AC1}"/>
              </a:ext>
            </a:extLst>
          </p:cNvPr>
          <p:cNvSpPr/>
          <p:nvPr/>
        </p:nvSpPr>
        <p:spPr>
          <a:xfrm>
            <a:off x="-84666" y="6265333"/>
            <a:ext cx="12361332" cy="592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Century Gothic"/>
              </a:rPr>
              <a:t>Buzzell                     Quantifying the Quantum Curriculum                   13</a:t>
            </a:r>
            <a:endParaRPr lang="en-US" dirty="0">
              <a:latin typeface="Century Gothic"/>
            </a:endParaRPr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B7B1EC4-1A55-42D9-7345-730BF86C7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71" y="-242349"/>
            <a:ext cx="1631957" cy="1631957"/>
          </a:xfrm>
          <a:prstGeom prst="rect">
            <a:avLst/>
          </a:prstGeom>
        </p:spPr>
      </p:pic>
      <p:pic>
        <p:nvPicPr>
          <p:cNvPr id="5" name="Picture 4" descr="A graph with white lines and black text&#10;&#10;Description automatically generated">
            <a:extLst>
              <a:ext uri="{FF2B5EF4-FFF2-40B4-BE49-F238E27FC236}">
                <a16:creationId xmlns:a16="http://schemas.microsoft.com/office/drawing/2014/main" id="{BE40EA52-0D91-E39D-9D23-86456879D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3" y="0"/>
            <a:ext cx="10295825" cy="64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68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03278B-B193-1EDB-77C3-A67E55EC6AC1}"/>
              </a:ext>
            </a:extLst>
          </p:cNvPr>
          <p:cNvSpPr/>
          <p:nvPr/>
        </p:nvSpPr>
        <p:spPr>
          <a:xfrm>
            <a:off x="-84666" y="6265333"/>
            <a:ext cx="12361332" cy="592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Century Gothic"/>
              </a:rPr>
              <a:t>Buzzell                     Quantifying the Quantum Curriculum                   13</a:t>
            </a:r>
            <a:endParaRPr lang="en-US" dirty="0">
              <a:latin typeface="Century Gothic"/>
            </a:endParaRPr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B7B1EC4-1A55-42D9-7345-730BF86C7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71" y="-242349"/>
            <a:ext cx="1631957" cy="1631957"/>
          </a:xfrm>
          <a:prstGeom prst="rect">
            <a:avLst/>
          </a:prstGeom>
        </p:spPr>
      </p:pic>
      <p:pic>
        <p:nvPicPr>
          <p:cNvPr id="5" name="Picture 4" descr="A graph with white lines and black text&#10;&#10;Description automatically generated">
            <a:extLst>
              <a:ext uri="{FF2B5EF4-FFF2-40B4-BE49-F238E27FC236}">
                <a16:creationId xmlns:a16="http://schemas.microsoft.com/office/drawing/2014/main" id="{BE40EA52-0D91-E39D-9D23-86456879D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3" y="0"/>
            <a:ext cx="10295825" cy="6408296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08C5F51-3AA5-E5FA-14D1-4E8FA7AA5991}"/>
              </a:ext>
            </a:extLst>
          </p:cNvPr>
          <p:cNvSpPr/>
          <p:nvPr/>
        </p:nvSpPr>
        <p:spPr>
          <a:xfrm>
            <a:off x="6095666" y="742544"/>
            <a:ext cx="4132569" cy="1946632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Century Gothic"/>
                <a:cs typeface="Times New Roman"/>
              </a:rPr>
              <a:t>SGE only included in 28% despite being known to aide students in discerning between physical space and Hilbert space </a:t>
            </a:r>
            <a:r>
              <a:rPr lang="en-US" sz="1200" dirty="0">
                <a:latin typeface="Century Gothic"/>
                <a:cs typeface="Times New Roman"/>
              </a:rPr>
              <a:t>[18]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5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calculus formula">
            <a:extLst>
              <a:ext uri="{FF2B5EF4-FFF2-40B4-BE49-F238E27FC236}">
                <a16:creationId xmlns:a16="http://schemas.microsoft.com/office/drawing/2014/main" id="{15E3CA8F-6C0A-BF41-5D8B-0CBCD286FE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333" r="-2" b="10331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289A26-E7AD-EF2F-3846-E3ADA5A33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650" y="1168176"/>
            <a:ext cx="9213335" cy="452216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Century Gothic"/>
                <a:ea typeface="+mj-lt"/>
                <a:cs typeface="+mj-lt"/>
              </a:rPr>
              <a:t>Q1: How many courses on quantum concepts are </a:t>
            </a:r>
            <a:br>
              <a:rPr lang="en-US" sz="4400" dirty="0">
                <a:solidFill>
                  <a:srgbClr val="FFFFFF"/>
                </a:solidFill>
                <a:latin typeface="Century Gothic"/>
                <a:ea typeface="+mj-lt"/>
                <a:cs typeface="+mj-lt"/>
              </a:rPr>
            </a:br>
            <a:r>
              <a:rPr lang="en-US" sz="4400" dirty="0">
                <a:solidFill>
                  <a:srgbClr val="FFFFFF"/>
                </a:solidFill>
                <a:latin typeface="Century Gothic"/>
                <a:ea typeface="+mj-lt"/>
                <a:cs typeface="+mj-lt"/>
              </a:rPr>
              <a:t>physics students required to complete to be </a:t>
            </a:r>
            <a:br>
              <a:rPr lang="en-US" sz="4400" dirty="0">
                <a:solidFill>
                  <a:srgbClr val="FFFFFF"/>
                </a:solidFill>
                <a:latin typeface="Century Gothic"/>
                <a:ea typeface="+mj-lt"/>
                <a:cs typeface="+mj-lt"/>
              </a:rPr>
            </a:br>
            <a:r>
              <a:rPr lang="en-US" sz="4400" dirty="0">
                <a:solidFill>
                  <a:srgbClr val="FFFFFF"/>
                </a:solidFill>
                <a:latin typeface="Century Gothic"/>
                <a:ea typeface="+mj-lt"/>
                <a:cs typeface="+mj-lt"/>
              </a:rPr>
              <a:t>awarded a four-year degree?</a:t>
            </a:r>
            <a:endParaRPr lang="en-US" sz="4400" dirty="0">
              <a:latin typeface="Century Gothic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9A09DC-38AB-822C-C537-98B90B62D0CA}"/>
              </a:ext>
            </a:extLst>
          </p:cNvPr>
          <p:cNvSpPr/>
          <p:nvPr/>
        </p:nvSpPr>
        <p:spPr>
          <a:xfrm>
            <a:off x="-84666" y="6265333"/>
            <a:ext cx="12361332" cy="592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Century Gothic"/>
              </a:rPr>
              <a:t>Buzzell                     Quantifying the Quantum Curriculum                    2</a:t>
            </a:r>
            <a:endParaRPr lang="en-US" dirty="0">
              <a:latin typeface="Century Gothic"/>
            </a:endParaRP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DB1B042-EFB8-BD6B-6994-7F513A8F2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546" y="-212886"/>
            <a:ext cx="1631957" cy="1631957"/>
          </a:xfrm>
          <a:prstGeom prst="rect">
            <a:avLst/>
          </a:prstGeom>
        </p:spPr>
      </p:pic>
      <p:pic>
        <p:nvPicPr>
          <p:cNvPr id="4" name="Picture 3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E9A1408C-2208-0425-58C3-FA8FF0431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80" y="175332"/>
            <a:ext cx="808008" cy="86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52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calculus formula">
            <a:extLst>
              <a:ext uri="{FF2B5EF4-FFF2-40B4-BE49-F238E27FC236}">
                <a16:creationId xmlns:a16="http://schemas.microsoft.com/office/drawing/2014/main" id="{15E3CA8F-6C0A-BF41-5D8B-0CBCD286FE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333" r="-2" b="10331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289A26-E7AD-EF2F-3846-E3ADA5A33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650" y="1168176"/>
            <a:ext cx="9213335" cy="452216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400" dirty="0">
                <a:latin typeface="Century Gothic"/>
              </a:rPr>
              <a:t>Q4: Are institutions utilizing a  spins-first or position-first </a:t>
            </a:r>
            <a:br>
              <a:rPr lang="en-US" sz="4400" dirty="0">
                <a:latin typeface="Century Gothic"/>
              </a:rPr>
            </a:br>
            <a:r>
              <a:rPr lang="en-US" sz="4400" dirty="0">
                <a:latin typeface="Century Gothic"/>
              </a:rPr>
              <a:t>approach when teaching quantum?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DB1B042-EFB8-BD6B-6994-7F513A8F2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546" y="-212886"/>
            <a:ext cx="1631957" cy="1631957"/>
          </a:xfrm>
          <a:prstGeom prst="rect">
            <a:avLst/>
          </a:prstGeom>
        </p:spPr>
      </p:pic>
      <p:pic>
        <p:nvPicPr>
          <p:cNvPr id="4" name="Picture 3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E9A1408C-2208-0425-58C3-FA8FF0431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80" y="175332"/>
            <a:ext cx="808008" cy="865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0050EF-46D8-51BE-63AA-2273AFEFF6E3}"/>
              </a:ext>
            </a:extLst>
          </p:cNvPr>
          <p:cNvSpPr/>
          <p:nvPr/>
        </p:nvSpPr>
        <p:spPr>
          <a:xfrm>
            <a:off x="-84666" y="6265333"/>
            <a:ext cx="12361332" cy="592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Century Gothic"/>
              </a:rPr>
              <a:t>Buzzell                     Quantifying the Quantum Curriculum                   14</a:t>
            </a:r>
            <a:endParaRPr lang="en-US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33717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03278B-B193-1EDB-77C3-A67E55EC6AC1}"/>
              </a:ext>
            </a:extLst>
          </p:cNvPr>
          <p:cNvSpPr/>
          <p:nvPr/>
        </p:nvSpPr>
        <p:spPr>
          <a:xfrm>
            <a:off x="-84666" y="6265333"/>
            <a:ext cx="12361332" cy="592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Century Gothic"/>
              </a:rPr>
              <a:t>Buzzell                     Quantifying the Quantum Curriculum                   15</a:t>
            </a:r>
            <a:endParaRPr lang="en-US" dirty="0">
              <a:latin typeface="Century Gothic"/>
            </a:endParaRPr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B7B1EC4-1A55-42D9-7345-730BF86C7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71" y="-242349"/>
            <a:ext cx="1631957" cy="163195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80AAF2-4DBD-91FB-640D-866561BF7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484916"/>
              </p:ext>
            </p:extLst>
          </p:nvPr>
        </p:nvGraphicFramePr>
        <p:xfrm>
          <a:off x="792480" y="1392936"/>
          <a:ext cx="9977118" cy="3554288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988559">
                  <a:extLst>
                    <a:ext uri="{9D8B030D-6E8A-4147-A177-3AD203B41FA5}">
                      <a16:colId xmlns:a16="http://schemas.microsoft.com/office/drawing/2014/main" val="4189455064"/>
                    </a:ext>
                  </a:extLst>
                </a:gridCol>
                <a:gridCol w="4988559">
                  <a:extLst>
                    <a:ext uri="{9D8B030D-6E8A-4147-A177-3AD203B41FA5}">
                      <a16:colId xmlns:a16="http://schemas.microsoft.com/office/drawing/2014/main" val="8851144"/>
                    </a:ext>
                  </a:extLst>
                </a:gridCol>
              </a:tblGrid>
              <a:tr h="377975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Coding used to determine spin-first vs. position-first paradigm</a:t>
                      </a:r>
                    </a:p>
                  </a:txBody>
                  <a:tcPr>
                    <a:solidFill>
                      <a:srgbClr val="A31B1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2832184467"/>
                  </a:ext>
                </a:extLst>
              </a:tr>
              <a:tr h="3779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Spin-First</a:t>
                      </a:r>
                    </a:p>
                  </a:txBody>
                  <a:tcPr>
                    <a:solidFill>
                      <a:srgbClr val="AF1C1A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Position-First</a:t>
                      </a:r>
                    </a:p>
                  </a:txBody>
                  <a:tcPr>
                    <a:solidFill>
                      <a:srgbClr val="AF1C1A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414638"/>
                  </a:ext>
                </a:extLst>
              </a:tr>
              <a:tr h="2798338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600" u="none" strike="noStrike" noProof="0" dirty="0">
                          <a:solidFill>
                            <a:srgbClr val="000000"/>
                          </a:solidFill>
                        </a:rPr>
                        <a:t>Stern-Gerlach experiment </a:t>
                      </a:r>
                      <a:r>
                        <a:rPr lang="en-US" sz="1200" u="none" strike="noStrike" noProof="0" dirty="0">
                          <a:solidFill>
                            <a:srgbClr val="000000"/>
                          </a:solidFill>
                        </a:rPr>
                        <a:t>[6]</a:t>
                      </a:r>
                      <a:endParaRPr lang="en-US" sz="12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600" u="none" strike="noStrike" noProof="0" dirty="0">
                          <a:solidFill>
                            <a:srgbClr val="000000"/>
                          </a:solidFill>
                        </a:rPr>
                        <a:t>Postulates of quantum mechanics </a:t>
                      </a:r>
                      <a:r>
                        <a:rPr lang="en-US" sz="1200" u="none" strike="noStrike" noProof="0" dirty="0">
                          <a:solidFill>
                            <a:srgbClr val="000000"/>
                          </a:solidFill>
                        </a:rPr>
                        <a:t>[5, 6]</a:t>
                      </a:r>
                      <a:endParaRPr lang="en-US" sz="12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600" u="none" strike="noStrike" noProof="0" dirty="0">
                          <a:solidFill>
                            <a:srgbClr val="000000"/>
                          </a:solidFill>
                        </a:rPr>
                        <a:t>Schrödinger equation in context of spin ½ particles </a:t>
                      </a:r>
                      <a:r>
                        <a:rPr lang="en-US" sz="1200" u="none" strike="noStrike" noProof="0" dirty="0">
                          <a:solidFill>
                            <a:srgbClr val="000000"/>
                          </a:solidFill>
                        </a:rPr>
                        <a:t>[5]</a:t>
                      </a:r>
                      <a:endParaRPr lang="en-US" sz="12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600" u="none" strike="noStrike" noProof="0" dirty="0">
                          <a:solidFill>
                            <a:srgbClr val="000000"/>
                          </a:solidFill>
                        </a:rPr>
                        <a:t>Matrix equations </a:t>
                      </a:r>
                      <a:r>
                        <a:rPr lang="en-US" sz="1200" u="none" strike="noStrike" noProof="0" dirty="0">
                          <a:solidFill>
                            <a:srgbClr val="000000"/>
                          </a:solidFill>
                        </a:rPr>
                        <a:t>[6]</a:t>
                      </a:r>
                      <a:endParaRPr lang="en-US" sz="12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600" u="none" strike="noStrike" noProof="0" dirty="0">
                          <a:solidFill>
                            <a:srgbClr val="000000"/>
                          </a:solidFill>
                        </a:rPr>
                        <a:t>Eigenvalue equations regularly used before Schrödinger equation introduced </a:t>
                      </a:r>
                      <a:r>
                        <a:rPr lang="en-US" sz="1200" u="none" strike="noStrike" noProof="0" dirty="0">
                          <a:solidFill>
                            <a:srgbClr val="000000"/>
                          </a:solidFill>
                        </a:rPr>
                        <a:t>[5]</a:t>
                      </a:r>
                      <a:endParaRPr lang="en-US" sz="12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600" u="none" strike="noStrike" noProof="0" dirty="0">
                          <a:solidFill>
                            <a:srgbClr val="000000"/>
                          </a:solidFill>
                        </a:rPr>
                        <a:t>McIntyre’s textbook used </a:t>
                      </a:r>
                      <a:r>
                        <a:rPr lang="en-US" sz="1200" u="none" strike="noStrike" noProof="0" dirty="0">
                          <a:solidFill>
                            <a:srgbClr val="000000"/>
                          </a:solidFill>
                        </a:rPr>
                        <a:t>[5, 8]</a:t>
                      </a:r>
                      <a:endParaRPr lang="en-US" sz="1200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600" u="none" strike="noStrike" noProof="0" dirty="0">
                          <a:solidFill>
                            <a:srgbClr val="000000"/>
                          </a:solidFill>
                        </a:rPr>
                        <a:t>Schrödinger equation introduced early on </a:t>
                      </a:r>
                      <a:r>
                        <a:rPr lang="en-US" sz="1200" u="none" strike="noStrike" noProof="0" dirty="0">
                          <a:solidFill>
                            <a:srgbClr val="000000"/>
                          </a:solidFill>
                        </a:rPr>
                        <a:t>[5,6]</a:t>
                      </a:r>
                      <a:endParaRPr lang="en-US" sz="12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600" u="none" strike="noStrike" noProof="0" dirty="0">
                          <a:solidFill>
                            <a:srgbClr val="000000"/>
                          </a:solidFill>
                        </a:rPr>
                        <a:t>Schrödinger equation used in context of position space wavefunctions </a:t>
                      </a:r>
                      <a:r>
                        <a:rPr lang="en-US" sz="1200" u="none" strike="noStrike" noProof="0" dirty="0">
                          <a:solidFill>
                            <a:srgbClr val="000000"/>
                          </a:solidFill>
                        </a:rPr>
                        <a:t>[5]</a:t>
                      </a:r>
                      <a:endParaRPr lang="en-US" sz="12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600" u="none" strike="noStrike" noProof="0" dirty="0">
                          <a:solidFill>
                            <a:srgbClr val="000000"/>
                          </a:solidFill>
                        </a:rPr>
                        <a:t>Differential equations </a:t>
                      </a:r>
                      <a:r>
                        <a:rPr lang="en-US" sz="1200" u="none" strike="noStrike" noProof="0" dirty="0">
                          <a:solidFill>
                            <a:srgbClr val="000000"/>
                          </a:solidFill>
                        </a:rPr>
                        <a:t>[5]</a:t>
                      </a:r>
                      <a:endParaRPr lang="en-US" sz="120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600" u="none" strike="noStrike" noProof="0" dirty="0">
                          <a:solidFill>
                            <a:srgbClr val="000000"/>
                          </a:solidFill>
                        </a:rPr>
                        <a:t>Griffith’s textbook used </a:t>
                      </a:r>
                      <a:r>
                        <a:rPr lang="en-US" sz="1200" u="none" strike="noStrike" noProof="0" dirty="0">
                          <a:solidFill>
                            <a:srgbClr val="000000"/>
                          </a:solidFill>
                        </a:rPr>
                        <a:t>[5,7]</a:t>
                      </a:r>
                      <a:endParaRPr lang="en-US" sz="12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600" u="none" strike="noStrike" noProof="0" dirty="0">
                          <a:solidFill>
                            <a:srgbClr val="000000"/>
                          </a:solidFill>
                        </a:rPr>
                        <a:t>Time independent Schrödinger equation is first eigenvalue equation introduced </a:t>
                      </a:r>
                      <a:r>
                        <a:rPr lang="en-US" sz="1200" u="none" strike="noStrike" noProof="0" dirty="0">
                          <a:solidFill>
                            <a:srgbClr val="000000"/>
                          </a:solidFill>
                        </a:rPr>
                        <a:t>[5]</a:t>
                      </a:r>
                      <a:endParaRPr lang="en-US" sz="120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646300"/>
                  </a:ext>
                </a:extLst>
              </a:tr>
            </a:tbl>
          </a:graphicData>
        </a:graphic>
      </p:graphicFrame>
      <p:pic>
        <p:nvPicPr>
          <p:cNvPr id="7" name="Picture 6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4E980E4C-4639-E2E8-3F3E-7457D6033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80" y="175332"/>
            <a:ext cx="808008" cy="86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51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03278B-B193-1EDB-77C3-A67E55EC6AC1}"/>
              </a:ext>
            </a:extLst>
          </p:cNvPr>
          <p:cNvSpPr/>
          <p:nvPr/>
        </p:nvSpPr>
        <p:spPr>
          <a:xfrm>
            <a:off x="-84666" y="6265333"/>
            <a:ext cx="12361332" cy="592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Century Gothic"/>
              </a:rPr>
              <a:t>Buzzell                     Quantifying the Quantum Curriculum                   16</a:t>
            </a:r>
            <a:endParaRPr lang="en-US" dirty="0">
              <a:latin typeface="Century Gothic"/>
            </a:endParaRPr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B7B1EC4-1A55-42D9-7345-730BF86C7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71" y="-242349"/>
            <a:ext cx="1631957" cy="1631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4A8364-8B7C-7725-9806-87682AD8B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80" y="648970"/>
            <a:ext cx="7716520" cy="4767580"/>
          </a:xfrm>
          <a:prstGeom prst="rect">
            <a:avLst/>
          </a:prstGeom>
        </p:spPr>
      </p:pic>
      <p:pic>
        <p:nvPicPr>
          <p:cNvPr id="10" name="Picture 9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93D1EC34-A6CB-6892-6D47-D2494A658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80" y="175332"/>
            <a:ext cx="808008" cy="86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369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03278B-B193-1EDB-77C3-A67E55EC6AC1}"/>
              </a:ext>
            </a:extLst>
          </p:cNvPr>
          <p:cNvSpPr/>
          <p:nvPr/>
        </p:nvSpPr>
        <p:spPr>
          <a:xfrm>
            <a:off x="-84666" y="6265333"/>
            <a:ext cx="12361332" cy="592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Century Gothic"/>
              </a:rPr>
              <a:t>Buzzell                     Quantifying the Quantum Curriculum                   17</a:t>
            </a:r>
            <a:endParaRPr lang="en-US" dirty="0">
              <a:latin typeface="Century Gothic"/>
            </a:endParaRPr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B7B1EC4-1A55-42D9-7345-730BF86C7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71" y="-242349"/>
            <a:ext cx="1631957" cy="1631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13CA90-98C6-0AC4-C529-9778D5DE0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48600" y="1301750"/>
            <a:ext cx="3962400" cy="4010660"/>
          </a:xfrm>
          <a:prstGeom prst="rect">
            <a:avLst/>
          </a:prstGeom>
        </p:spPr>
      </p:pic>
      <p:pic>
        <p:nvPicPr>
          <p:cNvPr id="3" name="Picture 2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4171CCE4-494A-723C-C5B8-301BA93A1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80" y="175332"/>
            <a:ext cx="808008" cy="865518"/>
          </a:xfrm>
          <a:prstGeom prst="rect">
            <a:avLst/>
          </a:prstGeom>
        </p:spPr>
      </p:pic>
      <p:pic>
        <p:nvPicPr>
          <p:cNvPr id="9" name="Picture 8" descr="A graph with white text&#10;&#10;Description automatically generated">
            <a:extLst>
              <a:ext uri="{FF2B5EF4-FFF2-40B4-BE49-F238E27FC236}">
                <a16:creationId xmlns:a16="http://schemas.microsoft.com/office/drawing/2014/main" id="{CFB82568-E325-0A2F-6DBD-7DC43E9A8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27" y="1127760"/>
            <a:ext cx="7474145" cy="46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4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03278B-B193-1EDB-77C3-A67E55EC6AC1}"/>
              </a:ext>
            </a:extLst>
          </p:cNvPr>
          <p:cNvSpPr/>
          <p:nvPr/>
        </p:nvSpPr>
        <p:spPr>
          <a:xfrm>
            <a:off x="-84666" y="6265333"/>
            <a:ext cx="12361332" cy="592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Century Gothic"/>
              </a:rPr>
              <a:t>Buzzell                     Quantifying the Quantum Curriculum                   18</a:t>
            </a:r>
            <a:endParaRPr lang="en-US" dirty="0">
              <a:latin typeface="Century Gothic"/>
            </a:endParaRPr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B7B1EC4-1A55-42D9-7345-730BF86C7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71" y="-242349"/>
            <a:ext cx="1631957" cy="163195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2CC6E0-C4FE-8927-84EA-2EF7DA11140C}"/>
              </a:ext>
            </a:extLst>
          </p:cNvPr>
          <p:cNvSpPr/>
          <p:nvPr/>
        </p:nvSpPr>
        <p:spPr>
          <a:xfrm>
            <a:off x="1035766" y="1389563"/>
            <a:ext cx="9516876" cy="3779149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/>
                <a:cs typeface="Calibri"/>
              </a:rPr>
              <a:t>Summary: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Century Gothic"/>
              <a:cs typeface="Calibri"/>
            </a:endParaRPr>
          </a:p>
          <a:p>
            <a:pPr marL="342900" indent="-342900" algn="ctr"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Century Gothic"/>
                <a:cs typeface="Calibri"/>
              </a:rPr>
              <a:t>Quantum curriculum varies widely at research intensive institutions in the US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Century Gothic"/>
              <a:cs typeface="Calibri"/>
            </a:endParaRPr>
          </a:p>
          <a:p>
            <a:pPr marL="342900" indent="-342900" algn="ctr"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Century Gothic"/>
                <a:cs typeface="Calibri"/>
              </a:rPr>
              <a:t>Instructors still using position-first approach and focusing course on solutions to the TISE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Century Gothic"/>
              <a:cs typeface="Calibri"/>
            </a:endParaRPr>
          </a:p>
          <a:p>
            <a:pPr marL="342900" indent="-342900" algn="ctr"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Century Gothic"/>
                <a:cs typeface="Calibri"/>
              </a:rPr>
              <a:t>SGE not commonly introduced in undergraduate courses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DFC7DA68-5FBA-8F73-8466-9B423E3ED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80" y="175332"/>
            <a:ext cx="808008" cy="86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59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03278B-B193-1EDB-77C3-A67E55EC6AC1}"/>
              </a:ext>
            </a:extLst>
          </p:cNvPr>
          <p:cNvSpPr/>
          <p:nvPr/>
        </p:nvSpPr>
        <p:spPr>
          <a:xfrm>
            <a:off x="-84666" y="6265333"/>
            <a:ext cx="12361332" cy="592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Century Gothic"/>
              </a:rPr>
              <a:t>Buzzell                     Quantifying the Quantum Curriculum                   19</a:t>
            </a:r>
            <a:endParaRPr lang="en-US" dirty="0">
              <a:latin typeface="Century Gothic"/>
            </a:endParaRPr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B7B1EC4-1A55-42D9-7345-730BF86C7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71" y="-242349"/>
            <a:ext cx="1631957" cy="1631957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7B061E-BC6C-9033-E4E5-B6A9A8AE1A74}"/>
              </a:ext>
            </a:extLst>
          </p:cNvPr>
          <p:cNvSpPr/>
          <p:nvPr/>
        </p:nvSpPr>
        <p:spPr>
          <a:xfrm>
            <a:off x="1057154" y="173037"/>
            <a:ext cx="9503507" cy="6091886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200" b="1" dirty="0">
                <a:solidFill>
                  <a:schemeClr val="bg1"/>
                </a:solidFill>
                <a:latin typeface="Century Schoolbook"/>
                <a:cs typeface="Calibri"/>
              </a:rPr>
              <a:t>References: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Century Schoolbook"/>
                <a:cs typeface="Calibri"/>
              </a:rPr>
              <a:t>[1] 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US News Rankings, </a:t>
            </a:r>
            <a:endParaRPr lang="en-US" sz="1200" b="1" dirty="0">
              <a:solidFill>
                <a:schemeClr val="bg1"/>
              </a:solidFill>
              <a:latin typeface="Century Schoolbook"/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https://www.usnews.com/best-graduate-schools/top-science-schools/physics-rankings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latin typeface="Century Schoolbook"/>
                <a:cs typeface="Calibri"/>
              </a:rPr>
              <a:t>[2] 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CARNEGIE CLASSIFICATION OF INSTITUTIONS OF HIGHER EDUCATION, </a:t>
            </a:r>
            <a:endParaRPr lang="en-US" sz="1200" dirty="0">
              <a:solidFill>
                <a:schemeClr val="bg1"/>
              </a:solidFill>
              <a:latin typeface="Century Schoolbook"/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https://carnegieclassifications.acenet.edu/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cs typeface="Calibri"/>
              </a:rPr>
              <a:t>[3] 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University of California, Irvine, MSI Directory, </a:t>
            </a:r>
            <a:endParaRPr lang="en-US" sz="1200">
              <a:solidFill>
                <a:schemeClr val="bg1"/>
              </a:solidFill>
              <a:ea typeface="+mn-lt"/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https://inclusion.uci.edu/core-programs/minority-thriving-campus/msi-directory/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</a:p>
          <a:p>
            <a:r>
              <a:rPr lang="en-US" sz="1200" dirty="0">
                <a:solidFill>
                  <a:schemeClr val="bg1"/>
                </a:solidFill>
                <a:cs typeface="Calibri"/>
              </a:rPr>
              <a:t>[4] 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S. Nicholson, P. Mulvey, Roster of Physics Departments with Enrollment and Degree Data, </a:t>
            </a:r>
            <a:endParaRPr lang="en-US" sz="1200" dirty="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AIP (2021). 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cs typeface="Calibri"/>
              </a:rPr>
              <a:t>[5] 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G. Passante, Energy measurement resources in spins-first and position-first quantum </a:t>
            </a: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mechanics, presented at the Physics Education Research Conference 2016, Sacramento, CA, 2016. 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cs typeface="Calibri"/>
              </a:rPr>
              <a:t>[6] 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H. 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Sadaghiani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and J. Munteanu, Spin First instructional approach to teaching quantum </a:t>
            </a:r>
            <a:endParaRPr lang="en-US" sz="1200">
              <a:solidFill>
                <a:schemeClr val="bg1"/>
              </a:solidFill>
              <a:ea typeface="+mn-lt"/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mechanics in sophomore level modern physics courses, presented at the Physics Education Research Conference 2015, College Park, MD, 2015. 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cs typeface="Calibri"/>
              </a:rPr>
              <a:t>[7] 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D. J. Griffiths, D. F. Schroeter, Introduction to Quantum Mechanics, (Cambridge University </a:t>
            </a:r>
            <a:endParaRPr lang="en-US" sz="1200" dirty="0">
              <a:solidFill>
                <a:schemeClr val="bg1"/>
              </a:solidFill>
              <a:cs typeface="Calibri"/>
            </a:endParaRP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Press). 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[8] D. McIntyre, Quantum Mechanics: A Paradigms Approach, (Pearson). </a:t>
            </a: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[9] J. S. Townsend, A Modern Approach to Quantum Mechanics, (University Science Books).</a:t>
            </a: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[10] R. M. Eisberg, R. Resnick, Quantum Physics of Atoms, Molecules, Solids, Nuclei, and </a:t>
            </a: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Particles, (John Wiley &amp; Sons). </a:t>
            </a: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[11] S. 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Gasiorowicz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, Quantum Physics, (Wiley). </a:t>
            </a: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[12] K. S. Krane, Modern Physics, (John Wiley &amp; Sons). </a:t>
            </a: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[13] N. 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Zettili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, Quantum Mechanics: Concepts and Applications, (Wiley). </a:t>
            </a: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[14] D. 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Giancoli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, Physics for Scientists &amp; Engineers with Modern Physics, (Pearson). </a:t>
            </a: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[15] R. Harris, Modern Physics, (Pearson).</a:t>
            </a: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[16] L. E. Ballentine, Quantum Mechanics: A Modern Development, (World Scientific </a:t>
            </a: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Publishing Co). </a:t>
            </a: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[17] R. 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Liboff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, Introductory Quantum Mechanics, (Addison-Wesley).</a:t>
            </a: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[18]G. Zhu, C. Singh, AIP Conf. Proc. 1179, 309–312 (2009).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  <a:latin typeface="Century Schoolbook"/>
              <a:cs typeface="Calibri"/>
            </a:endParaRPr>
          </a:p>
          <a:p>
            <a:endParaRPr lang="en-US" sz="1200" b="1" dirty="0">
              <a:solidFill>
                <a:schemeClr val="bg1"/>
              </a:solidFill>
              <a:latin typeface="Century Schoolbook"/>
              <a:cs typeface="Calibri"/>
            </a:endParaRPr>
          </a:p>
        </p:txBody>
      </p:sp>
      <p:pic>
        <p:nvPicPr>
          <p:cNvPr id="10" name="Picture 9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DFC7DA68-5FBA-8F73-8466-9B423E3ED2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80" y="175332"/>
            <a:ext cx="808008" cy="86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3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52A10C-E460-424D-A900-2E3BB33CEA9D}"/>
              </a:ext>
            </a:extLst>
          </p:cNvPr>
          <p:cNvSpPr/>
          <p:nvPr/>
        </p:nvSpPr>
        <p:spPr>
          <a:xfrm>
            <a:off x="2076737" y="102973"/>
            <a:ext cx="7781005" cy="586359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190 institutions with graduate degrees in physics offered </a:t>
            </a:r>
            <a:r>
              <a:rPr lang="en-US" sz="1200" b="1" dirty="0">
                <a:solidFill>
                  <a:schemeClr val="bg1"/>
                </a:solidFill>
                <a:latin typeface="Century Gothic"/>
                <a:cs typeface="Calibri"/>
              </a:rPr>
              <a:t>[1]</a:t>
            </a:r>
            <a:endParaRPr lang="en-US" sz="2000" b="1" dirty="0">
              <a:solidFill>
                <a:schemeClr val="bg1"/>
              </a:solidFill>
              <a:latin typeface="Century Gothic"/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6B5E0F-1340-D1CF-F385-0A9C33EC4997}"/>
              </a:ext>
            </a:extLst>
          </p:cNvPr>
          <p:cNvSpPr/>
          <p:nvPr/>
        </p:nvSpPr>
        <p:spPr>
          <a:xfrm>
            <a:off x="-84666" y="6265333"/>
            <a:ext cx="12361332" cy="59266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Century Gothic"/>
              </a:rPr>
              <a:t>Buzzell                       Quantifying the Quantum Curriculum                   3</a:t>
            </a:r>
            <a:endParaRPr lang="en-US" dirty="0">
              <a:latin typeface="Century Gothic"/>
            </a:endParaRPr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66F7BE9-7642-D01A-E6E5-A0C3D4CB4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7" y="-126622"/>
            <a:ext cx="1631957" cy="1631957"/>
          </a:xfrm>
          <a:prstGeom prst="rect">
            <a:avLst/>
          </a:prstGeom>
        </p:spPr>
      </p:pic>
      <p:pic>
        <p:nvPicPr>
          <p:cNvPr id="17" name="Picture 16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04935EEC-D806-FDD6-7A7A-571230698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9280" y="53412"/>
            <a:ext cx="808008" cy="86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0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52A10C-E460-424D-A900-2E3BB33CEA9D}"/>
              </a:ext>
            </a:extLst>
          </p:cNvPr>
          <p:cNvSpPr/>
          <p:nvPr/>
        </p:nvSpPr>
        <p:spPr>
          <a:xfrm>
            <a:off x="2076737" y="102973"/>
            <a:ext cx="7781005" cy="586359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190 institutions with graduate degrees in physics offered </a:t>
            </a:r>
            <a:r>
              <a:rPr lang="en-US" sz="1200" b="1" dirty="0">
                <a:solidFill>
                  <a:schemeClr val="bg1"/>
                </a:solidFill>
                <a:latin typeface="Century Gothic"/>
                <a:cs typeface="Calibri"/>
              </a:rPr>
              <a:t>[1]</a:t>
            </a:r>
            <a:endParaRPr lang="en-US" sz="2000" b="1" dirty="0">
              <a:solidFill>
                <a:schemeClr val="bg1"/>
              </a:solidFill>
              <a:latin typeface="Century Gothic"/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6B5E0F-1340-D1CF-F385-0A9C33EC4997}"/>
              </a:ext>
            </a:extLst>
          </p:cNvPr>
          <p:cNvSpPr/>
          <p:nvPr/>
        </p:nvSpPr>
        <p:spPr>
          <a:xfrm>
            <a:off x="-84666" y="6265333"/>
            <a:ext cx="12361332" cy="59266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Century Gothic"/>
              </a:rPr>
              <a:t>Buzzell                       Quantifying the Quantum Curriculum                   3</a:t>
            </a:r>
            <a:endParaRPr lang="en-US" dirty="0">
              <a:latin typeface="Century Gothic"/>
            </a:endParaRPr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66F7BE9-7642-D01A-E6E5-A0C3D4CB4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7" y="-126622"/>
            <a:ext cx="1631957" cy="163195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4D1DCB-B3D6-DFCB-B011-B2D48903AA50}"/>
              </a:ext>
            </a:extLst>
          </p:cNvPr>
          <p:cNvSpPr/>
          <p:nvPr/>
        </p:nvSpPr>
        <p:spPr>
          <a:xfrm>
            <a:off x="2763784" y="927430"/>
            <a:ext cx="6656743" cy="586360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188 institutions offer a 4-year degree in physics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A7E210-F6B7-DB69-41A3-AD394D0A113C}"/>
              </a:ext>
            </a:extLst>
          </p:cNvPr>
          <p:cNvCxnSpPr/>
          <p:nvPr/>
        </p:nvCxnSpPr>
        <p:spPr>
          <a:xfrm flipH="1">
            <a:off x="5905233" y="697847"/>
            <a:ext cx="1" cy="2248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04935EEC-D806-FDD6-7A7A-571230698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9280" y="53412"/>
            <a:ext cx="808008" cy="86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3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52A10C-E460-424D-A900-2E3BB33CEA9D}"/>
              </a:ext>
            </a:extLst>
          </p:cNvPr>
          <p:cNvSpPr/>
          <p:nvPr/>
        </p:nvSpPr>
        <p:spPr>
          <a:xfrm>
            <a:off x="2076737" y="102973"/>
            <a:ext cx="7781005" cy="586359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190 institutions with graduate degrees in physics offered </a:t>
            </a:r>
            <a:r>
              <a:rPr lang="en-US" sz="1200" b="1" dirty="0">
                <a:solidFill>
                  <a:schemeClr val="bg1"/>
                </a:solidFill>
                <a:latin typeface="Century Gothic"/>
                <a:cs typeface="Calibri"/>
              </a:rPr>
              <a:t>[1]</a:t>
            </a:r>
            <a:endParaRPr lang="en-US" sz="2000" b="1" dirty="0">
              <a:solidFill>
                <a:schemeClr val="bg1"/>
              </a:solidFill>
              <a:latin typeface="Century Gothic"/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6B5E0F-1340-D1CF-F385-0A9C33EC4997}"/>
              </a:ext>
            </a:extLst>
          </p:cNvPr>
          <p:cNvSpPr/>
          <p:nvPr/>
        </p:nvSpPr>
        <p:spPr>
          <a:xfrm>
            <a:off x="-84666" y="6265333"/>
            <a:ext cx="12361332" cy="59266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Century Gothic"/>
              </a:rPr>
              <a:t>Buzzell                       Quantifying the Quantum Curriculum                   3</a:t>
            </a:r>
            <a:endParaRPr lang="en-US" dirty="0">
              <a:latin typeface="Century Gothic"/>
            </a:endParaRPr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66F7BE9-7642-D01A-E6E5-A0C3D4CB4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7" y="-126622"/>
            <a:ext cx="1631957" cy="163195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4D1DCB-B3D6-DFCB-B011-B2D48903AA50}"/>
              </a:ext>
            </a:extLst>
          </p:cNvPr>
          <p:cNvSpPr/>
          <p:nvPr/>
        </p:nvSpPr>
        <p:spPr>
          <a:xfrm>
            <a:off x="2763784" y="927430"/>
            <a:ext cx="6656743" cy="586360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188 institutions offer a 4-year degree in physics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E63DDD-D73E-B265-9F70-D8F2B214262D}"/>
              </a:ext>
            </a:extLst>
          </p:cNvPr>
          <p:cNvSpPr/>
          <p:nvPr/>
        </p:nvSpPr>
        <p:spPr>
          <a:xfrm>
            <a:off x="252931" y="2014216"/>
            <a:ext cx="2796776" cy="1635672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74.5% R1 Institutions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22.3% R2 Institutions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6 institutions not classified </a:t>
            </a:r>
            <a:r>
              <a:rPr lang="en-US" sz="1200" b="1" dirty="0">
                <a:solidFill>
                  <a:schemeClr val="bg1"/>
                </a:solidFill>
                <a:latin typeface="Century Gothic"/>
                <a:cs typeface="Calibri"/>
              </a:rPr>
              <a:t>[2]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A7E210-F6B7-DB69-41A3-AD394D0A113C}"/>
              </a:ext>
            </a:extLst>
          </p:cNvPr>
          <p:cNvCxnSpPr/>
          <p:nvPr/>
        </p:nvCxnSpPr>
        <p:spPr>
          <a:xfrm flipH="1">
            <a:off x="5905233" y="697847"/>
            <a:ext cx="1" cy="2248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B4ABCF-8279-E8B7-63BF-3786EE6331CC}"/>
              </a:ext>
            </a:extLst>
          </p:cNvPr>
          <p:cNvCxnSpPr>
            <a:cxnSpLocks/>
          </p:cNvCxnSpPr>
          <p:nvPr/>
        </p:nvCxnSpPr>
        <p:spPr>
          <a:xfrm flipH="1">
            <a:off x="1707985" y="1272468"/>
            <a:ext cx="986853" cy="6995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04935EEC-D806-FDD6-7A7A-571230698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9280" y="53412"/>
            <a:ext cx="808008" cy="86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6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52A10C-E460-424D-A900-2E3BB33CEA9D}"/>
              </a:ext>
            </a:extLst>
          </p:cNvPr>
          <p:cNvSpPr/>
          <p:nvPr/>
        </p:nvSpPr>
        <p:spPr>
          <a:xfrm>
            <a:off x="2076737" y="102973"/>
            <a:ext cx="7781005" cy="586359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190 institutions with graduate degrees in physics offered </a:t>
            </a:r>
            <a:r>
              <a:rPr lang="en-US" sz="1200" b="1" dirty="0">
                <a:solidFill>
                  <a:schemeClr val="bg1"/>
                </a:solidFill>
                <a:latin typeface="Century Gothic"/>
                <a:cs typeface="Calibri"/>
              </a:rPr>
              <a:t>[1]</a:t>
            </a:r>
            <a:endParaRPr lang="en-US" sz="2000" b="1" dirty="0">
              <a:solidFill>
                <a:schemeClr val="bg1"/>
              </a:solidFill>
              <a:latin typeface="Century Gothic"/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6B5E0F-1340-D1CF-F385-0A9C33EC4997}"/>
              </a:ext>
            </a:extLst>
          </p:cNvPr>
          <p:cNvSpPr/>
          <p:nvPr/>
        </p:nvSpPr>
        <p:spPr>
          <a:xfrm>
            <a:off x="-84666" y="6265333"/>
            <a:ext cx="12361332" cy="59266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Century Gothic"/>
              </a:rPr>
              <a:t>Buzzell                       Quantifying the Quantum Curriculum                   3</a:t>
            </a:r>
            <a:endParaRPr lang="en-US" dirty="0">
              <a:latin typeface="Century Gothic"/>
            </a:endParaRPr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66F7BE9-7642-D01A-E6E5-A0C3D4CB4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7" y="-126622"/>
            <a:ext cx="1631957" cy="163195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4D1DCB-B3D6-DFCB-B011-B2D48903AA50}"/>
              </a:ext>
            </a:extLst>
          </p:cNvPr>
          <p:cNvSpPr/>
          <p:nvPr/>
        </p:nvSpPr>
        <p:spPr>
          <a:xfrm>
            <a:off x="2763784" y="927430"/>
            <a:ext cx="6656743" cy="586360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188 institutions offer a 4-year degree in physics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E63DDD-D73E-B265-9F70-D8F2B214262D}"/>
              </a:ext>
            </a:extLst>
          </p:cNvPr>
          <p:cNvSpPr/>
          <p:nvPr/>
        </p:nvSpPr>
        <p:spPr>
          <a:xfrm>
            <a:off x="252931" y="2014216"/>
            <a:ext cx="2796776" cy="1635672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74.5% R1 Institutions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22.3% R2 Institutions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6 institutions not classified </a:t>
            </a:r>
            <a:r>
              <a:rPr lang="en-US" sz="1200" b="1" dirty="0">
                <a:solidFill>
                  <a:schemeClr val="bg1"/>
                </a:solidFill>
                <a:latin typeface="Century Gothic"/>
                <a:cs typeface="Calibri"/>
              </a:rPr>
              <a:t>[2]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5A90BB-D9FE-55DB-9971-3EC3F93DB7B1}"/>
              </a:ext>
            </a:extLst>
          </p:cNvPr>
          <p:cNvSpPr/>
          <p:nvPr/>
        </p:nvSpPr>
        <p:spPr>
          <a:xfrm>
            <a:off x="3250962" y="2014215"/>
            <a:ext cx="2272120" cy="1635672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69.7% Public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30.3% Private </a:t>
            </a:r>
            <a:r>
              <a:rPr lang="en-US" sz="1200" b="1" dirty="0">
                <a:solidFill>
                  <a:schemeClr val="bg1"/>
                </a:solidFill>
                <a:latin typeface="Century Gothic"/>
                <a:cs typeface="Calibri"/>
              </a:rPr>
              <a:t>[2]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A7E210-F6B7-DB69-41A3-AD394D0A113C}"/>
              </a:ext>
            </a:extLst>
          </p:cNvPr>
          <p:cNvCxnSpPr/>
          <p:nvPr/>
        </p:nvCxnSpPr>
        <p:spPr>
          <a:xfrm flipH="1">
            <a:off x="5905233" y="697847"/>
            <a:ext cx="1" cy="2248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17CC3C-3299-A4DD-6C62-3767A32F0475}"/>
              </a:ext>
            </a:extLst>
          </p:cNvPr>
          <p:cNvCxnSpPr>
            <a:cxnSpLocks/>
          </p:cNvCxnSpPr>
          <p:nvPr/>
        </p:nvCxnSpPr>
        <p:spPr>
          <a:xfrm>
            <a:off x="4381233" y="1522304"/>
            <a:ext cx="12491" cy="4871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B4ABCF-8279-E8B7-63BF-3786EE6331CC}"/>
              </a:ext>
            </a:extLst>
          </p:cNvPr>
          <p:cNvCxnSpPr>
            <a:cxnSpLocks/>
          </p:cNvCxnSpPr>
          <p:nvPr/>
        </p:nvCxnSpPr>
        <p:spPr>
          <a:xfrm flipH="1">
            <a:off x="1707985" y="1272468"/>
            <a:ext cx="986853" cy="6995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04935EEC-D806-FDD6-7A7A-571230698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9280" y="53412"/>
            <a:ext cx="808008" cy="86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6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52A10C-E460-424D-A900-2E3BB33CEA9D}"/>
              </a:ext>
            </a:extLst>
          </p:cNvPr>
          <p:cNvSpPr/>
          <p:nvPr/>
        </p:nvSpPr>
        <p:spPr>
          <a:xfrm>
            <a:off x="2076737" y="102973"/>
            <a:ext cx="7781005" cy="586359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190 institutions with graduate degrees in physics offered </a:t>
            </a:r>
            <a:r>
              <a:rPr lang="en-US" sz="1200" b="1" dirty="0">
                <a:solidFill>
                  <a:schemeClr val="bg1"/>
                </a:solidFill>
                <a:latin typeface="Century Gothic"/>
                <a:cs typeface="Calibri"/>
              </a:rPr>
              <a:t>[1]</a:t>
            </a:r>
            <a:endParaRPr lang="en-US" sz="2000" b="1" dirty="0">
              <a:solidFill>
                <a:schemeClr val="bg1"/>
              </a:solidFill>
              <a:latin typeface="Century Gothic"/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6B5E0F-1340-D1CF-F385-0A9C33EC4997}"/>
              </a:ext>
            </a:extLst>
          </p:cNvPr>
          <p:cNvSpPr/>
          <p:nvPr/>
        </p:nvSpPr>
        <p:spPr>
          <a:xfrm>
            <a:off x="-84666" y="6265333"/>
            <a:ext cx="12361332" cy="59266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Century Gothic"/>
              </a:rPr>
              <a:t>Buzzell                       Quantifying the Quantum Curriculum                   3</a:t>
            </a:r>
            <a:endParaRPr lang="en-US" dirty="0">
              <a:latin typeface="Century Gothic"/>
            </a:endParaRPr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66F7BE9-7642-D01A-E6E5-A0C3D4CB4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7" y="-126622"/>
            <a:ext cx="1631957" cy="163195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4D1DCB-B3D6-DFCB-B011-B2D48903AA50}"/>
              </a:ext>
            </a:extLst>
          </p:cNvPr>
          <p:cNvSpPr/>
          <p:nvPr/>
        </p:nvSpPr>
        <p:spPr>
          <a:xfrm>
            <a:off x="2763784" y="927430"/>
            <a:ext cx="6656743" cy="586360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188 institutions offer a 4-year degree in physics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E63DDD-D73E-B265-9F70-D8F2B214262D}"/>
              </a:ext>
            </a:extLst>
          </p:cNvPr>
          <p:cNvSpPr/>
          <p:nvPr/>
        </p:nvSpPr>
        <p:spPr>
          <a:xfrm>
            <a:off x="252931" y="2014216"/>
            <a:ext cx="2796776" cy="1635672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74.5% R1 Institutions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22.3% R2 Institutions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6 institutions not classified </a:t>
            </a:r>
            <a:r>
              <a:rPr lang="en-US" sz="1200" b="1" dirty="0">
                <a:solidFill>
                  <a:schemeClr val="bg1"/>
                </a:solidFill>
                <a:latin typeface="Century Gothic"/>
                <a:cs typeface="Calibri"/>
              </a:rPr>
              <a:t>[2]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5A90BB-D9FE-55DB-9971-3EC3F93DB7B1}"/>
              </a:ext>
            </a:extLst>
          </p:cNvPr>
          <p:cNvSpPr/>
          <p:nvPr/>
        </p:nvSpPr>
        <p:spPr>
          <a:xfrm>
            <a:off x="3250962" y="2014215"/>
            <a:ext cx="2272120" cy="1635672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69.7% Public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30.3% Private </a:t>
            </a:r>
            <a:r>
              <a:rPr lang="en-US" sz="1200" b="1" dirty="0">
                <a:solidFill>
                  <a:schemeClr val="bg1"/>
                </a:solidFill>
                <a:latin typeface="Century Gothic"/>
                <a:cs typeface="Calibri"/>
              </a:rPr>
              <a:t>[2]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35DCD7-4588-7E8C-742D-E8C648BF94F4}"/>
              </a:ext>
            </a:extLst>
          </p:cNvPr>
          <p:cNvSpPr/>
          <p:nvPr/>
        </p:nvSpPr>
        <p:spPr>
          <a:xfrm>
            <a:off x="5661881" y="2014215"/>
            <a:ext cx="2272120" cy="1635672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16.5% Minority Serving Institutions </a:t>
            </a:r>
            <a:r>
              <a:rPr lang="en-US" sz="1200" b="1" dirty="0">
                <a:solidFill>
                  <a:schemeClr val="bg1"/>
                </a:solidFill>
                <a:latin typeface="Century Gothic"/>
                <a:cs typeface="Calibri"/>
              </a:rPr>
              <a:t>[3]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5FB9F8-BAEB-8F54-90BC-89943E318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130" y="3760031"/>
            <a:ext cx="4269578" cy="251085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A7E210-F6B7-DB69-41A3-AD394D0A113C}"/>
              </a:ext>
            </a:extLst>
          </p:cNvPr>
          <p:cNvCxnSpPr/>
          <p:nvPr/>
        </p:nvCxnSpPr>
        <p:spPr>
          <a:xfrm flipH="1">
            <a:off x="5905233" y="697847"/>
            <a:ext cx="1" cy="2248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17CC3C-3299-A4DD-6C62-3767A32F0475}"/>
              </a:ext>
            </a:extLst>
          </p:cNvPr>
          <p:cNvCxnSpPr>
            <a:cxnSpLocks/>
          </p:cNvCxnSpPr>
          <p:nvPr/>
        </p:nvCxnSpPr>
        <p:spPr>
          <a:xfrm>
            <a:off x="4381233" y="1522304"/>
            <a:ext cx="12491" cy="4871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D5BF3C-16AE-CA26-A2A6-56C4ED4128D2}"/>
              </a:ext>
            </a:extLst>
          </p:cNvPr>
          <p:cNvCxnSpPr>
            <a:cxnSpLocks/>
          </p:cNvCxnSpPr>
          <p:nvPr/>
        </p:nvCxnSpPr>
        <p:spPr>
          <a:xfrm>
            <a:off x="6792150" y="1522303"/>
            <a:ext cx="12491" cy="4871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B4ABCF-8279-E8B7-63BF-3786EE6331CC}"/>
              </a:ext>
            </a:extLst>
          </p:cNvPr>
          <p:cNvCxnSpPr>
            <a:cxnSpLocks/>
          </p:cNvCxnSpPr>
          <p:nvPr/>
        </p:nvCxnSpPr>
        <p:spPr>
          <a:xfrm flipH="1">
            <a:off x="1707985" y="1272468"/>
            <a:ext cx="986853" cy="6995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04935EEC-D806-FDD6-7A7A-571230698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9280" y="53412"/>
            <a:ext cx="808008" cy="86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0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52A10C-E460-424D-A900-2E3BB33CEA9D}"/>
              </a:ext>
            </a:extLst>
          </p:cNvPr>
          <p:cNvSpPr/>
          <p:nvPr/>
        </p:nvSpPr>
        <p:spPr>
          <a:xfrm>
            <a:off x="2076737" y="102973"/>
            <a:ext cx="7781005" cy="586359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190 institutions with graduate degrees in physics offered </a:t>
            </a:r>
            <a:r>
              <a:rPr lang="en-US" sz="1200" b="1" dirty="0">
                <a:solidFill>
                  <a:schemeClr val="bg1"/>
                </a:solidFill>
                <a:latin typeface="Century Gothic"/>
                <a:cs typeface="Calibri"/>
              </a:rPr>
              <a:t>[1]</a:t>
            </a:r>
            <a:endParaRPr lang="en-US" sz="2000" b="1" dirty="0">
              <a:solidFill>
                <a:schemeClr val="bg1"/>
              </a:solidFill>
              <a:latin typeface="Century Gothic"/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6B5E0F-1340-D1CF-F385-0A9C33EC4997}"/>
              </a:ext>
            </a:extLst>
          </p:cNvPr>
          <p:cNvSpPr/>
          <p:nvPr/>
        </p:nvSpPr>
        <p:spPr>
          <a:xfrm>
            <a:off x="-84666" y="6265333"/>
            <a:ext cx="12361332" cy="59266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Century Gothic"/>
              </a:rPr>
              <a:t>Buzzell                       Quantifying the Quantum Curriculum                   3</a:t>
            </a:r>
            <a:endParaRPr lang="en-US" dirty="0">
              <a:latin typeface="Century Gothic"/>
            </a:endParaRPr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66F7BE9-7642-D01A-E6E5-A0C3D4CB4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7" y="-126622"/>
            <a:ext cx="1631957" cy="1631957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4D1DCB-B3D6-DFCB-B011-B2D48903AA50}"/>
              </a:ext>
            </a:extLst>
          </p:cNvPr>
          <p:cNvSpPr/>
          <p:nvPr/>
        </p:nvSpPr>
        <p:spPr>
          <a:xfrm>
            <a:off x="2763784" y="927430"/>
            <a:ext cx="6656743" cy="586360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188 institutions offer a 4-year degree in physics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E63DDD-D73E-B265-9F70-D8F2B214262D}"/>
              </a:ext>
            </a:extLst>
          </p:cNvPr>
          <p:cNvSpPr/>
          <p:nvPr/>
        </p:nvSpPr>
        <p:spPr>
          <a:xfrm>
            <a:off x="252931" y="2014216"/>
            <a:ext cx="2796776" cy="1635672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74.5% R1 Institutions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22.3% R2 Institutions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6 institutions not classified </a:t>
            </a:r>
            <a:r>
              <a:rPr lang="en-US" sz="1200" b="1" dirty="0">
                <a:solidFill>
                  <a:schemeClr val="bg1"/>
                </a:solidFill>
                <a:latin typeface="Century Gothic"/>
                <a:cs typeface="Calibri"/>
              </a:rPr>
              <a:t>[2]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5A90BB-D9FE-55DB-9971-3EC3F93DB7B1}"/>
              </a:ext>
            </a:extLst>
          </p:cNvPr>
          <p:cNvSpPr/>
          <p:nvPr/>
        </p:nvSpPr>
        <p:spPr>
          <a:xfrm>
            <a:off x="3250962" y="2014215"/>
            <a:ext cx="2272120" cy="1635672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69.7% Public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30.3% Private </a:t>
            </a:r>
            <a:r>
              <a:rPr lang="en-US" sz="1200" b="1" dirty="0">
                <a:solidFill>
                  <a:schemeClr val="bg1"/>
                </a:solidFill>
                <a:latin typeface="Century Gothic"/>
                <a:cs typeface="Calibri"/>
              </a:rPr>
              <a:t>[2]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35DCD7-4588-7E8C-742D-E8C648BF94F4}"/>
              </a:ext>
            </a:extLst>
          </p:cNvPr>
          <p:cNvSpPr/>
          <p:nvPr/>
        </p:nvSpPr>
        <p:spPr>
          <a:xfrm>
            <a:off x="5661881" y="2014215"/>
            <a:ext cx="2272120" cy="1635672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16.5% Minority Serving Institutions </a:t>
            </a:r>
            <a:r>
              <a:rPr lang="en-US" sz="1200" b="1" dirty="0">
                <a:solidFill>
                  <a:schemeClr val="bg1"/>
                </a:solidFill>
                <a:latin typeface="Century Gothic"/>
                <a:cs typeface="Calibri"/>
              </a:rPr>
              <a:t>[3]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5FB9F8-BAEB-8F54-90BC-89943E318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130" y="3760031"/>
            <a:ext cx="4269578" cy="251085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0BF9A0-E43D-0023-D9B6-2E104554EEF6}"/>
              </a:ext>
            </a:extLst>
          </p:cNvPr>
          <p:cNvSpPr/>
          <p:nvPr/>
        </p:nvSpPr>
        <p:spPr>
          <a:xfrm>
            <a:off x="8047814" y="2014214"/>
            <a:ext cx="3159038" cy="1635672"/>
          </a:xfrm>
          <a:prstGeom prst="roundRect">
            <a:avLst/>
          </a:prstGeom>
          <a:solidFill>
            <a:schemeClr val="tx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/>
                <a:cs typeface="Calibri"/>
              </a:rPr>
              <a:t>56.7% Physics Bachelors in 2021-22 </a:t>
            </a:r>
            <a:r>
              <a:rPr lang="en-US" sz="1200" b="1" dirty="0">
                <a:solidFill>
                  <a:schemeClr val="bg1"/>
                </a:solidFill>
                <a:latin typeface="Century Gothic"/>
                <a:cs typeface="Calibri"/>
              </a:rPr>
              <a:t>[4]</a:t>
            </a:r>
            <a:endParaRPr lang="en-US" sz="2000" b="1" dirty="0">
              <a:solidFill>
                <a:schemeClr val="bg1"/>
              </a:solidFill>
              <a:latin typeface="Century Gothic"/>
              <a:cs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A7E210-F6B7-DB69-41A3-AD394D0A113C}"/>
              </a:ext>
            </a:extLst>
          </p:cNvPr>
          <p:cNvCxnSpPr/>
          <p:nvPr/>
        </p:nvCxnSpPr>
        <p:spPr>
          <a:xfrm flipH="1">
            <a:off x="5905233" y="697847"/>
            <a:ext cx="1" cy="2248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17CC3C-3299-A4DD-6C62-3767A32F0475}"/>
              </a:ext>
            </a:extLst>
          </p:cNvPr>
          <p:cNvCxnSpPr>
            <a:cxnSpLocks/>
          </p:cNvCxnSpPr>
          <p:nvPr/>
        </p:nvCxnSpPr>
        <p:spPr>
          <a:xfrm>
            <a:off x="4381233" y="1522304"/>
            <a:ext cx="12491" cy="4871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D5BF3C-16AE-CA26-A2A6-56C4ED4128D2}"/>
              </a:ext>
            </a:extLst>
          </p:cNvPr>
          <p:cNvCxnSpPr>
            <a:cxnSpLocks/>
          </p:cNvCxnSpPr>
          <p:nvPr/>
        </p:nvCxnSpPr>
        <p:spPr>
          <a:xfrm>
            <a:off x="6792150" y="1522303"/>
            <a:ext cx="12491" cy="4871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B4ABCF-8279-E8B7-63BF-3786EE6331CC}"/>
              </a:ext>
            </a:extLst>
          </p:cNvPr>
          <p:cNvCxnSpPr>
            <a:cxnSpLocks/>
          </p:cNvCxnSpPr>
          <p:nvPr/>
        </p:nvCxnSpPr>
        <p:spPr>
          <a:xfrm flipH="1">
            <a:off x="1707985" y="1272468"/>
            <a:ext cx="986853" cy="6995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28129D-F83C-D161-7C13-A8235B395D01}"/>
              </a:ext>
            </a:extLst>
          </p:cNvPr>
          <p:cNvCxnSpPr>
            <a:cxnSpLocks/>
          </p:cNvCxnSpPr>
          <p:nvPr/>
        </p:nvCxnSpPr>
        <p:spPr>
          <a:xfrm>
            <a:off x="9490381" y="1234993"/>
            <a:ext cx="212359" cy="7744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04935EEC-D806-FDD6-7A7A-571230698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9280" y="53412"/>
            <a:ext cx="808008" cy="86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7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621F1D2-1A61-C603-1E30-BCEA800C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187" y="-342283"/>
            <a:ext cx="1631957" cy="1631957"/>
          </a:xfrm>
          <a:prstGeom prst="rect">
            <a:avLst/>
          </a:prstGeom>
        </p:spPr>
      </p:pic>
      <p:pic>
        <p:nvPicPr>
          <p:cNvPr id="6" name="Picture 5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76B50D02-C2A3-7D97-194A-97C43F83B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90" y="121035"/>
            <a:ext cx="678612" cy="70736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A4E39DD-BD77-E3E7-C159-D1B214AEB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" y="54812"/>
            <a:ext cx="6734247" cy="614553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1D76E8-63CA-5AC4-A767-181F8CD05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2317" y="1085428"/>
            <a:ext cx="3941014" cy="1946695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BA6D86-710C-9B62-2FE6-44AB81F9D4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7553" y="4206930"/>
            <a:ext cx="3912439" cy="195622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984303-42E6-0F8B-D9DC-F3831DF1ED53}"/>
              </a:ext>
            </a:extLst>
          </p:cNvPr>
          <p:cNvCxnSpPr/>
          <p:nvPr/>
        </p:nvCxnSpPr>
        <p:spPr>
          <a:xfrm flipV="1">
            <a:off x="5853545" y="3215082"/>
            <a:ext cx="1712234" cy="14715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91E296-353E-7533-F4CC-C0CB7FA27A1B}"/>
              </a:ext>
            </a:extLst>
          </p:cNvPr>
          <p:cNvCxnSpPr/>
          <p:nvPr/>
        </p:nvCxnSpPr>
        <p:spPr>
          <a:xfrm flipV="1">
            <a:off x="6122736" y="5419885"/>
            <a:ext cx="1470801" cy="5977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2059683-77F0-0AA5-F4D9-C6F926B5A397}"/>
              </a:ext>
            </a:extLst>
          </p:cNvPr>
          <p:cNvSpPr/>
          <p:nvPr/>
        </p:nvSpPr>
        <p:spPr>
          <a:xfrm>
            <a:off x="8807382" y="2438349"/>
            <a:ext cx="1386520" cy="1995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718B95-1699-9DB3-2C4E-1B8566EA4E75}"/>
              </a:ext>
            </a:extLst>
          </p:cNvPr>
          <p:cNvSpPr/>
          <p:nvPr/>
        </p:nvSpPr>
        <p:spPr>
          <a:xfrm>
            <a:off x="9199468" y="5740096"/>
            <a:ext cx="1398065" cy="1995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32D4BC-364B-94E3-0A2A-2DE2B8E279CB}"/>
              </a:ext>
            </a:extLst>
          </p:cNvPr>
          <p:cNvSpPr/>
          <p:nvPr/>
        </p:nvSpPr>
        <p:spPr>
          <a:xfrm>
            <a:off x="-84666" y="6265333"/>
            <a:ext cx="12361332" cy="5926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Century Gothic"/>
              </a:rPr>
              <a:t>Buzzell                     Quantifying the Quantum Curriculum                    4</a:t>
            </a:r>
            <a:endParaRPr lang="en-US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5941088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View</vt:lpstr>
      <vt:lpstr>Quantum Curriculum in the US:  Quantifying the instructional time, content taught, and paradigms used </vt:lpstr>
      <vt:lpstr>Q1: How many courses on quantum concepts are  physics students required to complete to be  awarded a four-year degree?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Q2: How many instructional hours on quantum concepts are physics students required  to take to graduate with  a four-year degree?</vt:lpstr>
      <vt:lpstr>PowerPoint Presentation</vt:lpstr>
      <vt:lpstr>PowerPoint Presentation</vt:lpstr>
      <vt:lpstr>PowerPoint Presentation</vt:lpstr>
      <vt:lpstr>PowerPoint Presentation</vt:lpstr>
      <vt:lpstr>Q3: What quantum topics are students required to  learn before graduation?</vt:lpstr>
      <vt:lpstr>PowerPoint Presentation</vt:lpstr>
      <vt:lpstr>PowerPoint Presentation</vt:lpstr>
      <vt:lpstr>Q4: Are institutions utilizing a  spins-first or position-first  approach when teaching quantum?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874</cp:revision>
  <dcterms:created xsi:type="dcterms:W3CDTF">2024-06-04T16:10:47Z</dcterms:created>
  <dcterms:modified xsi:type="dcterms:W3CDTF">2024-07-08T17:25:39Z</dcterms:modified>
</cp:coreProperties>
</file>