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5" r:id="rId7"/>
    <p:sldId id="260" r:id="rId8"/>
    <p:sldId id="270" r:id="rId9"/>
    <p:sldId id="261" r:id="rId10"/>
    <p:sldId id="264" r:id="rId11"/>
    <p:sldId id="263" r:id="rId12"/>
    <p:sldId id="268" r:id="rId13"/>
    <p:sldId id="262" r:id="rId14"/>
    <p:sldId id="26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28" autoAdjust="0"/>
  </p:normalViewPr>
  <p:slideViewPr>
    <p:cSldViewPr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ABA8-82D2-458F-8D14-ED2F456B1827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3A6C-FC35-4231-8427-6BF5197F5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2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33A6C-FC35-4231-8427-6BF5197F51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33A6C-FC35-4231-8427-6BF5197F51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50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33A6C-FC35-4231-8427-6BF5197F51A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50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3848" y="3429000"/>
            <a:ext cx="3600400" cy="481360"/>
          </a:xfrm>
        </p:spPr>
        <p:txBody>
          <a:bodyPr/>
          <a:lstStyle/>
          <a:p>
            <a:r>
              <a:rPr lang="fr-FR" dirty="0" smtClean="0"/>
              <a:t>Alexis C &amp; Paul M &amp; Louis G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Application de calcul de lignes de niveaux sur un MNT</a:t>
            </a:r>
            <a:endParaRPr lang="fr-FR" sz="2400" dirty="0"/>
          </a:p>
        </p:txBody>
      </p:sp>
      <p:pic>
        <p:nvPicPr>
          <p:cNvPr id="4" name="Image 3" descr="Résultat de recherche d'images pour &quot;ensg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080120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</p:spPr>
        <p:txBody>
          <a:bodyPr/>
          <a:lstStyle/>
          <a:p>
            <a:r>
              <a:rPr lang="fr-FR" dirty="0" smtClean="0"/>
              <a:t>28/03/2017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4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0999" y="1719071"/>
            <a:ext cx="4695057" cy="557801"/>
          </a:xfrm>
        </p:spPr>
        <p:txBody>
          <a:bodyPr/>
          <a:lstStyle/>
          <a:p>
            <a:r>
              <a:rPr lang="fr-FR" dirty="0" smtClean="0"/>
              <a:t>Création de la courbe de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résultats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t="8078" r="27348" b="30305"/>
          <a:stretch/>
        </p:blipFill>
        <p:spPr>
          <a:xfrm>
            <a:off x="755576" y="2620370"/>
            <a:ext cx="5490625" cy="31848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372200" y="4028151"/>
            <a:ext cx="246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à l’altitude 50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11</a:t>
            </a:fld>
            <a:endParaRPr lang="fr-FR"/>
          </a:p>
        </p:txBody>
      </p:sp>
      <p:pic>
        <p:nvPicPr>
          <p:cNvPr id="5" name="MNT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6737" y="1741371"/>
            <a:ext cx="8249786" cy="4637789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87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12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771800" y="2350016"/>
            <a:ext cx="4536504" cy="4005064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Ce qui a marché </a:t>
            </a:r>
            <a:endParaRPr lang="fr-FR" dirty="0" smtClean="0"/>
          </a:p>
          <a:p>
            <a:pPr lvl="1"/>
            <a:r>
              <a:rPr lang="fr-FR" dirty="0"/>
              <a:t>Modélisation du </a:t>
            </a:r>
            <a:r>
              <a:rPr lang="fr-FR" dirty="0" smtClean="0"/>
              <a:t>MNT</a:t>
            </a:r>
          </a:p>
          <a:p>
            <a:pPr lvl="1"/>
            <a:r>
              <a:rPr lang="fr-FR" dirty="0" smtClean="0"/>
              <a:t>Courbe </a:t>
            </a:r>
            <a:r>
              <a:rPr lang="fr-FR" dirty="0"/>
              <a:t>de niveau (moyennement)</a:t>
            </a:r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Ce qui n’a pas marché</a:t>
            </a:r>
          </a:p>
          <a:p>
            <a:pPr lvl="1"/>
            <a:r>
              <a:rPr lang="fr-FR" dirty="0" smtClean="0"/>
              <a:t>Format de l’image sauvegardé</a:t>
            </a:r>
          </a:p>
          <a:p>
            <a:pPr lvl="1"/>
            <a:endParaRPr lang="fr-FR" dirty="0" smtClean="0"/>
          </a:p>
          <a:p>
            <a:r>
              <a:rPr lang="fr-FR" dirty="0"/>
              <a:t>Projet en général</a:t>
            </a:r>
          </a:p>
          <a:p>
            <a:endParaRPr lang="fr-FR" dirty="0" smtClean="0"/>
          </a:p>
          <a:p>
            <a:pPr marL="365760" lvl="1" indent="0">
              <a:buNone/>
            </a:pPr>
            <a:endParaRPr lang="fr-FR" dirty="0" smtClean="0"/>
          </a:p>
          <a:p>
            <a:pPr marL="36576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319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691680" y="3068960"/>
            <a:ext cx="6912768" cy="2625471"/>
          </a:xfrm>
        </p:spPr>
        <p:txBody>
          <a:bodyPr/>
          <a:lstStyle/>
          <a:p>
            <a:r>
              <a:rPr lang="fr-FR" dirty="0" smtClean="0"/>
              <a:t>Débugger les résolutions de triangle</a:t>
            </a:r>
          </a:p>
          <a:p>
            <a:r>
              <a:rPr lang="fr-FR" dirty="0" smtClean="0"/>
              <a:t>Réorganiser nos classes</a:t>
            </a:r>
          </a:p>
          <a:p>
            <a:r>
              <a:rPr lang="fr-FR" dirty="0" smtClean="0"/>
              <a:t>Plusieurs courbe de niveau</a:t>
            </a:r>
          </a:p>
          <a:p>
            <a:r>
              <a:rPr lang="fr-FR" dirty="0" smtClean="0"/>
              <a:t>Changement de courbe de niveau sur le MNT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980185" y="3387736"/>
            <a:ext cx="3182889" cy="989849"/>
          </a:xfrm>
        </p:spPr>
        <p:txBody>
          <a:bodyPr/>
          <a:lstStyle/>
          <a:p>
            <a:r>
              <a:rPr lang="fr-FR" dirty="0" smtClean="0"/>
              <a:t>Clément </a:t>
            </a:r>
            <a:r>
              <a:rPr lang="fr-FR" dirty="0" err="1" smtClean="0"/>
              <a:t>Delgrange</a:t>
            </a:r>
            <a:endParaRPr lang="fr-FR" dirty="0" smtClean="0"/>
          </a:p>
          <a:p>
            <a:r>
              <a:rPr lang="fr-FR" dirty="0" smtClean="0"/>
              <a:t>Benoit Costes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83071" y="2582321"/>
            <a:ext cx="4248472" cy="3168352"/>
          </a:xfrm>
        </p:spPr>
        <p:txBody>
          <a:bodyPr/>
          <a:lstStyle/>
          <a:p>
            <a:r>
              <a:rPr lang="fr-FR" dirty="0" smtClean="0"/>
              <a:t>Présentation du sujet</a:t>
            </a:r>
          </a:p>
          <a:p>
            <a:r>
              <a:rPr lang="fr-FR" dirty="0" smtClean="0"/>
              <a:t>Données de départ</a:t>
            </a:r>
          </a:p>
          <a:p>
            <a:r>
              <a:rPr lang="fr-FR" dirty="0" smtClean="0"/>
              <a:t>Hypothèse de départ</a:t>
            </a:r>
          </a:p>
          <a:p>
            <a:r>
              <a:rPr lang="fr-FR" dirty="0" smtClean="0"/>
              <a:t>Aspects techniques</a:t>
            </a:r>
          </a:p>
          <a:p>
            <a:r>
              <a:rPr lang="fr-FR" dirty="0" smtClean="0"/>
              <a:t>Présentation des résultats</a:t>
            </a:r>
          </a:p>
          <a:p>
            <a:r>
              <a:rPr lang="fr-FR" dirty="0" smtClean="0"/>
              <a:t>Démonstration </a:t>
            </a:r>
          </a:p>
          <a:p>
            <a:r>
              <a:rPr lang="fr-FR" dirty="0" smtClean="0"/>
              <a:t>Bilan</a:t>
            </a:r>
          </a:p>
          <a:p>
            <a:r>
              <a:rPr lang="fr-FR" dirty="0" smtClean="0"/>
              <a:t>Améliorations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28/03/2017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8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619672" y="3284984"/>
            <a:ext cx="6063209" cy="1781937"/>
          </a:xfrm>
        </p:spPr>
        <p:txBody>
          <a:bodyPr/>
          <a:lstStyle/>
          <a:p>
            <a:r>
              <a:rPr lang="fr-FR" u="sng" dirty="0" smtClean="0"/>
              <a:t>Sujet 3 :</a:t>
            </a:r>
            <a:r>
              <a:rPr lang="fr-FR" dirty="0" smtClean="0"/>
              <a:t> Réalisation d’un modèle de MNT</a:t>
            </a:r>
          </a:p>
          <a:p>
            <a:pPr lvl="1"/>
            <a:r>
              <a:rPr lang="fr-FR" dirty="0"/>
              <a:t>2D ou </a:t>
            </a:r>
            <a:r>
              <a:rPr lang="fr-FR" dirty="0" smtClean="0"/>
              <a:t>3D</a:t>
            </a:r>
          </a:p>
          <a:p>
            <a:r>
              <a:rPr lang="fr-FR" dirty="0" smtClean="0"/>
              <a:t>Création de courbe de niveau sur ce MNT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28/03/2017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de départ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3645025"/>
            <a:ext cx="2822849" cy="504056"/>
          </a:xfrm>
        </p:spPr>
        <p:txBody>
          <a:bodyPr/>
          <a:lstStyle/>
          <a:p>
            <a:r>
              <a:rPr lang="fr-FR" dirty="0" smtClean="0"/>
              <a:t>Un fichier texte</a:t>
            </a:r>
            <a:endParaRPr lang="fr-FR" dirty="0"/>
          </a:p>
        </p:txBody>
      </p:sp>
      <p:pic>
        <p:nvPicPr>
          <p:cNvPr id="6" name="Espace réservé du contenu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9" t="15703" r="14874" b="19835"/>
          <a:stretch/>
        </p:blipFill>
        <p:spPr bwMode="auto">
          <a:xfrm>
            <a:off x="3491880" y="2060848"/>
            <a:ext cx="5256584" cy="4032448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de travail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984083" y="2132856"/>
            <a:ext cx="7175094" cy="1357509"/>
            <a:chOff x="0" y="0"/>
            <a:chExt cx="6081907" cy="811984"/>
          </a:xfrm>
        </p:grpSpPr>
        <p:sp>
          <p:nvSpPr>
            <p:cNvPr id="5" name="Zone de texte 2"/>
            <p:cNvSpPr txBox="1">
              <a:spLocks noChangeArrowheads="1"/>
            </p:cNvSpPr>
            <p:nvPr/>
          </p:nvSpPr>
          <p:spPr bwMode="auto">
            <a:xfrm>
              <a:off x="5649472" y="493843"/>
              <a:ext cx="432435" cy="31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000" dirty="0">
                  <a:effectLst/>
                  <a:latin typeface="Calibri"/>
                  <a:ea typeface="Calibri"/>
                  <a:cs typeface="Times New Roman"/>
                </a:rPr>
                <a:t>60h</a:t>
              </a:r>
              <a:endParaRPr lang="fr-F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" name="Zone de texte 2"/>
            <p:cNvSpPr txBox="1">
              <a:spLocks noChangeArrowheads="1"/>
            </p:cNvSpPr>
            <p:nvPr/>
          </p:nvSpPr>
          <p:spPr bwMode="auto">
            <a:xfrm>
              <a:off x="1997511" y="493843"/>
              <a:ext cx="343535" cy="31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000" dirty="0">
                  <a:effectLst/>
                  <a:latin typeface="Calibri"/>
                  <a:ea typeface="Calibri"/>
                  <a:cs typeface="Times New Roman"/>
                </a:rPr>
                <a:t>6h</a:t>
              </a:r>
              <a:endParaRPr lang="fr-F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7" name="Zone de texte 2"/>
            <p:cNvSpPr txBox="1">
              <a:spLocks noChangeArrowheads="1"/>
            </p:cNvSpPr>
            <p:nvPr/>
          </p:nvSpPr>
          <p:spPr bwMode="auto">
            <a:xfrm>
              <a:off x="2400300" y="496386"/>
              <a:ext cx="432435" cy="31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000" dirty="0">
                  <a:effectLst/>
                  <a:latin typeface="Calibri"/>
                  <a:ea typeface="Calibri"/>
                  <a:cs typeface="Times New Roman"/>
                </a:rPr>
                <a:t>12h</a:t>
              </a:r>
              <a:endParaRPr lang="fr-F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" name="Zone de texte 2"/>
            <p:cNvSpPr txBox="1">
              <a:spLocks noChangeArrowheads="1"/>
            </p:cNvSpPr>
            <p:nvPr/>
          </p:nvSpPr>
          <p:spPr bwMode="auto">
            <a:xfrm>
              <a:off x="3190373" y="498929"/>
              <a:ext cx="432435" cy="31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000" dirty="0">
                  <a:effectLst/>
                  <a:latin typeface="Calibri"/>
                  <a:ea typeface="Calibri"/>
                  <a:cs typeface="Times New Roman"/>
                </a:rPr>
                <a:t>24h</a:t>
              </a:r>
              <a:endParaRPr lang="fr-F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5" t="26033" r="8262" b="63843"/>
            <a:stretch/>
          </p:blipFill>
          <p:spPr bwMode="auto">
            <a:xfrm>
              <a:off x="0" y="0"/>
              <a:ext cx="5848350" cy="533400"/>
            </a:xfrm>
            <a:prstGeom prst="rect">
              <a:avLst/>
            </a:prstGeom>
            <a:ln w="1905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5</a:t>
            </a:fld>
            <a:endParaRPr lang="fr-FR"/>
          </a:p>
        </p:txBody>
      </p:sp>
      <p:sp>
        <p:nvSpPr>
          <p:cNvPr id="13" name="Espace réservé du contenu 1"/>
          <p:cNvSpPr>
            <a:spLocks noGrp="1"/>
          </p:cNvSpPr>
          <p:nvPr>
            <p:ph idx="1"/>
          </p:nvPr>
        </p:nvSpPr>
        <p:spPr>
          <a:xfrm>
            <a:off x="1978457" y="3490365"/>
            <a:ext cx="4695057" cy="2864715"/>
          </a:xfrm>
        </p:spPr>
        <p:txBody>
          <a:bodyPr/>
          <a:lstStyle/>
          <a:p>
            <a:r>
              <a:rPr lang="fr-FR" dirty="0" smtClean="0"/>
              <a:t>Fonctionnalité principale</a:t>
            </a:r>
          </a:p>
          <a:p>
            <a:pPr lvl="1"/>
            <a:r>
              <a:rPr lang="fr-FR" dirty="0" smtClean="0"/>
              <a:t>Modélisation du MNT</a:t>
            </a:r>
          </a:p>
          <a:p>
            <a:pPr lvl="1"/>
            <a:r>
              <a:rPr lang="fr-FR" dirty="0" smtClean="0"/>
              <a:t>Génération d’une courbe de niveau</a:t>
            </a:r>
          </a:p>
          <a:p>
            <a:pPr marL="365760" lvl="1" indent="0">
              <a:buNone/>
            </a:pPr>
            <a:endParaRPr lang="fr-FR" dirty="0"/>
          </a:p>
          <a:p>
            <a:r>
              <a:rPr lang="fr-FR" dirty="0" smtClean="0"/>
              <a:t>Fonctionnalité secondaire</a:t>
            </a:r>
          </a:p>
          <a:p>
            <a:pPr lvl="1"/>
            <a:r>
              <a:rPr lang="fr-FR" dirty="0" smtClean="0"/>
              <a:t>Parcourir le MNT</a:t>
            </a:r>
          </a:p>
          <a:p>
            <a:pPr lvl="1"/>
            <a:r>
              <a:rPr lang="fr-FR" dirty="0" smtClean="0"/>
              <a:t>Possibilité d’enregistrer le MNT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2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6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0999" y="1719071"/>
            <a:ext cx="6279233" cy="485793"/>
          </a:xfrm>
        </p:spPr>
        <p:txBody>
          <a:bodyPr/>
          <a:lstStyle/>
          <a:p>
            <a:r>
              <a:rPr lang="fr-FR" dirty="0" smtClean="0"/>
              <a:t>Parcours du fichier texte dans le programme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10787" y="249481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MNT :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894697" y="2423457"/>
            <a:ext cx="141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ChargerMNT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087551" y="204639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Courbe2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399743" y="4241637"/>
            <a:ext cx="14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PlacerPoints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11553" y="4450854"/>
            <a:ext cx="221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Recuperateur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163931" y="4796336"/>
            <a:ext cx="2728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Récupères </a:t>
            </a:r>
            <a:r>
              <a:rPr lang="fr-FR" sz="1600" dirty="0"/>
              <a:t>l’altitude de la courbe de niveau </a:t>
            </a:r>
            <a:r>
              <a:rPr lang="fr-FR" sz="1600" dirty="0" smtClean="0"/>
              <a:t>et l’échelle rentrée par l’utilisateur.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Permet d’afficher le MNT.</a:t>
            </a:r>
            <a:endParaRPr lang="fr-FR" sz="1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3211117" y="4523875"/>
            <a:ext cx="568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Trace le MNT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Définis le nombre de couleurs à utiliser en fonction de la différence d’altitude entre le point le plus haut et le point le plus bas.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Défini la couleur utilisée en fonction de l’altitude.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Dessine le MNT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Trace la courbe</a:t>
            </a:r>
            <a:endParaRPr lang="fr-FR" sz="16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16549" y="2812112"/>
            <a:ext cx="219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Scannes le fichier texte.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Crée un tableau</a:t>
            </a:r>
            <a:endParaRPr lang="fr-FR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775995" y="2406280"/>
            <a:ext cx="164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Calcule le tracé de la courbe de niveau en fonction des points alentours.</a:t>
            </a:r>
            <a:endParaRPr lang="fr-FR" sz="16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570665" y="2754983"/>
            <a:ext cx="2228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Récupère le chemin du fichier sélectionné et lance le traitement de la classe MNT.</a:t>
            </a:r>
            <a:endParaRPr lang="fr-FR" sz="1600" dirty="0"/>
          </a:p>
        </p:txBody>
      </p:sp>
      <p:sp>
        <p:nvSpPr>
          <p:cNvPr id="51" name="Rectangle 50"/>
          <p:cNvSpPr/>
          <p:nvPr/>
        </p:nvSpPr>
        <p:spPr>
          <a:xfrm>
            <a:off x="235845" y="2409152"/>
            <a:ext cx="2244945" cy="142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3535635" y="2424348"/>
            <a:ext cx="2227945" cy="1407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6732902" y="1967979"/>
            <a:ext cx="1771351" cy="1946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90028" y="4465841"/>
            <a:ext cx="2725788" cy="17941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211117" y="4250357"/>
            <a:ext cx="5609250" cy="2151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2504488" y="2996952"/>
            <a:ext cx="9153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798955" y="3068960"/>
            <a:ext cx="789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2919512" y="5301208"/>
            <a:ext cx="23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53" idx="2"/>
          </p:cNvCxnSpPr>
          <p:nvPr/>
        </p:nvCxnSpPr>
        <p:spPr>
          <a:xfrm flipH="1">
            <a:off x="7596336" y="3914538"/>
            <a:ext cx="22242" cy="327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75747" y="285147"/>
            <a:ext cx="8381260" cy="1054394"/>
          </a:xfrm>
        </p:spPr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7</a:t>
            </a:fld>
            <a:endParaRPr lang="fr-FR"/>
          </a:p>
        </p:txBody>
      </p:sp>
      <p:sp>
        <p:nvSpPr>
          <p:cNvPr id="39" name="Espace réservé du contenu 1"/>
          <p:cNvSpPr>
            <a:spLocks noGrp="1"/>
          </p:cNvSpPr>
          <p:nvPr>
            <p:ph idx="1"/>
          </p:nvPr>
        </p:nvSpPr>
        <p:spPr>
          <a:xfrm>
            <a:off x="2224101" y="3587415"/>
            <a:ext cx="4695057" cy="557801"/>
          </a:xfrm>
        </p:spPr>
        <p:txBody>
          <a:bodyPr/>
          <a:lstStyle/>
          <a:p>
            <a:r>
              <a:rPr lang="fr-FR" dirty="0" smtClean="0"/>
              <a:t>Utilisation d’une lib : JAMA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75747" y="285147"/>
            <a:ext cx="8381260" cy="1054394"/>
          </a:xfrm>
        </p:spPr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8</a:t>
            </a:fld>
            <a:endParaRPr lang="fr-FR"/>
          </a:p>
        </p:txBody>
      </p:sp>
      <p:sp>
        <p:nvSpPr>
          <p:cNvPr id="7" name="Organigramme : Connecteur 6"/>
          <p:cNvSpPr/>
          <p:nvPr/>
        </p:nvSpPr>
        <p:spPr>
          <a:xfrm>
            <a:off x="2795950" y="3312657"/>
            <a:ext cx="122465" cy="122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9" name="Organigramme : Connecteur 8"/>
          <p:cNvSpPr/>
          <p:nvPr/>
        </p:nvSpPr>
        <p:spPr>
          <a:xfrm>
            <a:off x="1350870" y="3308575"/>
            <a:ext cx="122465" cy="122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Organigramme : Connecteur 9"/>
          <p:cNvSpPr/>
          <p:nvPr/>
        </p:nvSpPr>
        <p:spPr>
          <a:xfrm>
            <a:off x="1346787" y="4348459"/>
            <a:ext cx="122465" cy="122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Organigramme : Connecteur 10"/>
          <p:cNvSpPr/>
          <p:nvPr/>
        </p:nvSpPr>
        <p:spPr>
          <a:xfrm>
            <a:off x="2795950" y="5402289"/>
            <a:ext cx="122465" cy="122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Organigramme : Connecteur 11"/>
          <p:cNvSpPr/>
          <p:nvPr/>
        </p:nvSpPr>
        <p:spPr>
          <a:xfrm>
            <a:off x="4241029" y="4360450"/>
            <a:ext cx="122465" cy="122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Organigramme : Connecteur 12"/>
          <p:cNvSpPr/>
          <p:nvPr/>
        </p:nvSpPr>
        <p:spPr>
          <a:xfrm>
            <a:off x="4241029" y="3308575"/>
            <a:ext cx="122465" cy="122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Organigramme : Connecteur 13"/>
          <p:cNvSpPr/>
          <p:nvPr/>
        </p:nvSpPr>
        <p:spPr>
          <a:xfrm>
            <a:off x="1346787" y="5402289"/>
            <a:ext cx="122465" cy="122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Organigramme : Connecteur 14"/>
          <p:cNvSpPr/>
          <p:nvPr/>
        </p:nvSpPr>
        <p:spPr>
          <a:xfrm>
            <a:off x="2795950" y="4348459"/>
            <a:ext cx="122465" cy="122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Organigramme : Connecteur 15"/>
          <p:cNvSpPr/>
          <p:nvPr/>
        </p:nvSpPr>
        <p:spPr>
          <a:xfrm>
            <a:off x="4245112" y="5402289"/>
            <a:ext cx="122465" cy="122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cxnSp>
        <p:nvCxnSpPr>
          <p:cNvPr id="17" name="Connecteur droit 16"/>
          <p:cNvCxnSpPr>
            <a:cxnSpLocks/>
            <a:stCxn id="9" idx="4"/>
          </p:cNvCxnSpPr>
          <p:nvPr/>
        </p:nvCxnSpPr>
        <p:spPr>
          <a:xfrm flipH="1">
            <a:off x="1408019" y="3431039"/>
            <a:ext cx="4083" cy="91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  <a:endCxn id="15" idx="2"/>
          </p:cNvCxnSpPr>
          <p:nvPr/>
        </p:nvCxnSpPr>
        <p:spPr>
          <a:xfrm flipV="1">
            <a:off x="1469252" y="4409691"/>
            <a:ext cx="1326698" cy="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cxnSpLocks/>
            <a:stCxn id="9" idx="5"/>
            <a:endCxn id="15" idx="1"/>
          </p:cNvCxnSpPr>
          <p:nvPr/>
        </p:nvCxnSpPr>
        <p:spPr>
          <a:xfrm>
            <a:off x="1455400" y="3413105"/>
            <a:ext cx="1358485" cy="95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ganigramme : Connecteur 19"/>
          <p:cNvSpPr/>
          <p:nvPr/>
        </p:nvSpPr>
        <p:spPr>
          <a:xfrm flipH="1" flipV="1">
            <a:off x="1390495" y="3871951"/>
            <a:ext cx="34289" cy="3428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Organigramme : Connecteur 20"/>
          <p:cNvSpPr/>
          <p:nvPr/>
        </p:nvSpPr>
        <p:spPr>
          <a:xfrm flipH="1" flipV="1">
            <a:off x="2397154" y="4394098"/>
            <a:ext cx="34289" cy="3428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2" name="ZoneTexte 21"/>
          <p:cNvSpPr txBox="1"/>
          <p:nvPr/>
        </p:nvSpPr>
        <p:spPr>
          <a:xfrm>
            <a:off x="621375" y="3184055"/>
            <a:ext cx="6453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/>
              <a:t>Pt </a:t>
            </a:r>
            <a:r>
              <a:rPr lang="fr-FR" sz="1350" dirty="0"/>
              <a:t>1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6036" y="4227894"/>
            <a:ext cx="6453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/>
              <a:t>Pt </a:t>
            </a:r>
            <a:r>
              <a:rPr lang="fr-FR" sz="1350" dirty="0"/>
              <a:t>3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960228" y="4242650"/>
            <a:ext cx="6453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/>
              <a:t>Pt </a:t>
            </a:r>
            <a:r>
              <a:rPr lang="fr-FR" sz="1350" dirty="0"/>
              <a:t>4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155743" y="3727363"/>
            <a:ext cx="2057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A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296323" y="4497443"/>
            <a:ext cx="235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B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987605" y="3231308"/>
            <a:ext cx="6453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/>
              <a:t>Pt </a:t>
            </a:r>
            <a:r>
              <a:rPr lang="fr-FR" sz="1350" dirty="0"/>
              <a:t>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148074" y="2063266"/>
            <a:ext cx="234615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     z1 = </a:t>
            </a:r>
            <a:r>
              <a:rPr lang="fr-FR" sz="1350" dirty="0">
                <a:solidFill>
                  <a:srgbClr val="FF0000"/>
                </a:solidFill>
              </a:rPr>
              <a:t>a</a:t>
            </a:r>
            <a:r>
              <a:rPr lang="fr-FR" sz="1350" dirty="0"/>
              <a:t>x1 + 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  <a:r>
              <a:rPr lang="fr-FR" sz="1350" dirty="0"/>
              <a:t>y1 + </a:t>
            </a:r>
            <a:r>
              <a:rPr lang="fr-FR" sz="1350" dirty="0">
                <a:solidFill>
                  <a:srgbClr val="FF0000"/>
                </a:solidFill>
              </a:rPr>
              <a:t>c</a:t>
            </a:r>
          </a:p>
          <a:p>
            <a:r>
              <a:rPr lang="fr-FR" sz="1350" dirty="0">
                <a:solidFill>
                  <a:srgbClr val="FF0000"/>
                </a:solidFill>
              </a:rPr>
              <a:t>     </a:t>
            </a:r>
            <a:r>
              <a:rPr lang="fr-FR" sz="1350" dirty="0"/>
              <a:t>z3 = </a:t>
            </a:r>
            <a:r>
              <a:rPr lang="fr-FR" sz="1350" dirty="0">
                <a:solidFill>
                  <a:srgbClr val="FF0000"/>
                </a:solidFill>
              </a:rPr>
              <a:t>a</a:t>
            </a:r>
            <a:r>
              <a:rPr lang="fr-FR" sz="1350" dirty="0"/>
              <a:t>x3 + 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  <a:r>
              <a:rPr lang="fr-FR" sz="1350" dirty="0"/>
              <a:t>x3 + </a:t>
            </a:r>
            <a:r>
              <a:rPr lang="fr-FR" sz="1350" dirty="0">
                <a:solidFill>
                  <a:srgbClr val="FF0000"/>
                </a:solidFill>
              </a:rPr>
              <a:t>c</a:t>
            </a:r>
          </a:p>
          <a:p>
            <a:r>
              <a:rPr lang="fr-FR" sz="1350" dirty="0"/>
              <a:t>     z4 = </a:t>
            </a:r>
            <a:r>
              <a:rPr lang="fr-FR" sz="1350" dirty="0">
                <a:solidFill>
                  <a:srgbClr val="FF0000"/>
                </a:solidFill>
              </a:rPr>
              <a:t>a</a:t>
            </a:r>
            <a:r>
              <a:rPr lang="fr-FR" sz="1350" dirty="0"/>
              <a:t>x4 + 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  <a:r>
              <a:rPr lang="fr-FR" sz="1350" dirty="0"/>
              <a:t>y4 + </a:t>
            </a:r>
            <a:r>
              <a:rPr lang="fr-FR" sz="13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9" name="Accolade ouvrante 28"/>
          <p:cNvSpPr/>
          <p:nvPr/>
        </p:nvSpPr>
        <p:spPr>
          <a:xfrm>
            <a:off x="1222101" y="2163191"/>
            <a:ext cx="102269" cy="53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0" name="ZoneTexte 29"/>
          <p:cNvSpPr txBox="1"/>
          <p:nvPr/>
        </p:nvSpPr>
        <p:spPr>
          <a:xfrm>
            <a:off x="5569758" y="3823501"/>
            <a:ext cx="230116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XA = Xpt3</a:t>
            </a:r>
          </a:p>
          <a:p>
            <a:r>
              <a:rPr lang="fr-FR" sz="1350" dirty="0"/>
              <a:t>YA = (H0 – </a:t>
            </a:r>
            <a:r>
              <a:rPr lang="fr-FR" sz="1350" dirty="0">
                <a:solidFill>
                  <a:srgbClr val="FF0000"/>
                </a:solidFill>
              </a:rPr>
              <a:t>a</a:t>
            </a:r>
            <a:r>
              <a:rPr lang="fr-FR" sz="1350" dirty="0"/>
              <a:t>Xpt3 – </a:t>
            </a:r>
            <a:r>
              <a:rPr lang="fr-FR" sz="1350" dirty="0">
                <a:solidFill>
                  <a:srgbClr val="FF0000"/>
                </a:solidFill>
              </a:rPr>
              <a:t>c</a:t>
            </a:r>
            <a:r>
              <a:rPr lang="fr-FR" sz="1350" dirty="0"/>
              <a:t>)/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</a:p>
          <a:p>
            <a:endParaRPr lang="fr-FR" sz="135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569758" y="3717062"/>
            <a:ext cx="2449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YB = Ypt3</a:t>
            </a:r>
          </a:p>
          <a:p>
            <a:r>
              <a:rPr lang="fr-FR" sz="1350" dirty="0"/>
              <a:t>XB = (H0 – 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  <a:r>
              <a:rPr lang="fr-FR" sz="1350" dirty="0"/>
              <a:t>Ypt3 – </a:t>
            </a:r>
            <a:r>
              <a:rPr lang="fr-FR" sz="1350" dirty="0">
                <a:solidFill>
                  <a:srgbClr val="FF0000"/>
                </a:solidFill>
              </a:rPr>
              <a:t>c</a:t>
            </a:r>
            <a:r>
              <a:rPr lang="fr-FR" sz="1350" dirty="0"/>
              <a:t>)/</a:t>
            </a:r>
            <a:r>
              <a:rPr lang="fr-FR" sz="1350" dirty="0">
                <a:solidFill>
                  <a:srgbClr val="FF0000"/>
                </a:solidFill>
              </a:rPr>
              <a:t>a</a:t>
            </a:r>
            <a:endParaRPr lang="fr-FR" sz="1350" dirty="0"/>
          </a:p>
        </p:txBody>
      </p:sp>
      <p:cxnSp>
        <p:nvCxnSpPr>
          <p:cNvPr id="32" name="Connecteur droit 31"/>
          <p:cNvCxnSpPr>
            <a:cxnSpLocks/>
            <a:stCxn id="20" idx="2"/>
            <a:endCxn id="21" idx="5"/>
          </p:cNvCxnSpPr>
          <p:nvPr/>
        </p:nvCxnSpPr>
        <p:spPr>
          <a:xfrm>
            <a:off x="1424784" y="3889095"/>
            <a:ext cx="977392" cy="51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490884" y="3739139"/>
            <a:ext cx="29813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XC = (H0 – 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  <a:r>
              <a:rPr lang="fr-FR" sz="1350" dirty="0"/>
              <a:t>(Xpt3 + Ypt3) – </a:t>
            </a:r>
            <a:r>
              <a:rPr lang="fr-FR" sz="1350" dirty="0">
                <a:solidFill>
                  <a:srgbClr val="FF0000"/>
                </a:solidFill>
              </a:rPr>
              <a:t>c</a:t>
            </a:r>
            <a:r>
              <a:rPr lang="fr-FR" sz="1350" dirty="0"/>
              <a:t>) / (</a:t>
            </a:r>
            <a:r>
              <a:rPr lang="fr-FR" sz="1350" dirty="0">
                <a:solidFill>
                  <a:srgbClr val="FF0000"/>
                </a:solidFill>
              </a:rPr>
              <a:t>a</a:t>
            </a:r>
            <a:r>
              <a:rPr lang="fr-FR" sz="1350" dirty="0"/>
              <a:t>-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  <a:r>
              <a:rPr lang="fr-FR" sz="1350" dirty="0"/>
              <a:t>)</a:t>
            </a:r>
          </a:p>
          <a:p>
            <a:r>
              <a:rPr lang="fr-FR" sz="1350" dirty="0"/>
              <a:t>YC = Xpt3 + Ypt3 – XC</a:t>
            </a:r>
          </a:p>
        </p:txBody>
      </p:sp>
      <p:sp>
        <p:nvSpPr>
          <p:cNvPr id="34" name="Organigramme : Connecteur 33"/>
          <p:cNvSpPr/>
          <p:nvPr/>
        </p:nvSpPr>
        <p:spPr>
          <a:xfrm flipH="1" flipV="1">
            <a:off x="2003071" y="3795124"/>
            <a:ext cx="34289" cy="3428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5" name="ZoneTexte 34"/>
          <p:cNvSpPr txBox="1"/>
          <p:nvPr/>
        </p:nvSpPr>
        <p:spPr>
          <a:xfrm>
            <a:off x="2034452" y="3607386"/>
            <a:ext cx="235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C</a:t>
            </a:r>
          </a:p>
        </p:txBody>
      </p:sp>
      <p:cxnSp>
        <p:nvCxnSpPr>
          <p:cNvPr id="36" name="Connecteur droit 35"/>
          <p:cNvCxnSpPr>
            <a:cxnSpLocks/>
            <a:stCxn id="20" idx="2"/>
            <a:endCxn id="34" idx="6"/>
          </p:cNvCxnSpPr>
          <p:nvPr/>
        </p:nvCxnSpPr>
        <p:spPr>
          <a:xfrm flipV="1">
            <a:off x="1424783" y="3812268"/>
            <a:ext cx="578288" cy="768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469379" y="3624446"/>
            <a:ext cx="331236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XC = (H0 – 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  <a:r>
              <a:rPr lang="fr-FR" sz="1350" dirty="0"/>
              <a:t>(Xpt3 + Ypt3) – </a:t>
            </a:r>
            <a:r>
              <a:rPr lang="fr-FR" sz="1350" dirty="0">
                <a:solidFill>
                  <a:srgbClr val="FF0000"/>
                </a:solidFill>
              </a:rPr>
              <a:t>c</a:t>
            </a:r>
            <a:r>
              <a:rPr lang="fr-FR" sz="1350" dirty="0"/>
              <a:t>) / (</a:t>
            </a:r>
            <a:r>
              <a:rPr lang="fr-FR" sz="1350" dirty="0">
                <a:solidFill>
                  <a:srgbClr val="FF0000"/>
                </a:solidFill>
              </a:rPr>
              <a:t>a</a:t>
            </a:r>
            <a:r>
              <a:rPr lang="fr-FR" sz="1350" dirty="0"/>
              <a:t>-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  <a:r>
              <a:rPr lang="fr-FR" sz="1350" dirty="0"/>
              <a:t>)</a:t>
            </a:r>
          </a:p>
          <a:p>
            <a:r>
              <a:rPr lang="fr-FR" sz="1350" dirty="0"/>
              <a:t>YC = Xpt3 + Ypt3 – XC</a:t>
            </a:r>
          </a:p>
          <a:p>
            <a:endParaRPr lang="fr-FR" sz="1350" dirty="0"/>
          </a:p>
          <a:p>
            <a:r>
              <a:rPr lang="fr-FR" sz="1350" dirty="0"/>
              <a:t>YB = Ypt3</a:t>
            </a:r>
          </a:p>
          <a:p>
            <a:r>
              <a:rPr lang="fr-FR" sz="1350" dirty="0"/>
              <a:t>XB = (H0 – </a:t>
            </a:r>
            <a:r>
              <a:rPr lang="fr-FR" sz="1350" dirty="0">
                <a:solidFill>
                  <a:srgbClr val="FF0000"/>
                </a:solidFill>
              </a:rPr>
              <a:t>b</a:t>
            </a:r>
            <a:r>
              <a:rPr lang="fr-FR" sz="1350" dirty="0"/>
              <a:t>Ypt3 – </a:t>
            </a:r>
            <a:r>
              <a:rPr lang="fr-FR" sz="1350" dirty="0">
                <a:solidFill>
                  <a:srgbClr val="FF0000"/>
                </a:solidFill>
              </a:rPr>
              <a:t>c</a:t>
            </a:r>
            <a:r>
              <a:rPr lang="fr-FR" sz="1350" dirty="0"/>
              <a:t>)/</a:t>
            </a:r>
            <a:r>
              <a:rPr lang="fr-FR" sz="1350" dirty="0">
                <a:solidFill>
                  <a:srgbClr val="FF0000"/>
                </a:solidFill>
              </a:rPr>
              <a:t>a</a:t>
            </a:r>
            <a:endParaRPr lang="fr-FR" sz="1350" dirty="0"/>
          </a:p>
        </p:txBody>
      </p:sp>
      <p:cxnSp>
        <p:nvCxnSpPr>
          <p:cNvPr id="38" name="Connecteur droit 37"/>
          <p:cNvCxnSpPr>
            <a:cxnSpLocks/>
            <a:stCxn id="34" idx="1"/>
            <a:endCxn id="21" idx="5"/>
          </p:cNvCxnSpPr>
          <p:nvPr/>
        </p:nvCxnSpPr>
        <p:spPr>
          <a:xfrm>
            <a:off x="2032338" y="3824391"/>
            <a:ext cx="369838" cy="574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685403" y="2409515"/>
            <a:ext cx="254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Ypt3 &lt;= YA &lt;= Ypt1 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685403" y="281472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smtClean="0"/>
              <a:t>Xpt3 </a:t>
            </a:r>
            <a:r>
              <a:rPr lang="fr-FR" dirty="0"/>
              <a:t>&lt;= </a:t>
            </a:r>
            <a:r>
              <a:rPr lang="fr-FR" dirty="0" smtClean="0"/>
              <a:t>YB </a:t>
            </a:r>
            <a:r>
              <a:rPr lang="fr-FR" dirty="0"/>
              <a:t>&lt;= </a:t>
            </a:r>
            <a:r>
              <a:rPr lang="fr-FR" dirty="0" smtClean="0"/>
              <a:t>Ypt</a:t>
            </a:r>
            <a:r>
              <a:rPr lang="fr-FR" dirty="0"/>
              <a:t>4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5447873" y="179385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smtClean="0"/>
              <a:t>YA &lt; Ypt3 ou YA &gt; </a:t>
            </a:r>
            <a:r>
              <a:rPr lang="fr-FR" dirty="0"/>
              <a:t>Ypt1 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632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/>
      <p:bldP spid="23" grpId="0"/>
      <p:bldP spid="24" grpId="0"/>
      <p:bldP spid="25" grpId="0"/>
      <p:bldP spid="25" grpId="1"/>
      <p:bldP spid="26" grpId="0"/>
      <p:bldP spid="26" grpId="1"/>
      <p:bldP spid="26" grpId="2"/>
      <p:bldP spid="27" grpId="0"/>
      <p:bldP spid="28" grpId="0"/>
      <p:bldP spid="28" grpId="1"/>
      <p:bldP spid="29" grpId="0" animBg="1"/>
      <p:bldP spid="29" grpId="1" animBg="1"/>
      <p:bldP spid="30" grpId="0"/>
      <p:bldP spid="30" grpId="1"/>
      <p:bldP spid="31" grpId="0"/>
      <p:bldP spid="31" grpId="1"/>
      <p:bldP spid="33" grpId="0"/>
      <p:bldP spid="33" grpId="1"/>
      <p:bldP spid="34" grpId="0" animBg="1"/>
      <p:bldP spid="34" grpId="1" animBg="1"/>
      <p:bldP spid="34" grpId="2" animBg="1"/>
      <p:bldP spid="35" grpId="0"/>
      <p:bldP spid="35" grpId="1"/>
      <p:bldP spid="35" grpId="2"/>
      <p:bldP spid="37" grpId="0"/>
      <p:bldP spid="41" grpId="0"/>
      <p:bldP spid="41" grpId="1"/>
      <p:bldP spid="43" grpId="0"/>
      <p:bldP spid="43" grpId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3591" y="2229842"/>
            <a:ext cx="4162426" cy="629809"/>
          </a:xfrm>
        </p:spPr>
        <p:txBody>
          <a:bodyPr>
            <a:normAutofit/>
          </a:bodyPr>
          <a:lstStyle/>
          <a:p>
            <a:r>
              <a:rPr lang="fr-FR" dirty="0" smtClean="0"/>
              <a:t>Interface utilisateur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résultats</a:t>
            </a:r>
            <a:endParaRPr lang="fr-FR" dirty="0"/>
          </a:p>
        </p:txBody>
      </p:sp>
      <p:pic>
        <p:nvPicPr>
          <p:cNvPr id="5" name="Image 4" descr="F:\capture ecran\fenet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7" t="34989" r="24330" b="45549"/>
          <a:stretch/>
        </p:blipFill>
        <p:spPr bwMode="auto">
          <a:xfrm>
            <a:off x="4633709" y="1969780"/>
            <a:ext cx="3945613" cy="131520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433627" y="4293096"/>
            <a:ext cx="3120249" cy="62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Modélisation du MNT</a:t>
            </a:r>
            <a:endParaRPr lang="fr-FR" dirty="0"/>
          </a:p>
        </p:txBody>
      </p:sp>
      <p:pic>
        <p:nvPicPr>
          <p:cNvPr id="9" name="Image 8" descr="F:\capture ecran\MNT_graphiqu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01008"/>
            <a:ext cx="3863701" cy="27363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28/03/2017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8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459</Words>
  <Application>Microsoft Office PowerPoint</Application>
  <PresentationFormat>Affichage à l'écran (4:3)</PresentationFormat>
  <Paragraphs>130</Paragraphs>
  <Slides>14</Slides>
  <Notes>3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Medium</vt:lpstr>
      <vt:lpstr>Times New Roman</vt:lpstr>
      <vt:lpstr>Wingdings</vt:lpstr>
      <vt:lpstr>Wingdings 2</vt:lpstr>
      <vt:lpstr>Grille</vt:lpstr>
      <vt:lpstr>Application de calcul de lignes de niveaux sur un MNT</vt:lpstr>
      <vt:lpstr>Sommaire</vt:lpstr>
      <vt:lpstr>Présentation du sujet</vt:lpstr>
      <vt:lpstr>Données de départ</vt:lpstr>
      <vt:lpstr>Hypothèses de travail</vt:lpstr>
      <vt:lpstr>Aspects techniques</vt:lpstr>
      <vt:lpstr>Aspects techniques</vt:lpstr>
      <vt:lpstr>Aspects techniques</vt:lpstr>
      <vt:lpstr>Présentation des résultats</vt:lpstr>
      <vt:lpstr>Présentation des résultats</vt:lpstr>
      <vt:lpstr>Démonstration </vt:lpstr>
      <vt:lpstr>Bilan</vt:lpstr>
      <vt:lpstr>Améliorations</vt:lpstr>
      <vt:lpstr>Remerciement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rsi</dc:creator>
  <cp:lastModifiedBy>Mokette</cp:lastModifiedBy>
  <cp:revision>27</cp:revision>
  <dcterms:created xsi:type="dcterms:W3CDTF">2017-03-23T16:08:08Z</dcterms:created>
  <dcterms:modified xsi:type="dcterms:W3CDTF">2017-03-27T18:02:11Z</dcterms:modified>
</cp:coreProperties>
</file>