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fd2448b7a_0_1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fd2448b7a_0_1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Combien de channels nous avons besoin. Pour quelle utilisation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Vous former sur ce logiciel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trouver des noms 	ex: spa des vignes - </a:t>
            </a:r>
            <a:r>
              <a:rPr lang="fr" u="sng"/>
              <a:t>SDV </a:t>
            </a:r>
            <a:r>
              <a:rPr lang="fr"/>
              <a:t>ou </a:t>
            </a:r>
            <a:r>
              <a:rPr lang="fr" u="sng"/>
              <a:t>Vignes </a:t>
            </a:r>
            <a:r>
              <a:rPr lang="fr"/>
              <a:t>ou </a:t>
            </a:r>
            <a:r>
              <a:rPr lang="fr" u="sng"/>
              <a:t>SPAV</a:t>
            </a:r>
            <a:endParaRPr u="sn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18ddf71d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418ddf71d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Questions 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fd2448b7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fd2448b7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fd2448b7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fd2448b7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Discord = plateforme de messagerie instantanée comme SMS, </a:t>
            </a:r>
            <a:r>
              <a:rPr lang="fr"/>
              <a:t>Whatsapp</a:t>
            </a:r>
            <a:r>
              <a:rPr lang="fr"/>
              <a:t>, Messenger… C’est un CHAT conçu initialement pour les communautés de joueurs.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P</a:t>
            </a:r>
            <a:r>
              <a:rPr lang="fr"/>
              <a:t>articulièrement apprécié par les joueurs et streamers, car l</a:t>
            </a:r>
            <a:r>
              <a:rPr lang="fr"/>
              <a:t>ogiciel intuitif, minimaliste et efficace. Aussi</a:t>
            </a:r>
            <a:r>
              <a:rPr lang="fr"/>
              <a:t> il rassemble toutes les fonctionnalités de Skype et Teamspeak dans un seul logiciel. ET propose de nouvelles fonctionnalités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VOIR DIAPO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fd2448b7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fd2448b7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Quartier = Serveur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Maisons = Catégories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MaisonX_pièce = Channels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introduire</a:t>
            </a:r>
            <a:r>
              <a:rPr lang="fr"/>
              <a:t> slide suivant : exemple </a:t>
            </a:r>
            <a:r>
              <a:rPr lang="fr"/>
              <a:t>concret</a:t>
            </a:r>
            <a:r>
              <a:rPr lang="fr"/>
              <a:t> avec nos </a:t>
            </a:r>
            <a:r>
              <a:rPr lang="fr"/>
              <a:t>établissements.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fd2448b7a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fd2448b7a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Discord = Serveur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Opio/Siège/G.Blanc = Categories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Channels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Vue de Charlotte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par exemple décharger Charlotte de tous les messages à Opio et au Siège car pas besoin qu’elle soit envahie de messages inutilement. </a:t>
            </a:r>
            <a:r>
              <a:rPr lang="fr"/>
              <a:t>Cependant</a:t>
            </a:r>
            <a:r>
              <a:rPr lang="fr"/>
              <a:t> lui ouvrir G.Blanc et ses channels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fd2448b7a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fd2448b7a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Vue de Morgane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Pareil pour Morgane, la</a:t>
            </a:r>
            <a:r>
              <a:rPr lang="fr"/>
              <a:t> décharger des channels G.Blanc et Siège. Cependant lui laisse Opio et ses channels ainsi que le channel achat dans siège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fd2448b7a_0_1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fd2448b7a_0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Vue de Johan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Même</a:t>
            </a:r>
            <a:r>
              <a:rPr lang="fr"/>
              <a:t> </a:t>
            </a:r>
            <a:r>
              <a:rPr lang="fr"/>
              <a:t>mécanique, le libérer des channels G.Blanc et Opio. Cependant lui laisse Siège et ses channels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418ddf71d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418ddf71d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Discord : Chat instantané groupé /Outil qui permet de faire des audio et </a:t>
            </a:r>
            <a:r>
              <a:rPr lang="fr"/>
              <a:t>vidéo</a:t>
            </a:r>
            <a:r>
              <a:rPr lang="fr"/>
              <a:t>-conférences/Envoi de fichiers…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Gauche = liste des serveurs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Lignes = Catégories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# = Channels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fd2448b7a_0_1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fd2448b7a_0_1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Trello : Outil de gestion de projet (</a:t>
            </a:r>
            <a:r>
              <a:rPr lang="fr"/>
              <a:t>méthode</a:t>
            </a:r>
            <a:r>
              <a:rPr lang="fr"/>
              <a:t> Kanban de Toyota - </a:t>
            </a:r>
            <a:r>
              <a:rPr lang="fr"/>
              <a:t>Façon</a:t>
            </a:r>
            <a:r>
              <a:rPr lang="fr"/>
              <a:t> d’organiser la </a:t>
            </a:r>
            <a:r>
              <a:rPr lang="fr"/>
              <a:t>chaîne</a:t>
            </a:r>
            <a:r>
              <a:rPr lang="fr"/>
              <a:t> de production) à la limite de la création de la timeline (diagramme </a:t>
            </a:r>
            <a:r>
              <a:rPr lang="fr"/>
              <a:t>de </a:t>
            </a:r>
            <a:r>
              <a:rPr lang="fr"/>
              <a:t>GANTT - Organiser un projet dans le temps</a:t>
            </a:r>
            <a:r>
              <a:rPr lang="fr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jp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74" y="1847900"/>
            <a:ext cx="7741852" cy="14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5550" y="3597850"/>
            <a:ext cx="1075400" cy="10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2"/>
          <p:cNvSpPr txBox="1"/>
          <p:nvPr/>
        </p:nvSpPr>
        <p:spPr>
          <a:xfrm>
            <a:off x="2791950" y="2744175"/>
            <a:ext cx="3560100" cy="1683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Trouver les noms de channels.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 u="sng">
                <a:latin typeface="Calibri"/>
                <a:ea typeface="Calibri"/>
                <a:cs typeface="Calibri"/>
                <a:sym typeface="Calibri"/>
              </a:rPr>
              <a:t>exemple :</a:t>
            </a:r>
            <a:endParaRPr i="1" sz="10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2"/>
          <p:cNvSpPr txBox="1"/>
          <p:nvPr>
            <p:ph idx="4294967295" type="title"/>
          </p:nvPr>
        </p:nvSpPr>
        <p:spPr>
          <a:xfrm>
            <a:off x="971550" y="540800"/>
            <a:ext cx="1236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Action</a:t>
            </a:r>
            <a:endParaRPr/>
          </a:p>
        </p:txBody>
      </p:sp>
      <p:grpSp>
        <p:nvGrpSpPr>
          <p:cNvPr id="410" name="Google Shape;410;p22"/>
          <p:cNvGrpSpPr/>
          <p:nvPr/>
        </p:nvGrpSpPr>
        <p:grpSpPr>
          <a:xfrm>
            <a:off x="4182447" y="3336165"/>
            <a:ext cx="1243591" cy="267905"/>
            <a:chOff x="5592550" y="1018950"/>
            <a:chExt cx="1481700" cy="319200"/>
          </a:xfrm>
        </p:grpSpPr>
        <p:sp>
          <p:nvSpPr>
            <p:cNvPr id="411" name="Google Shape;411;p22"/>
            <p:cNvSpPr/>
            <p:nvPr/>
          </p:nvSpPr>
          <p:spPr>
            <a:xfrm>
              <a:off x="5766550" y="1018950"/>
              <a:ext cx="13077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maison1_salon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</p:grpSp>
      <p:grpSp>
        <p:nvGrpSpPr>
          <p:cNvPr id="413" name="Google Shape;413;p22"/>
          <p:cNvGrpSpPr/>
          <p:nvPr/>
        </p:nvGrpSpPr>
        <p:grpSpPr>
          <a:xfrm>
            <a:off x="4182447" y="4103620"/>
            <a:ext cx="1289417" cy="267905"/>
            <a:chOff x="5592550" y="1933350"/>
            <a:chExt cx="1536300" cy="319200"/>
          </a:xfrm>
        </p:grpSpPr>
        <p:sp>
          <p:nvSpPr>
            <p:cNvPr id="414" name="Google Shape;414;p22"/>
            <p:cNvSpPr/>
            <p:nvPr/>
          </p:nvSpPr>
          <p:spPr>
            <a:xfrm>
              <a:off x="5766550" y="1933350"/>
              <a:ext cx="136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maison1_toilettes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</p:grpSp>
      <p:grpSp>
        <p:nvGrpSpPr>
          <p:cNvPr id="416" name="Google Shape;416;p22"/>
          <p:cNvGrpSpPr/>
          <p:nvPr/>
        </p:nvGrpSpPr>
        <p:grpSpPr>
          <a:xfrm>
            <a:off x="4182447" y="3719908"/>
            <a:ext cx="1243591" cy="267905"/>
            <a:chOff x="5592550" y="1933350"/>
            <a:chExt cx="1481700" cy="319200"/>
          </a:xfrm>
        </p:grpSpPr>
        <p:sp>
          <p:nvSpPr>
            <p:cNvPr id="417" name="Google Shape;417;p22"/>
            <p:cNvSpPr/>
            <p:nvPr/>
          </p:nvSpPr>
          <p:spPr>
            <a:xfrm>
              <a:off x="5766550" y="1933350"/>
              <a:ext cx="13077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maison1_cuisine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</p:grpSp>
      <p:sp>
        <p:nvSpPr>
          <p:cNvPr id="419" name="Google Shape;419;p22"/>
          <p:cNvSpPr txBox="1"/>
          <p:nvPr/>
        </p:nvSpPr>
        <p:spPr>
          <a:xfrm>
            <a:off x="2791950" y="2203188"/>
            <a:ext cx="3560100" cy="3705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Prise en main du logiciel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 u="sng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2"/>
          <p:cNvSpPr txBox="1"/>
          <p:nvPr/>
        </p:nvSpPr>
        <p:spPr>
          <a:xfrm>
            <a:off x="2791950" y="1495400"/>
            <a:ext cx="3560100" cy="5373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Voir nos besoins en communication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(appels et texte)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3"/>
          <p:cNvSpPr txBox="1"/>
          <p:nvPr>
            <p:ph type="title"/>
          </p:nvPr>
        </p:nvSpPr>
        <p:spPr>
          <a:xfrm>
            <a:off x="1801500" y="1377150"/>
            <a:ext cx="5541000" cy="23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 pour votre attention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3027000" y="1605750"/>
            <a:ext cx="3090000" cy="23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31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fr"/>
              <a:t>Discord</a:t>
            </a:r>
            <a:endParaRPr/>
          </a:p>
          <a:p>
            <a:pPr indent="-431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fr"/>
              <a:t>Architecture</a:t>
            </a:r>
            <a:endParaRPr/>
          </a:p>
          <a:p>
            <a:pPr indent="-431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fr"/>
              <a:t>Utilisation </a:t>
            </a:r>
            <a:endParaRPr/>
          </a:p>
          <a:p>
            <a:pPr indent="-431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fr"/>
              <a:t>Comparaison</a:t>
            </a:r>
            <a:endParaRPr/>
          </a:p>
          <a:p>
            <a:pPr indent="-431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fr"/>
              <a:t>Action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971550" y="540800"/>
            <a:ext cx="1552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Discord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450750" y="2597750"/>
            <a:ext cx="4795500" cy="12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Envoi </a:t>
            </a:r>
            <a:r>
              <a:rPr lang="fr" sz="1600"/>
              <a:t>de fichiers</a:t>
            </a:r>
            <a:endParaRPr sz="1600"/>
          </a:p>
          <a:p>
            <a:pPr indent="-330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Appels vidéos </a:t>
            </a:r>
            <a:r>
              <a:rPr lang="fr" sz="1400"/>
              <a:t>(en groupe ou non)</a:t>
            </a:r>
            <a:endParaRPr sz="1400"/>
          </a:p>
          <a:p>
            <a:pPr indent="-330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Interface agréable et épurée</a:t>
            </a:r>
            <a:endParaRPr sz="1600"/>
          </a:p>
          <a:p>
            <a:pPr indent="-330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Structure des “salons” </a:t>
            </a:r>
            <a:endParaRPr sz="1800"/>
          </a:p>
        </p:txBody>
      </p:sp>
      <p:sp>
        <p:nvSpPr>
          <p:cNvPr id="141" name="Google Shape;141;p15"/>
          <p:cNvSpPr txBox="1"/>
          <p:nvPr>
            <p:ph idx="2" type="body"/>
          </p:nvPr>
        </p:nvSpPr>
        <p:spPr>
          <a:xfrm>
            <a:off x="971550" y="1049600"/>
            <a:ext cx="41997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P</a:t>
            </a:r>
            <a:r>
              <a:rPr lang="fr"/>
              <a:t>lateforme de messagerie </a:t>
            </a:r>
            <a:r>
              <a:rPr lang="fr"/>
              <a:t>instantanée</a:t>
            </a:r>
            <a:r>
              <a:rPr lang="fr"/>
              <a:t> (SMS, </a:t>
            </a:r>
            <a:r>
              <a:rPr lang="fr"/>
              <a:t>What’s App</a:t>
            </a:r>
            <a:r>
              <a:rPr lang="fr"/>
              <a:t>...)</a:t>
            </a:r>
            <a:endParaRPr/>
          </a:p>
        </p:txBody>
      </p:sp>
      <p:sp>
        <p:nvSpPr>
          <p:cNvPr id="142" name="Google Shape;142;p15"/>
          <p:cNvSpPr txBox="1"/>
          <p:nvPr/>
        </p:nvSpPr>
        <p:spPr>
          <a:xfrm>
            <a:off x="5246250" y="2763500"/>
            <a:ext cx="32310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Discord est Multi-Plateforme </a:t>
            </a:r>
            <a:r>
              <a:rPr lang="f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(Linux, Windows, Mac, IOS &amp; Android)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90825" y="1569275"/>
            <a:ext cx="7586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 u="sng"/>
              <a:t>Avantages </a:t>
            </a:r>
            <a:r>
              <a:rPr b="1" lang="fr" sz="1800" u="sng"/>
              <a:t>:</a:t>
            </a:r>
            <a:endParaRPr b="1" sz="1800" u="sng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600"/>
              <a:t>Fonctionnalités pratiques</a:t>
            </a:r>
            <a:r>
              <a:rPr lang="fr" sz="1600"/>
              <a:t> :				Facilité d’accès : 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148;p16"/>
          <p:cNvCxnSpPr>
            <a:stCxn id="149" idx="6"/>
            <a:endCxn id="150" idx="2"/>
          </p:cNvCxnSpPr>
          <p:nvPr/>
        </p:nvCxnSpPr>
        <p:spPr>
          <a:xfrm>
            <a:off x="2795425" y="2450100"/>
            <a:ext cx="1009800" cy="15912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16"/>
          <p:cNvCxnSpPr>
            <a:stCxn id="149" idx="6"/>
            <a:endCxn id="152" idx="2"/>
          </p:cNvCxnSpPr>
          <p:nvPr/>
        </p:nvCxnSpPr>
        <p:spPr>
          <a:xfrm flipH="1" rot="10800000">
            <a:off x="2795425" y="1331100"/>
            <a:ext cx="1010100" cy="11190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16"/>
          <p:cNvCxnSpPr>
            <a:stCxn id="154" idx="3"/>
            <a:endCxn id="155" idx="2"/>
          </p:cNvCxnSpPr>
          <p:nvPr/>
        </p:nvCxnSpPr>
        <p:spPr>
          <a:xfrm flipH="1" rot="10800000">
            <a:off x="4727458" y="873750"/>
            <a:ext cx="1017600" cy="4572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16"/>
          <p:cNvCxnSpPr>
            <a:stCxn id="154" idx="3"/>
            <a:endCxn id="157" idx="2"/>
          </p:cNvCxnSpPr>
          <p:nvPr/>
        </p:nvCxnSpPr>
        <p:spPr>
          <a:xfrm>
            <a:off x="4727458" y="1330950"/>
            <a:ext cx="1017600" cy="4425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8" name="Google Shape;158;p16"/>
          <p:cNvGrpSpPr/>
          <p:nvPr/>
        </p:nvGrpSpPr>
        <p:grpSpPr>
          <a:xfrm>
            <a:off x="5744950" y="714150"/>
            <a:ext cx="1481700" cy="319200"/>
            <a:chOff x="5592550" y="1018950"/>
            <a:chExt cx="1481700" cy="319200"/>
          </a:xfrm>
        </p:grpSpPr>
        <p:sp>
          <p:nvSpPr>
            <p:cNvPr id="159" name="Google Shape;159;p16"/>
            <p:cNvSpPr/>
            <p:nvPr/>
          </p:nvSpPr>
          <p:spPr>
            <a:xfrm>
              <a:off x="5766550" y="1018950"/>
              <a:ext cx="13077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maison1_salon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16"/>
          <p:cNvGrpSpPr/>
          <p:nvPr/>
        </p:nvGrpSpPr>
        <p:grpSpPr>
          <a:xfrm>
            <a:off x="3805445" y="1171350"/>
            <a:ext cx="922013" cy="319200"/>
            <a:chOff x="3650050" y="1476150"/>
            <a:chExt cx="1356300" cy="319200"/>
          </a:xfrm>
        </p:grpSpPr>
        <p:sp>
          <p:nvSpPr>
            <p:cNvPr id="154" name="Google Shape;154;p16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Maison1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16"/>
          <p:cNvGrpSpPr/>
          <p:nvPr/>
        </p:nvGrpSpPr>
        <p:grpSpPr>
          <a:xfrm>
            <a:off x="1433150" y="2290500"/>
            <a:ext cx="1362275" cy="319200"/>
            <a:chOff x="1596750" y="2412150"/>
            <a:chExt cx="1362275" cy="319200"/>
          </a:xfrm>
        </p:grpSpPr>
        <p:sp>
          <p:nvSpPr>
            <p:cNvPr id="162" name="Google Shape;162;p16"/>
            <p:cNvSpPr/>
            <p:nvPr/>
          </p:nvSpPr>
          <p:spPr>
            <a:xfrm>
              <a:off x="1596750" y="2412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Quartier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16"/>
          <p:cNvGrpSpPr/>
          <p:nvPr/>
        </p:nvGrpSpPr>
        <p:grpSpPr>
          <a:xfrm>
            <a:off x="3805316" y="3881550"/>
            <a:ext cx="922013" cy="319200"/>
            <a:chOff x="3650050" y="3348150"/>
            <a:chExt cx="1356300" cy="319200"/>
          </a:xfrm>
        </p:grpSpPr>
        <p:sp>
          <p:nvSpPr>
            <p:cNvPr id="164" name="Google Shape;164;p16"/>
            <p:cNvSpPr/>
            <p:nvPr/>
          </p:nvSpPr>
          <p:spPr>
            <a:xfrm>
              <a:off x="3824050" y="3348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Maison3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16"/>
          <p:cNvGrpSpPr/>
          <p:nvPr/>
        </p:nvGrpSpPr>
        <p:grpSpPr>
          <a:xfrm>
            <a:off x="5744950" y="1628550"/>
            <a:ext cx="1536300" cy="319200"/>
            <a:chOff x="5592550" y="1933350"/>
            <a:chExt cx="1536300" cy="319200"/>
          </a:xfrm>
        </p:grpSpPr>
        <p:sp>
          <p:nvSpPr>
            <p:cNvPr id="166" name="Google Shape;166;p16"/>
            <p:cNvSpPr/>
            <p:nvPr/>
          </p:nvSpPr>
          <p:spPr>
            <a:xfrm>
              <a:off x="5766550" y="1933350"/>
              <a:ext cx="136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maison1_toilettes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" name="Google Shape;167;p16"/>
          <p:cNvGrpSpPr/>
          <p:nvPr/>
        </p:nvGrpSpPr>
        <p:grpSpPr>
          <a:xfrm>
            <a:off x="5744950" y="3424350"/>
            <a:ext cx="1356300" cy="319200"/>
            <a:chOff x="5592550" y="2890950"/>
            <a:chExt cx="1356300" cy="319200"/>
          </a:xfrm>
        </p:grpSpPr>
        <p:sp>
          <p:nvSpPr>
            <p:cNvPr id="168" name="Google Shape;168;p16"/>
            <p:cNvSpPr/>
            <p:nvPr/>
          </p:nvSpPr>
          <p:spPr>
            <a:xfrm>
              <a:off x="5766550" y="2890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maison3_salon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" name="Google Shape;170;p16"/>
          <p:cNvGrpSpPr/>
          <p:nvPr/>
        </p:nvGrpSpPr>
        <p:grpSpPr>
          <a:xfrm>
            <a:off x="5744950" y="4338750"/>
            <a:ext cx="1530300" cy="319200"/>
            <a:chOff x="5592550" y="3805350"/>
            <a:chExt cx="1530300" cy="319200"/>
          </a:xfrm>
        </p:grpSpPr>
        <p:sp>
          <p:nvSpPr>
            <p:cNvPr id="171" name="Google Shape;171;p16"/>
            <p:cNvSpPr/>
            <p:nvPr/>
          </p:nvSpPr>
          <p:spPr>
            <a:xfrm>
              <a:off x="5766550" y="3805350"/>
              <a:ext cx="1356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maison3_toilettes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16"/>
          <p:cNvSpPr txBox="1"/>
          <p:nvPr>
            <p:ph type="title"/>
          </p:nvPr>
        </p:nvSpPr>
        <p:spPr>
          <a:xfrm>
            <a:off x="971550" y="540800"/>
            <a:ext cx="2325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</a:t>
            </a:r>
            <a:endParaRPr/>
          </a:p>
        </p:txBody>
      </p:sp>
      <p:cxnSp>
        <p:nvCxnSpPr>
          <p:cNvPr id="174" name="Google Shape;174;p16"/>
          <p:cNvCxnSpPr>
            <a:stCxn id="154" idx="3"/>
            <a:endCxn id="175" idx="2"/>
          </p:cNvCxnSpPr>
          <p:nvPr/>
        </p:nvCxnSpPr>
        <p:spPr>
          <a:xfrm flipH="1" rot="10800000">
            <a:off x="4727458" y="1316250"/>
            <a:ext cx="1017600" cy="147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6" name="Google Shape;176;p16"/>
          <p:cNvGrpSpPr/>
          <p:nvPr/>
        </p:nvGrpSpPr>
        <p:grpSpPr>
          <a:xfrm>
            <a:off x="5744950" y="1171350"/>
            <a:ext cx="1481700" cy="319200"/>
            <a:chOff x="5592550" y="1933350"/>
            <a:chExt cx="1481700" cy="319200"/>
          </a:xfrm>
        </p:grpSpPr>
        <p:sp>
          <p:nvSpPr>
            <p:cNvPr id="177" name="Google Shape;177;p16"/>
            <p:cNvSpPr/>
            <p:nvPr/>
          </p:nvSpPr>
          <p:spPr>
            <a:xfrm>
              <a:off x="5766550" y="1933350"/>
              <a:ext cx="13077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maison1_cuisine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8" name="Google Shape;178;p16"/>
          <p:cNvCxnSpPr>
            <a:stCxn id="164" idx="3"/>
            <a:endCxn id="169" idx="2"/>
          </p:cNvCxnSpPr>
          <p:nvPr/>
        </p:nvCxnSpPr>
        <p:spPr>
          <a:xfrm flipH="1" rot="10800000">
            <a:off x="4727329" y="3583950"/>
            <a:ext cx="1017600" cy="4572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16"/>
          <p:cNvCxnSpPr>
            <a:stCxn id="164" idx="3"/>
            <a:endCxn id="172" idx="2"/>
          </p:cNvCxnSpPr>
          <p:nvPr/>
        </p:nvCxnSpPr>
        <p:spPr>
          <a:xfrm>
            <a:off x="4727329" y="4041150"/>
            <a:ext cx="1017600" cy="4572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0" name="Google Shape;180;p16"/>
          <p:cNvGrpSpPr/>
          <p:nvPr/>
        </p:nvGrpSpPr>
        <p:grpSpPr>
          <a:xfrm>
            <a:off x="5744950" y="3881550"/>
            <a:ext cx="1530300" cy="319200"/>
            <a:chOff x="5592550" y="1933350"/>
            <a:chExt cx="1530300" cy="319200"/>
          </a:xfrm>
        </p:grpSpPr>
        <p:sp>
          <p:nvSpPr>
            <p:cNvPr id="181" name="Google Shape;181;p16"/>
            <p:cNvSpPr/>
            <p:nvPr/>
          </p:nvSpPr>
          <p:spPr>
            <a:xfrm>
              <a:off x="5766550" y="1933350"/>
              <a:ext cx="1356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maison3_cuisine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3" name="Google Shape;183;p16"/>
          <p:cNvCxnSpPr>
            <a:stCxn id="164" idx="3"/>
            <a:endCxn id="182" idx="2"/>
          </p:cNvCxnSpPr>
          <p:nvPr/>
        </p:nvCxnSpPr>
        <p:spPr>
          <a:xfrm flipH="1" rot="10800000">
            <a:off x="4727329" y="4026450"/>
            <a:ext cx="1017600" cy="147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4" name="Google Shape;184;p16"/>
          <p:cNvGrpSpPr/>
          <p:nvPr/>
        </p:nvGrpSpPr>
        <p:grpSpPr>
          <a:xfrm>
            <a:off x="3805445" y="2519100"/>
            <a:ext cx="922013" cy="319200"/>
            <a:chOff x="3650050" y="1476150"/>
            <a:chExt cx="1356300" cy="319200"/>
          </a:xfrm>
        </p:grpSpPr>
        <p:sp>
          <p:nvSpPr>
            <p:cNvPr id="185" name="Google Shape;185;p16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Maison2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7" name="Google Shape;187;p16"/>
          <p:cNvCxnSpPr>
            <a:stCxn id="149" idx="6"/>
            <a:endCxn id="186" idx="2"/>
          </p:cNvCxnSpPr>
          <p:nvPr/>
        </p:nvCxnSpPr>
        <p:spPr>
          <a:xfrm>
            <a:off x="2795425" y="2450100"/>
            <a:ext cx="1010100" cy="2286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p16"/>
          <p:cNvCxnSpPr>
            <a:stCxn id="185" idx="3"/>
            <a:endCxn id="189" idx="2"/>
          </p:cNvCxnSpPr>
          <p:nvPr/>
        </p:nvCxnSpPr>
        <p:spPr>
          <a:xfrm flipH="1" rot="10800000">
            <a:off x="4727458" y="2221500"/>
            <a:ext cx="10176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16"/>
          <p:cNvCxnSpPr>
            <a:stCxn id="185" idx="3"/>
            <a:endCxn id="191" idx="2"/>
          </p:cNvCxnSpPr>
          <p:nvPr/>
        </p:nvCxnSpPr>
        <p:spPr>
          <a:xfrm>
            <a:off x="4727458" y="2678700"/>
            <a:ext cx="1017600" cy="44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2" name="Google Shape;192;p16"/>
          <p:cNvGrpSpPr/>
          <p:nvPr/>
        </p:nvGrpSpPr>
        <p:grpSpPr>
          <a:xfrm>
            <a:off x="5745050" y="2061900"/>
            <a:ext cx="1356300" cy="319200"/>
            <a:chOff x="5592550" y="1018950"/>
            <a:chExt cx="1356300" cy="319200"/>
          </a:xfrm>
        </p:grpSpPr>
        <p:sp>
          <p:nvSpPr>
            <p:cNvPr id="193" name="Google Shape;193;p16"/>
            <p:cNvSpPr/>
            <p:nvPr/>
          </p:nvSpPr>
          <p:spPr>
            <a:xfrm>
              <a:off x="5766550" y="1018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maison2_salon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6"/>
          <p:cNvGrpSpPr/>
          <p:nvPr/>
        </p:nvGrpSpPr>
        <p:grpSpPr>
          <a:xfrm>
            <a:off x="5745050" y="2976300"/>
            <a:ext cx="1530300" cy="319200"/>
            <a:chOff x="5592550" y="1933350"/>
            <a:chExt cx="1530300" cy="319200"/>
          </a:xfrm>
        </p:grpSpPr>
        <p:sp>
          <p:nvSpPr>
            <p:cNvPr id="195" name="Google Shape;195;p16"/>
            <p:cNvSpPr/>
            <p:nvPr/>
          </p:nvSpPr>
          <p:spPr>
            <a:xfrm>
              <a:off x="5766550" y="1933350"/>
              <a:ext cx="1356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maison2_toilettes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6" name="Google Shape;196;p16"/>
          <p:cNvCxnSpPr>
            <a:stCxn id="185" idx="3"/>
            <a:endCxn id="197" idx="2"/>
          </p:cNvCxnSpPr>
          <p:nvPr/>
        </p:nvCxnSpPr>
        <p:spPr>
          <a:xfrm flipH="1" rot="10800000">
            <a:off x="4727458" y="2664000"/>
            <a:ext cx="1017600" cy="14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8" name="Google Shape;198;p16"/>
          <p:cNvGrpSpPr/>
          <p:nvPr/>
        </p:nvGrpSpPr>
        <p:grpSpPr>
          <a:xfrm>
            <a:off x="5745050" y="2519100"/>
            <a:ext cx="1659300" cy="319200"/>
            <a:chOff x="5592550" y="1933350"/>
            <a:chExt cx="1659300" cy="319200"/>
          </a:xfrm>
        </p:grpSpPr>
        <p:sp>
          <p:nvSpPr>
            <p:cNvPr id="199" name="Google Shape;199;p16"/>
            <p:cNvSpPr/>
            <p:nvPr/>
          </p:nvSpPr>
          <p:spPr>
            <a:xfrm>
              <a:off x="5766550" y="1933350"/>
              <a:ext cx="1485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maison2_cuisine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Google Shape;204;p17"/>
          <p:cNvCxnSpPr>
            <a:stCxn id="205" idx="6"/>
            <a:endCxn id="206" idx="2"/>
          </p:cNvCxnSpPr>
          <p:nvPr/>
        </p:nvCxnSpPr>
        <p:spPr>
          <a:xfrm>
            <a:off x="2795425" y="2450100"/>
            <a:ext cx="1009800" cy="15912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17"/>
          <p:cNvCxnSpPr>
            <a:stCxn id="205" idx="6"/>
            <a:endCxn id="208" idx="2"/>
          </p:cNvCxnSpPr>
          <p:nvPr/>
        </p:nvCxnSpPr>
        <p:spPr>
          <a:xfrm flipH="1" rot="10800000">
            <a:off x="2795425" y="1331100"/>
            <a:ext cx="1010100" cy="11190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17"/>
          <p:cNvCxnSpPr>
            <a:stCxn id="210" idx="3"/>
            <a:endCxn id="211" idx="2"/>
          </p:cNvCxnSpPr>
          <p:nvPr/>
        </p:nvCxnSpPr>
        <p:spPr>
          <a:xfrm flipH="1" rot="10800000">
            <a:off x="4727458" y="873750"/>
            <a:ext cx="1017600" cy="4572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17"/>
          <p:cNvCxnSpPr>
            <a:stCxn id="210" idx="3"/>
            <a:endCxn id="213" idx="2"/>
          </p:cNvCxnSpPr>
          <p:nvPr/>
        </p:nvCxnSpPr>
        <p:spPr>
          <a:xfrm>
            <a:off x="4727458" y="1330950"/>
            <a:ext cx="1017600" cy="4425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4" name="Google Shape;214;p17"/>
          <p:cNvGrpSpPr/>
          <p:nvPr/>
        </p:nvGrpSpPr>
        <p:grpSpPr>
          <a:xfrm>
            <a:off x="5744950" y="714150"/>
            <a:ext cx="1356300" cy="319200"/>
            <a:chOff x="5592550" y="1018950"/>
            <a:chExt cx="1356300" cy="319200"/>
          </a:xfrm>
        </p:grpSpPr>
        <p:sp>
          <p:nvSpPr>
            <p:cNvPr id="215" name="Google Shape;215;p17"/>
            <p:cNvSpPr/>
            <p:nvPr/>
          </p:nvSpPr>
          <p:spPr>
            <a:xfrm>
              <a:off x="5766550" y="1018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opio_rh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17"/>
          <p:cNvGrpSpPr/>
          <p:nvPr/>
        </p:nvGrpSpPr>
        <p:grpSpPr>
          <a:xfrm>
            <a:off x="3805445" y="1171350"/>
            <a:ext cx="922013" cy="319200"/>
            <a:chOff x="3650050" y="1476150"/>
            <a:chExt cx="1356300" cy="319200"/>
          </a:xfrm>
        </p:grpSpPr>
        <p:sp>
          <p:nvSpPr>
            <p:cNvPr id="210" name="Google Shape;210;p17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Opio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" name="Google Shape;217;p17"/>
          <p:cNvGrpSpPr/>
          <p:nvPr/>
        </p:nvGrpSpPr>
        <p:grpSpPr>
          <a:xfrm>
            <a:off x="1433150" y="2290500"/>
            <a:ext cx="1362275" cy="319200"/>
            <a:chOff x="1291950" y="2412150"/>
            <a:chExt cx="1362275" cy="319200"/>
          </a:xfrm>
        </p:grpSpPr>
        <p:sp>
          <p:nvSpPr>
            <p:cNvPr id="218" name="Google Shape;218;p17"/>
            <p:cNvSpPr/>
            <p:nvPr/>
          </p:nvSpPr>
          <p:spPr>
            <a:xfrm>
              <a:off x="1291950" y="2412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Discord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2480225" y="2484750"/>
              <a:ext cx="174000" cy="174000"/>
            </a:xfrm>
            <a:prstGeom prst="ellipse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17"/>
          <p:cNvGrpSpPr/>
          <p:nvPr/>
        </p:nvGrpSpPr>
        <p:grpSpPr>
          <a:xfrm>
            <a:off x="3805316" y="3881550"/>
            <a:ext cx="922013" cy="319200"/>
            <a:chOff x="3650050" y="3348150"/>
            <a:chExt cx="1356300" cy="319200"/>
          </a:xfrm>
        </p:grpSpPr>
        <p:sp>
          <p:nvSpPr>
            <p:cNvPr id="220" name="Google Shape;220;p17"/>
            <p:cNvSpPr/>
            <p:nvPr/>
          </p:nvSpPr>
          <p:spPr>
            <a:xfrm>
              <a:off x="3824050" y="3348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G.Blanc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17"/>
          <p:cNvGrpSpPr/>
          <p:nvPr/>
        </p:nvGrpSpPr>
        <p:grpSpPr>
          <a:xfrm>
            <a:off x="5744950" y="1628550"/>
            <a:ext cx="1356300" cy="319200"/>
            <a:chOff x="5592550" y="1933350"/>
            <a:chExt cx="1356300" cy="319200"/>
          </a:xfrm>
        </p:grpSpPr>
        <p:sp>
          <p:nvSpPr>
            <p:cNvPr id="222" name="Google Shape;222;p17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opio_clients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17"/>
          <p:cNvGrpSpPr/>
          <p:nvPr/>
        </p:nvGrpSpPr>
        <p:grpSpPr>
          <a:xfrm>
            <a:off x="5744950" y="3424350"/>
            <a:ext cx="1356300" cy="319200"/>
            <a:chOff x="5592550" y="2890950"/>
            <a:chExt cx="1356300" cy="319200"/>
          </a:xfrm>
        </p:grpSpPr>
        <p:sp>
          <p:nvSpPr>
            <p:cNvPr id="224" name="Google Shape;224;p17"/>
            <p:cNvSpPr/>
            <p:nvPr/>
          </p:nvSpPr>
          <p:spPr>
            <a:xfrm>
              <a:off x="5766550" y="2890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gb_rh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17"/>
          <p:cNvGrpSpPr/>
          <p:nvPr/>
        </p:nvGrpSpPr>
        <p:grpSpPr>
          <a:xfrm>
            <a:off x="5744950" y="4338750"/>
            <a:ext cx="1356300" cy="319200"/>
            <a:chOff x="5592550" y="3805350"/>
            <a:chExt cx="1356300" cy="319200"/>
          </a:xfrm>
        </p:grpSpPr>
        <p:sp>
          <p:nvSpPr>
            <p:cNvPr id="227" name="Google Shape;227;p17"/>
            <p:cNvSpPr/>
            <p:nvPr/>
          </p:nvSpPr>
          <p:spPr>
            <a:xfrm>
              <a:off x="5766550" y="3805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gb_client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17"/>
          <p:cNvSpPr txBox="1"/>
          <p:nvPr>
            <p:ph type="title"/>
          </p:nvPr>
        </p:nvSpPr>
        <p:spPr>
          <a:xfrm>
            <a:off x="971550" y="540800"/>
            <a:ext cx="2325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Utilisation</a:t>
            </a:r>
            <a:endParaRPr/>
          </a:p>
        </p:txBody>
      </p:sp>
      <p:cxnSp>
        <p:nvCxnSpPr>
          <p:cNvPr id="230" name="Google Shape;230;p17"/>
          <p:cNvCxnSpPr>
            <a:stCxn id="210" idx="3"/>
            <a:endCxn id="231" idx="2"/>
          </p:cNvCxnSpPr>
          <p:nvPr/>
        </p:nvCxnSpPr>
        <p:spPr>
          <a:xfrm flipH="1" rot="10800000">
            <a:off x="4727458" y="1316250"/>
            <a:ext cx="1017600" cy="147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2" name="Google Shape;232;p17"/>
          <p:cNvGrpSpPr/>
          <p:nvPr/>
        </p:nvGrpSpPr>
        <p:grpSpPr>
          <a:xfrm>
            <a:off x="5744950" y="1171350"/>
            <a:ext cx="1356300" cy="319200"/>
            <a:chOff x="5592550" y="1933350"/>
            <a:chExt cx="1356300" cy="319200"/>
          </a:xfrm>
        </p:grpSpPr>
        <p:sp>
          <p:nvSpPr>
            <p:cNvPr id="233" name="Google Shape;233;p17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opio_marketing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4" name="Google Shape;234;p17"/>
          <p:cNvCxnSpPr>
            <a:stCxn id="220" idx="3"/>
            <a:endCxn id="225" idx="2"/>
          </p:cNvCxnSpPr>
          <p:nvPr/>
        </p:nvCxnSpPr>
        <p:spPr>
          <a:xfrm flipH="1" rot="10800000">
            <a:off x="4727329" y="3583950"/>
            <a:ext cx="1017600" cy="4572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" name="Google Shape;235;p17"/>
          <p:cNvCxnSpPr>
            <a:stCxn id="220" idx="3"/>
            <a:endCxn id="228" idx="2"/>
          </p:cNvCxnSpPr>
          <p:nvPr/>
        </p:nvCxnSpPr>
        <p:spPr>
          <a:xfrm>
            <a:off x="4727329" y="4041150"/>
            <a:ext cx="1017600" cy="4572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6" name="Google Shape;236;p17"/>
          <p:cNvGrpSpPr/>
          <p:nvPr/>
        </p:nvGrpSpPr>
        <p:grpSpPr>
          <a:xfrm>
            <a:off x="5744950" y="3881550"/>
            <a:ext cx="1356300" cy="319200"/>
            <a:chOff x="5592550" y="1933350"/>
            <a:chExt cx="1356300" cy="319200"/>
          </a:xfrm>
        </p:grpSpPr>
        <p:sp>
          <p:nvSpPr>
            <p:cNvPr id="237" name="Google Shape;237;p17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gb_marketing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9" name="Google Shape;239;p17"/>
          <p:cNvCxnSpPr>
            <a:stCxn id="220" idx="3"/>
            <a:endCxn id="238" idx="2"/>
          </p:cNvCxnSpPr>
          <p:nvPr/>
        </p:nvCxnSpPr>
        <p:spPr>
          <a:xfrm flipH="1" rot="10800000">
            <a:off x="4727329" y="4026450"/>
            <a:ext cx="1017600" cy="147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0" name="Google Shape;240;p17"/>
          <p:cNvGrpSpPr/>
          <p:nvPr/>
        </p:nvGrpSpPr>
        <p:grpSpPr>
          <a:xfrm>
            <a:off x="3805445" y="2519100"/>
            <a:ext cx="922013" cy="319200"/>
            <a:chOff x="3650050" y="1476150"/>
            <a:chExt cx="1356300" cy="319200"/>
          </a:xfrm>
        </p:grpSpPr>
        <p:sp>
          <p:nvSpPr>
            <p:cNvPr id="241" name="Google Shape;241;p17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Siège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3" name="Google Shape;243;p17"/>
          <p:cNvCxnSpPr>
            <a:stCxn id="205" idx="6"/>
            <a:endCxn id="242" idx="2"/>
          </p:cNvCxnSpPr>
          <p:nvPr/>
        </p:nvCxnSpPr>
        <p:spPr>
          <a:xfrm>
            <a:off x="2795425" y="2450100"/>
            <a:ext cx="1010100" cy="2286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" name="Google Shape;244;p17"/>
          <p:cNvCxnSpPr>
            <a:stCxn id="241" idx="3"/>
            <a:endCxn id="245" idx="2"/>
          </p:cNvCxnSpPr>
          <p:nvPr/>
        </p:nvCxnSpPr>
        <p:spPr>
          <a:xfrm flipH="1" rot="10800000">
            <a:off x="4727458" y="2221500"/>
            <a:ext cx="10176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" name="Google Shape;246;p17"/>
          <p:cNvCxnSpPr>
            <a:stCxn id="241" idx="3"/>
            <a:endCxn id="247" idx="2"/>
          </p:cNvCxnSpPr>
          <p:nvPr/>
        </p:nvCxnSpPr>
        <p:spPr>
          <a:xfrm>
            <a:off x="4727458" y="2678700"/>
            <a:ext cx="1017600" cy="44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8" name="Google Shape;248;p17"/>
          <p:cNvGrpSpPr/>
          <p:nvPr/>
        </p:nvGrpSpPr>
        <p:grpSpPr>
          <a:xfrm>
            <a:off x="5745050" y="2061900"/>
            <a:ext cx="1659300" cy="319200"/>
            <a:chOff x="5592550" y="1018950"/>
            <a:chExt cx="1659300" cy="319200"/>
          </a:xfrm>
        </p:grpSpPr>
        <p:sp>
          <p:nvSpPr>
            <p:cNvPr id="249" name="Google Shape;249;p17"/>
            <p:cNvSpPr/>
            <p:nvPr/>
          </p:nvSpPr>
          <p:spPr>
            <a:xfrm>
              <a:off x="5766550" y="1018950"/>
              <a:ext cx="1485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siège_administratif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17"/>
          <p:cNvGrpSpPr/>
          <p:nvPr/>
        </p:nvGrpSpPr>
        <p:grpSpPr>
          <a:xfrm>
            <a:off x="5745050" y="2976300"/>
            <a:ext cx="1356300" cy="319200"/>
            <a:chOff x="5592550" y="1933350"/>
            <a:chExt cx="1356300" cy="319200"/>
          </a:xfrm>
        </p:grpSpPr>
        <p:sp>
          <p:nvSpPr>
            <p:cNvPr id="251" name="Google Shape;251;p17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siège_achats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2" name="Google Shape;252;p17"/>
          <p:cNvCxnSpPr>
            <a:stCxn id="241" idx="3"/>
            <a:endCxn id="253" idx="2"/>
          </p:cNvCxnSpPr>
          <p:nvPr/>
        </p:nvCxnSpPr>
        <p:spPr>
          <a:xfrm flipH="1" rot="10800000">
            <a:off x="4727458" y="2664000"/>
            <a:ext cx="1017600" cy="14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54" name="Google Shape;254;p17"/>
          <p:cNvGrpSpPr/>
          <p:nvPr/>
        </p:nvGrpSpPr>
        <p:grpSpPr>
          <a:xfrm>
            <a:off x="5745050" y="2519100"/>
            <a:ext cx="1659300" cy="319200"/>
            <a:chOff x="5592550" y="1933350"/>
            <a:chExt cx="1659300" cy="319200"/>
          </a:xfrm>
        </p:grpSpPr>
        <p:sp>
          <p:nvSpPr>
            <p:cNvPr id="255" name="Google Shape;255;p17"/>
            <p:cNvSpPr/>
            <p:nvPr/>
          </p:nvSpPr>
          <p:spPr>
            <a:xfrm>
              <a:off x="5766550" y="1933350"/>
              <a:ext cx="1485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siège_comptabilité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17"/>
          <p:cNvSpPr/>
          <p:nvPr/>
        </p:nvSpPr>
        <p:spPr>
          <a:xfrm>
            <a:off x="4465300" y="540800"/>
            <a:ext cx="3435600" cy="159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7"/>
          <p:cNvSpPr/>
          <p:nvPr/>
        </p:nvSpPr>
        <p:spPr>
          <a:xfrm>
            <a:off x="4636050" y="1877625"/>
            <a:ext cx="3435600" cy="159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7"/>
          <p:cNvSpPr/>
          <p:nvPr/>
        </p:nvSpPr>
        <p:spPr>
          <a:xfrm>
            <a:off x="4636050" y="340050"/>
            <a:ext cx="3435600" cy="159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 txBox="1"/>
          <p:nvPr/>
        </p:nvSpPr>
        <p:spPr>
          <a:xfrm>
            <a:off x="971550" y="1033350"/>
            <a:ext cx="19650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 u="sng">
                <a:latin typeface="Calibri"/>
                <a:ea typeface="Calibri"/>
                <a:cs typeface="Calibri"/>
                <a:sym typeface="Calibri"/>
              </a:rPr>
              <a:t>Exemple </a:t>
            </a: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: Vue de Charlotte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4" name="Google Shape;264;p18"/>
          <p:cNvCxnSpPr>
            <a:stCxn id="265" idx="6"/>
            <a:endCxn id="266" idx="2"/>
          </p:cNvCxnSpPr>
          <p:nvPr/>
        </p:nvCxnSpPr>
        <p:spPr>
          <a:xfrm>
            <a:off x="2795425" y="2450100"/>
            <a:ext cx="1009800" cy="15912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7" name="Google Shape;267;p18"/>
          <p:cNvCxnSpPr>
            <a:stCxn id="265" idx="6"/>
            <a:endCxn id="268" idx="2"/>
          </p:cNvCxnSpPr>
          <p:nvPr/>
        </p:nvCxnSpPr>
        <p:spPr>
          <a:xfrm flipH="1" rot="10800000">
            <a:off x="2795425" y="1331100"/>
            <a:ext cx="1010100" cy="11190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9" name="Google Shape;269;p18"/>
          <p:cNvCxnSpPr>
            <a:stCxn id="270" idx="3"/>
            <a:endCxn id="271" idx="2"/>
          </p:cNvCxnSpPr>
          <p:nvPr/>
        </p:nvCxnSpPr>
        <p:spPr>
          <a:xfrm flipH="1" rot="10800000">
            <a:off x="4727458" y="873750"/>
            <a:ext cx="1017600" cy="4572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Google Shape;272;p18"/>
          <p:cNvCxnSpPr>
            <a:stCxn id="270" idx="3"/>
            <a:endCxn id="273" idx="2"/>
          </p:cNvCxnSpPr>
          <p:nvPr/>
        </p:nvCxnSpPr>
        <p:spPr>
          <a:xfrm>
            <a:off x="4727458" y="1330950"/>
            <a:ext cx="1017600" cy="4425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4" name="Google Shape;274;p18"/>
          <p:cNvGrpSpPr/>
          <p:nvPr/>
        </p:nvGrpSpPr>
        <p:grpSpPr>
          <a:xfrm>
            <a:off x="5744950" y="714150"/>
            <a:ext cx="1356300" cy="319200"/>
            <a:chOff x="5592550" y="1018950"/>
            <a:chExt cx="1356300" cy="319200"/>
          </a:xfrm>
        </p:grpSpPr>
        <p:sp>
          <p:nvSpPr>
            <p:cNvPr id="275" name="Google Shape;275;p18"/>
            <p:cNvSpPr/>
            <p:nvPr/>
          </p:nvSpPr>
          <p:spPr>
            <a:xfrm>
              <a:off x="5766550" y="1018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opio_rh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18"/>
          <p:cNvGrpSpPr/>
          <p:nvPr/>
        </p:nvGrpSpPr>
        <p:grpSpPr>
          <a:xfrm>
            <a:off x="3805445" y="1171350"/>
            <a:ext cx="922013" cy="319200"/>
            <a:chOff x="3650050" y="1476150"/>
            <a:chExt cx="1356300" cy="319200"/>
          </a:xfrm>
        </p:grpSpPr>
        <p:sp>
          <p:nvSpPr>
            <p:cNvPr id="270" name="Google Shape;270;p18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Opio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18"/>
          <p:cNvGrpSpPr/>
          <p:nvPr/>
        </p:nvGrpSpPr>
        <p:grpSpPr>
          <a:xfrm>
            <a:off x="1433150" y="2290500"/>
            <a:ext cx="1362275" cy="319200"/>
            <a:chOff x="1596750" y="2412150"/>
            <a:chExt cx="1362275" cy="319200"/>
          </a:xfrm>
        </p:grpSpPr>
        <p:sp>
          <p:nvSpPr>
            <p:cNvPr id="278" name="Google Shape;278;p18"/>
            <p:cNvSpPr/>
            <p:nvPr/>
          </p:nvSpPr>
          <p:spPr>
            <a:xfrm>
              <a:off x="1596750" y="2412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Discord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18"/>
          <p:cNvGrpSpPr/>
          <p:nvPr/>
        </p:nvGrpSpPr>
        <p:grpSpPr>
          <a:xfrm>
            <a:off x="3805316" y="3881550"/>
            <a:ext cx="922013" cy="319200"/>
            <a:chOff x="3650050" y="3348150"/>
            <a:chExt cx="1356300" cy="319200"/>
          </a:xfrm>
        </p:grpSpPr>
        <p:sp>
          <p:nvSpPr>
            <p:cNvPr id="280" name="Google Shape;280;p18"/>
            <p:cNvSpPr/>
            <p:nvPr/>
          </p:nvSpPr>
          <p:spPr>
            <a:xfrm>
              <a:off x="3824050" y="3348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G.Blanc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" name="Google Shape;281;p18"/>
          <p:cNvGrpSpPr/>
          <p:nvPr/>
        </p:nvGrpSpPr>
        <p:grpSpPr>
          <a:xfrm>
            <a:off x="5744950" y="1628550"/>
            <a:ext cx="1356300" cy="319200"/>
            <a:chOff x="5592550" y="1933350"/>
            <a:chExt cx="1356300" cy="319200"/>
          </a:xfrm>
        </p:grpSpPr>
        <p:sp>
          <p:nvSpPr>
            <p:cNvPr id="282" name="Google Shape;282;p18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opio_clients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18"/>
          <p:cNvGrpSpPr/>
          <p:nvPr/>
        </p:nvGrpSpPr>
        <p:grpSpPr>
          <a:xfrm>
            <a:off x="5744950" y="3424350"/>
            <a:ext cx="1356300" cy="319200"/>
            <a:chOff x="5592550" y="2890950"/>
            <a:chExt cx="1356300" cy="319200"/>
          </a:xfrm>
        </p:grpSpPr>
        <p:sp>
          <p:nvSpPr>
            <p:cNvPr id="284" name="Google Shape;284;p18"/>
            <p:cNvSpPr/>
            <p:nvPr/>
          </p:nvSpPr>
          <p:spPr>
            <a:xfrm>
              <a:off x="5766550" y="2890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gb_rh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18"/>
          <p:cNvGrpSpPr/>
          <p:nvPr/>
        </p:nvGrpSpPr>
        <p:grpSpPr>
          <a:xfrm>
            <a:off x="5744950" y="4338750"/>
            <a:ext cx="1356300" cy="319200"/>
            <a:chOff x="5592550" y="3805350"/>
            <a:chExt cx="1356300" cy="319200"/>
          </a:xfrm>
        </p:grpSpPr>
        <p:sp>
          <p:nvSpPr>
            <p:cNvPr id="287" name="Google Shape;287;p18"/>
            <p:cNvSpPr/>
            <p:nvPr/>
          </p:nvSpPr>
          <p:spPr>
            <a:xfrm>
              <a:off x="5766550" y="3805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gb_client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18"/>
          <p:cNvSpPr txBox="1"/>
          <p:nvPr>
            <p:ph type="title"/>
          </p:nvPr>
        </p:nvSpPr>
        <p:spPr>
          <a:xfrm>
            <a:off x="971550" y="540800"/>
            <a:ext cx="2325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Utilisation</a:t>
            </a:r>
            <a:endParaRPr/>
          </a:p>
        </p:txBody>
      </p:sp>
      <p:cxnSp>
        <p:nvCxnSpPr>
          <p:cNvPr id="290" name="Google Shape;290;p18"/>
          <p:cNvCxnSpPr>
            <a:stCxn id="270" idx="3"/>
            <a:endCxn id="291" idx="2"/>
          </p:cNvCxnSpPr>
          <p:nvPr/>
        </p:nvCxnSpPr>
        <p:spPr>
          <a:xfrm flipH="1" rot="10800000">
            <a:off x="4727458" y="1316250"/>
            <a:ext cx="1017600" cy="147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92" name="Google Shape;292;p18"/>
          <p:cNvGrpSpPr/>
          <p:nvPr/>
        </p:nvGrpSpPr>
        <p:grpSpPr>
          <a:xfrm>
            <a:off x="5744950" y="1171350"/>
            <a:ext cx="1356300" cy="319200"/>
            <a:chOff x="5592550" y="1933350"/>
            <a:chExt cx="1356300" cy="319200"/>
          </a:xfrm>
        </p:grpSpPr>
        <p:sp>
          <p:nvSpPr>
            <p:cNvPr id="293" name="Google Shape;293;p18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opio_marketing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4" name="Google Shape;294;p18"/>
          <p:cNvCxnSpPr>
            <a:stCxn id="280" idx="3"/>
            <a:endCxn id="285" idx="2"/>
          </p:cNvCxnSpPr>
          <p:nvPr/>
        </p:nvCxnSpPr>
        <p:spPr>
          <a:xfrm flipH="1" rot="10800000">
            <a:off x="4727329" y="3583950"/>
            <a:ext cx="1017600" cy="4572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5" name="Google Shape;295;p18"/>
          <p:cNvCxnSpPr>
            <a:stCxn id="280" idx="3"/>
            <a:endCxn id="288" idx="2"/>
          </p:cNvCxnSpPr>
          <p:nvPr/>
        </p:nvCxnSpPr>
        <p:spPr>
          <a:xfrm>
            <a:off x="4727329" y="4041150"/>
            <a:ext cx="1017600" cy="4572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96" name="Google Shape;296;p18"/>
          <p:cNvGrpSpPr/>
          <p:nvPr/>
        </p:nvGrpSpPr>
        <p:grpSpPr>
          <a:xfrm>
            <a:off x="5744950" y="3881550"/>
            <a:ext cx="1356300" cy="319200"/>
            <a:chOff x="5592550" y="1933350"/>
            <a:chExt cx="1356300" cy="319200"/>
          </a:xfrm>
        </p:grpSpPr>
        <p:sp>
          <p:nvSpPr>
            <p:cNvPr id="297" name="Google Shape;297;p18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gb_marketing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9" name="Google Shape;299;p18"/>
          <p:cNvCxnSpPr>
            <a:stCxn id="280" idx="3"/>
            <a:endCxn id="298" idx="2"/>
          </p:cNvCxnSpPr>
          <p:nvPr/>
        </p:nvCxnSpPr>
        <p:spPr>
          <a:xfrm flipH="1" rot="10800000">
            <a:off x="4727329" y="4026450"/>
            <a:ext cx="1017600" cy="147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00" name="Google Shape;300;p18"/>
          <p:cNvGrpSpPr/>
          <p:nvPr/>
        </p:nvGrpSpPr>
        <p:grpSpPr>
          <a:xfrm>
            <a:off x="3805445" y="2519100"/>
            <a:ext cx="922013" cy="319200"/>
            <a:chOff x="3650050" y="1476150"/>
            <a:chExt cx="1356300" cy="319200"/>
          </a:xfrm>
        </p:grpSpPr>
        <p:sp>
          <p:nvSpPr>
            <p:cNvPr id="301" name="Google Shape;301;p18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Siège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3" name="Google Shape;303;p18"/>
          <p:cNvCxnSpPr>
            <a:stCxn id="265" idx="6"/>
            <a:endCxn id="302" idx="2"/>
          </p:cNvCxnSpPr>
          <p:nvPr/>
        </p:nvCxnSpPr>
        <p:spPr>
          <a:xfrm>
            <a:off x="2795425" y="2450100"/>
            <a:ext cx="1010100" cy="2286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4" name="Google Shape;304;p18"/>
          <p:cNvCxnSpPr>
            <a:stCxn id="301" idx="3"/>
            <a:endCxn id="305" idx="2"/>
          </p:cNvCxnSpPr>
          <p:nvPr/>
        </p:nvCxnSpPr>
        <p:spPr>
          <a:xfrm flipH="1" rot="10800000">
            <a:off x="4727458" y="2221500"/>
            <a:ext cx="10176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p18"/>
          <p:cNvCxnSpPr>
            <a:stCxn id="301" idx="3"/>
            <a:endCxn id="307" idx="2"/>
          </p:cNvCxnSpPr>
          <p:nvPr/>
        </p:nvCxnSpPr>
        <p:spPr>
          <a:xfrm>
            <a:off x="4727458" y="2678700"/>
            <a:ext cx="1017600" cy="44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08" name="Google Shape;308;p18"/>
          <p:cNvGrpSpPr/>
          <p:nvPr/>
        </p:nvGrpSpPr>
        <p:grpSpPr>
          <a:xfrm>
            <a:off x="5745050" y="2061900"/>
            <a:ext cx="1659300" cy="319200"/>
            <a:chOff x="5592550" y="1018950"/>
            <a:chExt cx="1659300" cy="319200"/>
          </a:xfrm>
        </p:grpSpPr>
        <p:sp>
          <p:nvSpPr>
            <p:cNvPr id="309" name="Google Shape;309;p18"/>
            <p:cNvSpPr/>
            <p:nvPr/>
          </p:nvSpPr>
          <p:spPr>
            <a:xfrm>
              <a:off x="5766550" y="1018950"/>
              <a:ext cx="1485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siège_administratif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18"/>
          <p:cNvGrpSpPr/>
          <p:nvPr/>
        </p:nvGrpSpPr>
        <p:grpSpPr>
          <a:xfrm>
            <a:off x="5745050" y="2976300"/>
            <a:ext cx="1356300" cy="319200"/>
            <a:chOff x="5592550" y="1933350"/>
            <a:chExt cx="1356300" cy="319200"/>
          </a:xfrm>
        </p:grpSpPr>
        <p:sp>
          <p:nvSpPr>
            <p:cNvPr id="311" name="Google Shape;311;p18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siège_achats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2" name="Google Shape;312;p18"/>
          <p:cNvCxnSpPr>
            <a:stCxn id="301" idx="3"/>
            <a:endCxn id="313" idx="2"/>
          </p:cNvCxnSpPr>
          <p:nvPr/>
        </p:nvCxnSpPr>
        <p:spPr>
          <a:xfrm flipH="1" rot="10800000">
            <a:off x="4727458" y="2664000"/>
            <a:ext cx="1017600" cy="14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14" name="Google Shape;314;p18"/>
          <p:cNvGrpSpPr/>
          <p:nvPr/>
        </p:nvGrpSpPr>
        <p:grpSpPr>
          <a:xfrm>
            <a:off x="5745050" y="2519100"/>
            <a:ext cx="1659300" cy="319200"/>
            <a:chOff x="5592550" y="1933350"/>
            <a:chExt cx="1659300" cy="319200"/>
          </a:xfrm>
        </p:grpSpPr>
        <p:sp>
          <p:nvSpPr>
            <p:cNvPr id="315" name="Google Shape;315;p18"/>
            <p:cNvSpPr/>
            <p:nvPr/>
          </p:nvSpPr>
          <p:spPr>
            <a:xfrm>
              <a:off x="5766550" y="1933350"/>
              <a:ext cx="1485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siège_comptabilité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" name="Google Shape;316;p18"/>
          <p:cNvSpPr/>
          <p:nvPr/>
        </p:nvSpPr>
        <p:spPr>
          <a:xfrm>
            <a:off x="4688025" y="3295500"/>
            <a:ext cx="3435600" cy="159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8"/>
          <p:cNvSpPr/>
          <p:nvPr/>
        </p:nvSpPr>
        <p:spPr>
          <a:xfrm>
            <a:off x="4688025" y="2210900"/>
            <a:ext cx="668100" cy="4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8"/>
          <p:cNvSpPr/>
          <p:nvPr/>
        </p:nvSpPr>
        <p:spPr>
          <a:xfrm>
            <a:off x="5242175" y="2008863"/>
            <a:ext cx="3435600" cy="91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8"/>
          <p:cNvSpPr txBox="1"/>
          <p:nvPr/>
        </p:nvSpPr>
        <p:spPr>
          <a:xfrm>
            <a:off x="971550" y="1033350"/>
            <a:ext cx="19650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 u="sng">
                <a:latin typeface="Calibri"/>
                <a:ea typeface="Calibri"/>
                <a:cs typeface="Calibri"/>
                <a:sym typeface="Calibri"/>
              </a:rPr>
              <a:t>Exemple </a:t>
            </a: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: Vue de Morgane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4" name="Google Shape;324;p19"/>
          <p:cNvCxnSpPr>
            <a:stCxn id="325" idx="6"/>
            <a:endCxn id="326" idx="2"/>
          </p:cNvCxnSpPr>
          <p:nvPr/>
        </p:nvCxnSpPr>
        <p:spPr>
          <a:xfrm>
            <a:off x="2795425" y="2450100"/>
            <a:ext cx="1009800" cy="15912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7" name="Google Shape;327;p19"/>
          <p:cNvCxnSpPr>
            <a:stCxn id="325" idx="6"/>
            <a:endCxn id="328" idx="2"/>
          </p:cNvCxnSpPr>
          <p:nvPr/>
        </p:nvCxnSpPr>
        <p:spPr>
          <a:xfrm flipH="1" rot="10800000">
            <a:off x="2795425" y="1331100"/>
            <a:ext cx="1010100" cy="11190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9" name="Google Shape;329;p19"/>
          <p:cNvCxnSpPr>
            <a:stCxn id="330" idx="3"/>
            <a:endCxn id="331" idx="2"/>
          </p:cNvCxnSpPr>
          <p:nvPr/>
        </p:nvCxnSpPr>
        <p:spPr>
          <a:xfrm flipH="1" rot="10800000">
            <a:off x="4727458" y="873750"/>
            <a:ext cx="1017600" cy="4572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2" name="Google Shape;332;p19"/>
          <p:cNvCxnSpPr>
            <a:stCxn id="330" idx="3"/>
            <a:endCxn id="333" idx="2"/>
          </p:cNvCxnSpPr>
          <p:nvPr/>
        </p:nvCxnSpPr>
        <p:spPr>
          <a:xfrm>
            <a:off x="4727458" y="1330950"/>
            <a:ext cx="1017600" cy="4425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34" name="Google Shape;334;p19"/>
          <p:cNvGrpSpPr/>
          <p:nvPr/>
        </p:nvGrpSpPr>
        <p:grpSpPr>
          <a:xfrm>
            <a:off x="5744950" y="714150"/>
            <a:ext cx="1356300" cy="319200"/>
            <a:chOff x="5592550" y="1018950"/>
            <a:chExt cx="1356300" cy="319200"/>
          </a:xfrm>
        </p:grpSpPr>
        <p:sp>
          <p:nvSpPr>
            <p:cNvPr id="335" name="Google Shape;335;p19"/>
            <p:cNvSpPr/>
            <p:nvPr/>
          </p:nvSpPr>
          <p:spPr>
            <a:xfrm>
              <a:off x="5766550" y="1018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opio_rh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" name="Google Shape;336;p19"/>
          <p:cNvGrpSpPr/>
          <p:nvPr/>
        </p:nvGrpSpPr>
        <p:grpSpPr>
          <a:xfrm>
            <a:off x="3805445" y="1171350"/>
            <a:ext cx="922013" cy="319200"/>
            <a:chOff x="3650050" y="1476150"/>
            <a:chExt cx="1356300" cy="319200"/>
          </a:xfrm>
        </p:grpSpPr>
        <p:sp>
          <p:nvSpPr>
            <p:cNvPr id="330" name="Google Shape;330;p19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Opio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19"/>
          <p:cNvGrpSpPr/>
          <p:nvPr/>
        </p:nvGrpSpPr>
        <p:grpSpPr>
          <a:xfrm>
            <a:off x="1433150" y="2290500"/>
            <a:ext cx="1362275" cy="319200"/>
            <a:chOff x="1596750" y="2412150"/>
            <a:chExt cx="1362275" cy="319200"/>
          </a:xfrm>
        </p:grpSpPr>
        <p:sp>
          <p:nvSpPr>
            <p:cNvPr id="338" name="Google Shape;338;p19"/>
            <p:cNvSpPr/>
            <p:nvPr/>
          </p:nvSpPr>
          <p:spPr>
            <a:xfrm>
              <a:off x="1596750" y="2412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Discord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p19"/>
          <p:cNvGrpSpPr/>
          <p:nvPr/>
        </p:nvGrpSpPr>
        <p:grpSpPr>
          <a:xfrm>
            <a:off x="3805316" y="3881550"/>
            <a:ext cx="922013" cy="319200"/>
            <a:chOff x="3650050" y="3348150"/>
            <a:chExt cx="1356300" cy="319200"/>
          </a:xfrm>
        </p:grpSpPr>
        <p:sp>
          <p:nvSpPr>
            <p:cNvPr id="340" name="Google Shape;340;p19"/>
            <p:cNvSpPr/>
            <p:nvPr/>
          </p:nvSpPr>
          <p:spPr>
            <a:xfrm>
              <a:off x="3824050" y="3348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G.Blanc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Google Shape;341;p19"/>
          <p:cNvGrpSpPr/>
          <p:nvPr/>
        </p:nvGrpSpPr>
        <p:grpSpPr>
          <a:xfrm>
            <a:off x="5744950" y="1628550"/>
            <a:ext cx="1356300" cy="319200"/>
            <a:chOff x="5592550" y="1933350"/>
            <a:chExt cx="1356300" cy="319200"/>
          </a:xfrm>
        </p:grpSpPr>
        <p:sp>
          <p:nvSpPr>
            <p:cNvPr id="342" name="Google Shape;342;p19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opio_clients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" name="Google Shape;343;p19"/>
          <p:cNvGrpSpPr/>
          <p:nvPr/>
        </p:nvGrpSpPr>
        <p:grpSpPr>
          <a:xfrm>
            <a:off x="5744950" y="3424350"/>
            <a:ext cx="1356300" cy="319200"/>
            <a:chOff x="5592550" y="2890950"/>
            <a:chExt cx="1356300" cy="319200"/>
          </a:xfrm>
        </p:grpSpPr>
        <p:sp>
          <p:nvSpPr>
            <p:cNvPr id="344" name="Google Shape;344;p19"/>
            <p:cNvSpPr/>
            <p:nvPr/>
          </p:nvSpPr>
          <p:spPr>
            <a:xfrm>
              <a:off x="5766550" y="2890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gb_rh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" name="Google Shape;346;p19"/>
          <p:cNvGrpSpPr/>
          <p:nvPr/>
        </p:nvGrpSpPr>
        <p:grpSpPr>
          <a:xfrm>
            <a:off x="5744950" y="4338750"/>
            <a:ext cx="1356300" cy="319200"/>
            <a:chOff x="5592550" y="3805350"/>
            <a:chExt cx="1356300" cy="319200"/>
          </a:xfrm>
        </p:grpSpPr>
        <p:sp>
          <p:nvSpPr>
            <p:cNvPr id="347" name="Google Shape;347;p19"/>
            <p:cNvSpPr/>
            <p:nvPr/>
          </p:nvSpPr>
          <p:spPr>
            <a:xfrm>
              <a:off x="5766550" y="3805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gb_client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9" name="Google Shape;349;p19"/>
          <p:cNvSpPr txBox="1"/>
          <p:nvPr>
            <p:ph type="title"/>
          </p:nvPr>
        </p:nvSpPr>
        <p:spPr>
          <a:xfrm>
            <a:off x="971550" y="540800"/>
            <a:ext cx="2325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Utilisation</a:t>
            </a:r>
            <a:endParaRPr/>
          </a:p>
        </p:txBody>
      </p:sp>
      <p:cxnSp>
        <p:nvCxnSpPr>
          <p:cNvPr id="350" name="Google Shape;350;p19"/>
          <p:cNvCxnSpPr>
            <a:stCxn id="330" idx="3"/>
            <a:endCxn id="351" idx="2"/>
          </p:cNvCxnSpPr>
          <p:nvPr/>
        </p:nvCxnSpPr>
        <p:spPr>
          <a:xfrm flipH="1" rot="10800000">
            <a:off x="4727458" y="1316250"/>
            <a:ext cx="1017600" cy="147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52" name="Google Shape;352;p19"/>
          <p:cNvGrpSpPr/>
          <p:nvPr/>
        </p:nvGrpSpPr>
        <p:grpSpPr>
          <a:xfrm>
            <a:off x="5744950" y="1171350"/>
            <a:ext cx="1356300" cy="319200"/>
            <a:chOff x="5592550" y="1933350"/>
            <a:chExt cx="1356300" cy="319200"/>
          </a:xfrm>
        </p:grpSpPr>
        <p:sp>
          <p:nvSpPr>
            <p:cNvPr id="353" name="Google Shape;353;p19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opio_marketing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4" name="Google Shape;354;p19"/>
          <p:cNvCxnSpPr>
            <a:stCxn id="340" idx="3"/>
            <a:endCxn id="345" idx="2"/>
          </p:cNvCxnSpPr>
          <p:nvPr/>
        </p:nvCxnSpPr>
        <p:spPr>
          <a:xfrm flipH="1" rot="10800000">
            <a:off x="4727329" y="3583950"/>
            <a:ext cx="1017600" cy="4572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5" name="Google Shape;355;p19"/>
          <p:cNvCxnSpPr>
            <a:stCxn id="340" idx="3"/>
            <a:endCxn id="348" idx="2"/>
          </p:cNvCxnSpPr>
          <p:nvPr/>
        </p:nvCxnSpPr>
        <p:spPr>
          <a:xfrm>
            <a:off x="4727329" y="4041150"/>
            <a:ext cx="1017600" cy="4572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56" name="Google Shape;356;p19"/>
          <p:cNvGrpSpPr/>
          <p:nvPr/>
        </p:nvGrpSpPr>
        <p:grpSpPr>
          <a:xfrm>
            <a:off x="5744950" y="3881550"/>
            <a:ext cx="1356300" cy="319200"/>
            <a:chOff x="5592550" y="1933350"/>
            <a:chExt cx="1356300" cy="319200"/>
          </a:xfrm>
        </p:grpSpPr>
        <p:sp>
          <p:nvSpPr>
            <p:cNvPr id="357" name="Google Shape;357;p19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gb_marketing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9" name="Google Shape;359;p19"/>
          <p:cNvCxnSpPr>
            <a:stCxn id="340" idx="3"/>
            <a:endCxn id="358" idx="2"/>
          </p:cNvCxnSpPr>
          <p:nvPr/>
        </p:nvCxnSpPr>
        <p:spPr>
          <a:xfrm flipH="1" rot="10800000">
            <a:off x="4727329" y="4026450"/>
            <a:ext cx="1017600" cy="147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60" name="Google Shape;360;p19"/>
          <p:cNvGrpSpPr/>
          <p:nvPr/>
        </p:nvGrpSpPr>
        <p:grpSpPr>
          <a:xfrm>
            <a:off x="3805445" y="2519100"/>
            <a:ext cx="922013" cy="319200"/>
            <a:chOff x="3650050" y="1476150"/>
            <a:chExt cx="1356300" cy="319200"/>
          </a:xfrm>
        </p:grpSpPr>
        <p:sp>
          <p:nvSpPr>
            <p:cNvPr id="361" name="Google Shape;361;p19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Siège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3" name="Google Shape;363;p19"/>
          <p:cNvCxnSpPr>
            <a:stCxn id="325" idx="6"/>
            <a:endCxn id="362" idx="2"/>
          </p:cNvCxnSpPr>
          <p:nvPr/>
        </p:nvCxnSpPr>
        <p:spPr>
          <a:xfrm>
            <a:off x="2795425" y="2450100"/>
            <a:ext cx="1010100" cy="228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4" name="Google Shape;364;p19"/>
          <p:cNvCxnSpPr>
            <a:stCxn id="361" idx="3"/>
            <a:endCxn id="365" idx="2"/>
          </p:cNvCxnSpPr>
          <p:nvPr/>
        </p:nvCxnSpPr>
        <p:spPr>
          <a:xfrm flipH="1" rot="10800000">
            <a:off x="4727458" y="2221500"/>
            <a:ext cx="10176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6" name="Google Shape;366;p19"/>
          <p:cNvCxnSpPr>
            <a:stCxn id="361" idx="3"/>
            <a:endCxn id="367" idx="2"/>
          </p:cNvCxnSpPr>
          <p:nvPr/>
        </p:nvCxnSpPr>
        <p:spPr>
          <a:xfrm>
            <a:off x="4727458" y="2678700"/>
            <a:ext cx="1017600" cy="44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68" name="Google Shape;368;p19"/>
          <p:cNvGrpSpPr/>
          <p:nvPr/>
        </p:nvGrpSpPr>
        <p:grpSpPr>
          <a:xfrm>
            <a:off x="5745050" y="2061900"/>
            <a:ext cx="1659300" cy="319200"/>
            <a:chOff x="5592550" y="1018950"/>
            <a:chExt cx="1659300" cy="319200"/>
          </a:xfrm>
        </p:grpSpPr>
        <p:sp>
          <p:nvSpPr>
            <p:cNvPr id="369" name="Google Shape;369;p19"/>
            <p:cNvSpPr/>
            <p:nvPr/>
          </p:nvSpPr>
          <p:spPr>
            <a:xfrm>
              <a:off x="5766550" y="1018950"/>
              <a:ext cx="1485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siège_administratif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19"/>
          <p:cNvGrpSpPr/>
          <p:nvPr/>
        </p:nvGrpSpPr>
        <p:grpSpPr>
          <a:xfrm>
            <a:off x="5745050" y="2976300"/>
            <a:ext cx="1356300" cy="319200"/>
            <a:chOff x="5592550" y="1933350"/>
            <a:chExt cx="1356300" cy="319200"/>
          </a:xfrm>
        </p:grpSpPr>
        <p:sp>
          <p:nvSpPr>
            <p:cNvPr id="371" name="Google Shape;371;p19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siège_achats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72" name="Google Shape;372;p19"/>
          <p:cNvCxnSpPr>
            <a:stCxn id="361" idx="3"/>
            <a:endCxn id="373" idx="2"/>
          </p:cNvCxnSpPr>
          <p:nvPr/>
        </p:nvCxnSpPr>
        <p:spPr>
          <a:xfrm flipH="1" rot="10800000">
            <a:off x="4727458" y="2664000"/>
            <a:ext cx="1017600" cy="14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4" name="Google Shape;374;p19"/>
          <p:cNvGrpSpPr/>
          <p:nvPr/>
        </p:nvGrpSpPr>
        <p:grpSpPr>
          <a:xfrm>
            <a:off x="5745050" y="2519100"/>
            <a:ext cx="1659300" cy="319200"/>
            <a:chOff x="5592550" y="1933350"/>
            <a:chExt cx="1659300" cy="319200"/>
          </a:xfrm>
        </p:grpSpPr>
        <p:sp>
          <p:nvSpPr>
            <p:cNvPr id="375" name="Google Shape;375;p19"/>
            <p:cNvSpPr/>
            <p:nvPr/>
          </p:nvSpPr>
          <p:spPr>
            <a:xfrm>
              <a:off x="5766550" y="1933350"/>
              <a:ext cx="1485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siège_comptabilité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6" name="Google Shape;376;p19"/>
          <p:cNvSpPr/>
          <p:nvPr/>
        </p:nvSpPr>
        <p:spPr>
          <a:xfrm>
            <a:off x="4465300" y="465800"/>
            <a:ext cx="3435600" cy="159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9"/>
          <p:cNvSpPr/>
          <p:nvPr/>
        </p:nvSpPr>
        <p:spPr>
          <a:xfrm>
            <a:off x="4705400" y="3298600"/>
            <a:ext cx="3435600" cy="159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 txBox="1"/>
          <p:nvPr/>
        </p:nvSpPr>
        <p:spPr>
          <a:xfrm>
            <a:off x="971550" y="1033350"/>
            <a:ext cx="19650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 u="sng">
                <a:latin typeface="Calibri"/>
                <a:ea typeface="Calibri"/>
                <a:cs typeface="Calibri"/>
                <a:sym typeface="Calibri"/>
              </a:rPr>
              <a:t>Exemple </a:t>
            </a: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: Vue de Johan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0"/>
          <p:cNvSpPr txBox="1"/>
          <p:nvPr>
            <p:ph idx="2" type="body"/>
          </p:nvPr>
        </p:nvSpPr>
        <p:spPr>
          <a:xfrm>
            <a:off x="904875" y="24479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/>
              <a:t>Discord est une application de chat instantané basée sur le cloud.</a:t>
            </a:r>
            <a:endParaRPr sz="13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350"/>
              <a:t>Elle sert à envoyer des informations sur des sujets immédiats. (1 semaine max)</a:t>
            </a:r>
            <a:endParaRPr sz="135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50"/>
          </a:p>
        </p:txBody>
      </p:sp>
      <p:sp>
        <p:nvSpPr>
          <p:cNvPr id="384" name="Google Shape;384;p20"/>
          <p:cNvSpPr txBox="1"/>
          <p:nvPr>
            <p:ph type="title"/>
          </p:nvPr>
        </p:nvSpPr>
        <p:spPr>
          <a:xfrm>
            <a:off x="971550" y="540800"/>
            <a:ext cx="2579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Comparaison</a:t>
            </a:r>
            <a:endParaRPr/>
          </a:p>
        </p:txBody>
      </p:sp>
      <p:pic>
        <p:nvPicPr>
          <p:cNvPr id="385" name="Google Shape;3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451" y="1549787"/>
            <a:ext cx="3019850" cy="5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9100" y="341150"/>
            <a:ext cx="1813950" cy="4461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7" name="Google Shape;387;p20"/>
          <p:cNvCxnSpPr/>
          <p:nvPr/>
        </p:nvCxnSpPr>
        <p:spPr>
          <a:xfrm rot="10800000">
            <a:off x="4926575" y="1328300"/>
            <a:ext cx="368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20"/>
          <p:cNvSpPr txBox="1"/>
          <p:nvPr/>
        </p:nvSpPr>
        <p:spPr>
          <a:xfrm>
            <a:off x="4465750" y="1137475"/>
            <a:ext cx="5742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Calibri"/>
                <a:ea typeface="Calibri"/>
                <a:cs typeface="Calibri"/>
                <a:sym typeface="Calibri"/>
              </a:rPr>
              <a:t>Serveur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9" name="Google Shape;389;p20"/>
          <p:cNvCxnSpPr/>
          <p:nvPr/>
        </p:nvCxnSpPr>
        <p:spPr>
          <a:xfrm>
            <a:off x="6938950" y="1387800"/>
            <a:ext cx="4338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20"/>
          <p:cNvSpPr txBox="1"/>
          <p:nvPr/>
        </p:nvSpPr>
        <p:spPr>
          <a:xfrm>
            <a:off x="7295475" y="1196025"/>
            <a:ext cx="935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Calibri"/>
                <a:ea typeface="Calibri"/>
                <a:cs typeface="Calibri"/>
                <a:sym typeface="Calibri"/>
              </a:rPr>
              <a:t>Catégorie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1" name="Google Shape;391;p20"/>
          <p:cNvCxnSpPr/>
          <p:nvPr/>
        </p:nvCxnSpPr>
        <p:spPr>
          <a:xfrm>
            <a:off x="6271000" y="1574925"/>
            <a:ext cx="1091700" cy="1248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20"/>
          <p:cNvCxnSpPr/>
          <p:nvPr/>
        </p:nvCxnSpPr>
        <p:spPr>
          <a:xfrm flipH="1" rot="10800000">
            <a:off x="6520100" y="1714075"/>
            <a:ext cx="835200" cy="660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20"/>
          <p:cNvCxnSpPr/>
          <p:nvPr/>
        </p:nvCxnSpPr>
        <p:spPr>
          <a:xfrm flipH="1" rot="10800000">
            <a:off x="6399250" y="1714050"/>
            <a:ext cx="963300" cy="2388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4" name="Google Shape;394;p20"/>
          <p:cNvSpPr txBox="1"/>
          <p:nvPr/>
        </p:nvSpPr>
        <p:spPr>
          <a:xfrm>
            <a:off x="7279100" y="1566075"/>
            <a:ext cx="935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Calibri"/>
                <a:ea typeface="Calibri"/>
                <a:cs typeface="Calibri"/>
                <a:sym typeface="Calibri"/>
              </a:rPr>
              <a:t>Channels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1"/>
          <p:cNvSpPr txBox="1"/>
          <p:nvPr>
            <p:ph idx="1" type="body"/>
          </p:nvPr>
        </p:nvSpPr>
        <p:spPr>
          <a:xfrm>
            <a:off x="819150" y="24479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0000"/>
                </a:solidFill>
                <a:highlight>
                  <a:srgbClr val="FFFFFF"/>
                </a:highlight>
              </a:rPr>
              <a:t>Trello est un outil de collaboration et de gestion de projets sur le moyen et long terme.</a:t>
            </a:r>
            <a:endParaRPr sz="13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350">
                <a:solidFill>
                  <a:srgbClr val="000000"/>
                </a:solidFill>
                <a:highlight>
                  <a:srgbClr val="FFFFFF"/>
                </a:highlight>
              </a:rPr>
              <a:t>Trello vous dit sur quoi on travaille, qui travaille sur quoi, et quand.</a:t>
            </a:r>
            <a:endParaRPr sz="1350"/>
          </a:p>
        </p:txBody>
      </p:sp>
      <p:sp>
        <p:nvSpPr>
          <p:cNvPr id="400" name="Google Shape;400;p21"/>
          <p:cNvSpPr txBox="1"/>
          <p:nvPr>
            <p:ph type="title"/>
          </p:nvPr>
        </p:nvSpPr>
        <p:spPr>
          <a:xfrm>
            <a:off x="971550" y="540800"/>
            <a:ext cx="2579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Comparaison</a:t>
            </a:r>
            <a:endParaRPr/>
          </a:p>
        </p:txBody>
      </p:sp>
      <p:pic>
        <p:nvPicPr>
          <p:cNvPr id="401" name="Google Shape;4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963" y="1449039"/>
            <a:ext cx="2492886" cy="76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5250" y="1378000"/>
            <a:ext cx="4248225" cy="2387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5620" y="1457175"/>
            <a:ext cx="2902242" cy="222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