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13"/>
  </p:notesMasterIdLst>
  <p:handoutMasterIdLst>
    <p:handoutMasterId r:id="rId14"/>
  </p:handoutMasterIdLst>
  <p:sldIdLst>
    <p:sldId id="323" r:id="rId6"/>
    <p:sldId id="319" r:id="rId7"/>
    <p:sldId id="318" r:id="rId8"/>
    <p:sldId id="315" r:id="rId9"/>
    <p:sldId id="321" r:id="rId10"/>
    <p:sldId id="322" r:id="rId11"/>
    <p:sldId id="324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et Alpay" initials="NA" lastIdx="1" clrIdx="0">
    <p:extLst>
      <p:ext uri="{19B8F6BF-5375-455C-9EA6-DF929625EA0E}">
        <p15:presenceInfo xmlns:p15="http://schemas.microsoft.com/office/powerpoint/2012/main" userId="S::nimet.alpay@franklin.edu::7c93d1f5-87ae-464b-a42a-deec8a123bfe" providerId="AD"/>
      </p:ext>
    </p:extLst>
  </p:cmAuthor>
  <p:cmAuthor id="2" name="Jiang Li" initials="JL" lastIdx="1" clrIdx="1">
    <p:extLst>
      <p:ext uri="{19B8F6BF-5375-455C-9EA6-DF929625EA0E}">
        <p15:presenceInfo xmlns:p15="http://schemas.microsoft.com/office/powerpoint/2012/main" userId="S::jiang.li2@franklin.edu::50bde3a7-65ff-49a9-b396-b01369fa0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9DFF0-AC81-DC79-348A-882F6B1062A5}" v="185" dt="2021-04-23T14:31:16.140"/>
    <p1510:client id="{A5C57E68-6AA9-2FE4-8DE7-427614B1F0E8}" v="158" dt="2021-05-13T18:52:10.316"/>
    <p1510:client id="{9A38E27B-5AEC-C7EC-B3D8-852F77F75AA1}" v="959" dt="2021-04-23T13:47:05.677"/>
    <p1510:client id="{F6A3D2CC-3E7D-50B0-A9F7-174EF235BDA6}" v="80" dt="2021-04-23T14:56:55.399"/>
    <p1510:client id="{AFED4115-7FE1-F14B-9FFA-933D63323F37}" v="36" dt="2021-04-23T13:50:44.513"/>
    <p1510:client id="{E97AF123-BA8F-8B9B-C119-B118DB3E7E5F}" v="3" dt="2021-04-23T13:48:05.699"/>
    <p1510:client id="{F5FD05CA-AA86-7EE2-85E4-636C909B3D57}" v="1552" dt="2021-05-12T16:58:4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4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C002E-42B0-45E9-AB53-E91C060519CB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9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9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AE29-744F-4EDF-B2F6-FDDE1DC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2F62-94A2-4ABF-BDAC-901C12F4816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2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2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3AE2A-1440-472C-9C36-5DCDE8594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32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3AE2A-1440-472C-9C36-5DCDE8594D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89" y="605854"/>
            <a:ext cx="11541679" cy="1867643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89" y="2774157"/>
            <a:ext cx="11541679" cy="12654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1381-E60D-4E07-94D3-C70BDA974280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01625" y="4340225"/>
            <a:ext cx="11541679" cy="1100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Copyright © 2020 Your Name Here</a:t>
            </a:r>
          </a:p>
          <a:p>
            <a:pPr lvl="0"/>
            <a:r>
              <a:rPr lang="en-US"/>
              <a:t>yourname@franklin.edu</a:t>
            </a:r>
          </a:p>
        </p:txBody>
      </p:sp>
    </p:spTree>
    <p:extLst>
      <p:ext uri="{BB962C8B-B14F-4D97-AF65-F5344CB8AC3E}">
        <p14:creationId xmlns:p14="http://schemas.microsoft.com/office/powerpoint/2010/main" val="3471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14F3-45CD-4F3D-B806-046A937FAB0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51C4-1C97-4774-8D27-CAFB9E8C7AF1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0398-7888-4204-A9A1-6E84D009A546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C2B-0E1B-4334-A5EF-ED9E86D9FDDE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9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E3A4-3753-415F-95E7-E50CB3C75436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511-1D98-4C5F-A8FB-B9561D210427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3652-8787-49A6-B9E5-6A74E0A59E6B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8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2B6C-53CE-40DA-895D-CA254248DB73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9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0D4C-26C7-4D18-9AC2-F312C047A9DB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5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3473-4CB1-4AD3-BB65-D19C5B4AC269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71FB-74A8-482C-AA15-28BAD1EED2C9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6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7445-A17D-49B0-920C-9EC689B4B449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5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AE68-C535-48B0-889D-C6650734E9A8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0D4C-4E20-43BD-B153-C05720082943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F6C7-7776-4940-A7C9-54E8CA0F844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6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389" y="1404657"/>
            <a:ext cx="5634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701" y="1404657"/>
            <a:ext cx="5634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60E-AC07-4B76-A302-26D863FE03F8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89" y="1404657"/>
            <a:ext cx="5634912" cy="6884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89" y="2093119"/>
            <a:ext cx="56274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701" y="1404655"/>
            <a:ext cx="5627405" cy="6884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7194" y="2093119"/>
            <a:ext cx="5634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AAB3-5182-4028-AE40-70CAE951975E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D0CF84-CF45-48C8-A8C0-BA4A5D088B27}"/>
              </a:ext>
            </a:extLst>
          </p:cNvPr>
          <p:cNvSpPr txBox="1">
            <a:spLocks/>
          </p:cNvSpPr>
          <p:nvPr userDrawn="1"/>
        </p:nvSpPr>
        <p:spPr>
          <a:xfrm>
            <a:off x="307181" y="231495"/>
            <a:ext cx="11574925" cy="960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72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FF21-6C2E-41A5-9EF9-7D77E6028664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6AD7-3C3B-426F-BA6B-141C21B236EF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90" y="457200"/>
            <a:ext cx="44696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90" y="2057400"/>
            <a:ext cx="44696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784F-2F51-4FFD-9806-60D3DCEFA21D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90" y="457200"/>
            <a:ext cx="44696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90" y="2057400"/>
            <a:ext cx="44696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78C3-CE44-41CB-9240-F62C99572280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181" y="231495"/>
            <a:ext cx="11574925" cy="960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181" y="1400537"/>
            <a:ext cx="11574925" cy="435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0031" y="6297713"/>
            <a:ext cx="1117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D298-7C66-416A-B55D-85BE296AAA08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9851" y="6297713"/>
            <a:ext cx="681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89" y="6297713"/>
            <a:ext cx="1117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6153-1B42-455E-A362-861A45858C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493" y="6183945"/>
            <a:ext cx="1724613" cy="5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74FC-96EF-49AC-BF8F-C321C9E77901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C5CB-F5EF-4D07-8DC9-33F32AFA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.org/binaries/content/assets/education/curricula-recommendations/dstf_ccdsc2021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hef.com/sites/default/files/bhef_2017_investing_in_dsa.pdf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97E537-3E4A-4A39-9AEA-5314CEF21438}"/>
              </a:ext>
            </a:extLst>
          </p:cNvPr>
          <p:cNvSpPr txBox="1">
            <a:spLocks/>
          </p:cNvSpPr>
          <p:nvPr/>
        </p:nvSpPr>
        <p:spPr>
          <a:xfrm>
            <a:off x="1643170" y="1312178"/>
            <a:ext cx="8620259" cy="175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Demi" pitchFamily="34" charset="0"/>
                <a:ea typeface="+mj-ea"/>
                <a:cs typeface="+mj-cs"/>
              </a:rPr>
              <a:t>Undergraduate Analytics Minors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9157E66C-B301-438C-B1F6-C960BA3E8130}"/>
              </a:ext>
            </a:extLst>
          </p:cNvPr>
          <p:cNvSpPr txBox="1">
            <a:spLocks/>
          </p:cNvSpPr>
          <p:nvPr/>
        </p:nvSpPr>
        <p:spPr>
          <a:xfrm>
            <a:off x="2481863" y="3155725"/>
            <a:ext cx="6933501" cy="1763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latin typeface="Franklin Gothic Book"/>
              </a:rPr>
              <a:t>May 13, 2021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</a:endParaRPr>
          </a:p>
          <a:p>
            <a:pPr>
              <a:defRPr/>
            </a:pPr>
            <a:r>
              <a:rPr lang="en-US">
                <a:latin typeface="Franklin Gothic Book"/>
              </a:rPr>
              <a:t>Jiang Li, </a:t>
            </a:r>
            <a:r>
              <a:rPr lang="en-US" err="1">
                <a:latin typeface="Franklin Gothic Book"/>
              </a:rPr>
              <a:t>Nimet</a:t>
            </a:r>
            <a:r>
              <a:rPr lang="en-US">
                <a:latin typeface="Franklin Gothic Book"/>
              </a:rPr>
              <a:t> </a:t>
            </a:r>
            <a:r>
              <a:rPr lang="en-US" err="1">
                <a:latin typeface="Franklin Gothic Book"/>
              </a:rPr>
              <a:t>Alpay</a:t>
            </a:r>
            <a:r>
              <a:rPr lang="en-US">
                <a:latin typeface="Franklin Gothic Book"/>
              </a:rPr>
              <a:t>, Laurie Crawford</a:t>
            </a:r>
            <a:endParaRPr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Franklin Gothic Boo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86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048B-0A48-4CD2-AE44-260336C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231495"/>
            <a:ext cx="11574925" cy="960697"/>
          </a:xfrm>
        </p:spPr>
        <p:txBody>
          <a:bodyPr anchor="ctr">
            <a:normAutofit/>
          </a:bodyPr>
          <a:lstStyle/>
          <a:p>
            <a:r>
              <a:rPr lang="en-US" sz="3600"/>
              <a:t>DATA/BUSA Minors Goals</a:t>
            </a:r>
            <a:endParaRPr lang="en-US" sz="360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F16F-A497-4D19-A40C-5F296C3D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389" y="1198402"/>
            <a:ext cx="11209543" cy="2472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Provide a valuable skill option to </a:t>
            </a:r>
            <a:r>
              <a:rPr lang="en-US" sz="2800" b="1"/>
              <a:t>all Franklin undergraduates.</a:t>
            </a:r>
            <a:endParaRPr lang="en-US" sz="2800" b="1">
              <a:cs typeface="Calibri"/>
            </a:endParaRPr>
          </a:p>
          <a:p>
            <a:r>
              <a:rPr lang="en-US" sz="2800"/>
              <a:t>Cover </a:t>
            </a:r>
            <a:r>
              <a:rPr lang="en-US" sz="2800" b="1"/>
              <a:t>industry standard tools</a:t>
            </a:r>
            <a:r>
              <a:rPr lang="en-US" sz="2800"/>
              <a:t> (Excel, SQL, Tableau, Python, R) as determined by jobs research.</a:t>
            </a:r>
            <a:endParaRPr lang="en-US" sz="2800">
              <a:cs typeface="Calibri"/>
            </a:endParaRPr>
          </a:p>
          <a:p>
            <a:r>
              <a:rPr lang="en-US" sz="2800"/>
              <a:t>Cover </a:t>
            </a:r>
            <a:r>
              <a:rPr lang="en-US" sz="2800" b="1"/>
              <a:t>essential knowledge</a:t>
            </a:r>
            <a:r>
              <a:rPr lang="en-US" sz="2800"/>
              <a:t> units for industry relevance.</a:t>
            </a:r>
            <a:endParaRPr lang="en-US" sz="2800">
              <a:cs typeface="Calibri"/>
            </a:endParaRPr>
          </a:p>
          <a:p>
            <a:r>
              <a:rPr lang="en-US" sz="2800" b="1"/>
              <a:t>Reuse</a:t>
            </a:r>
            <a:r>
              <a:rPr lang="en-US" sz="2800"/>
              <a:t> as much curriculum as possible.</a:t>
            </a:r>
            <a:endParaRPr lang="en-US" sz="2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03E4-8A79-46AA-8D1A-17761A2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389" y="6297713"/>
            <a:ext cx="111792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8596153-1B42-455E-A362-861A45858C4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8D9F6-92F1-4625-8D9C-6BE10A883A92}"/>
              </a:ext>
            </a:extLst>
          </p:cNvPr>
          <p:cNvSpPr txBox="1"/>
          <p:nvPr/>
        </p:nvSpPr>
        <p:spPr>
          <a:xfrm>
            <a:off x="862836" y="4157197"/>
            <a:ext cx="34765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Do you look for undergraduate job candidates with analytics/data science background? </a:t>
            </a:r>
          </a:p>
          <a:p>
            <a:r>
              <a:rPr lang="en-US" b="1">
                <a:cs typeface="Calibri"/>
              </a:rPr>
              <a:t>Industry Survey, </a:t>
            </a:r>
            <a:r>
              <a:rPr lang="en-US" b="1">
                <a:ea typeface="+mn-lt"/>
                <a:cs typeface="+mn-lt"/>
              </a:rPr>
              <a:t>2021</a:t>
            </a:r>
            <a:endParaRPr lang="en-US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A8621-6135-4B11-9E99-608ECEE02505}"/>
              </a:ext>
            </a:extLst>
          </p:cNvPr>
          <p:cNvSpPr txBox="1"/>
          <p:nvPr/>
        </p:nvSpPr>
        <p:spPr>
          <a:xfrm>
            <a:off x="1408598" y="6218665"/>
            <a:ext cx="792016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Source: Industry Survey, ACM Data Science Task Force,  2021 </a:t>
            </a:r>
            <a:br>
              <a:rPr 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https://www.acm.org/binaries/content/assets/education/curricula-recommendations/dstf_ccdsc2021.pdf</a:t>
            </a:r>
            <a:endParaRPr lang="en-US" sz="1400">
              <a:solidFill>
                <a:schemeClr val="bg1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6E9C4770-0573-4142-9DFB-8E08A919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09" y="3721650"/>
            <a:ext cx="5470357" cy="207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5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85C4-6F42-44B9-9D12-3FEB34B0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85660"/>
            <a:ext cx="6871151" cy="1361749"/>
          </a:xfrm>
        </p:spPr>
        <p:txBody>
          <a:bodyPr>
            <a:normAutofit/>
          </a:bodyPr>
          <a:lstStyle/>
          <a:p>
            <a:r>
              <a:rPr lang="en-US" sz="3600"/>
              <a:t>Analytics Skills Make Students Highly Marketable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C2C5-3BC3-445C-9AEB-5E27BE6D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951834-E70D-453D-A87C-02C8BC95A71A}"/>
              </a:ext>
            </a:extLst>
          </p:cNvPr>
          <p:cNvGrpSpPr/>
          <p:nvPr/>
        </p:nvGrpSpPr>
        <p:grpSpPr>
          <a:xfrm>
            <a:off x="302388" y="1816407"/>
            <a:ext cx="5486400" cy="3919021"/>
            <a:chOff x="608243" y="1751399"/>
            <a:chExt cx="5486400" cy="39190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014C54-C527-4FF1-AEC6-A97F4933E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243" y="2632365"/>
              <a:ext cx="5486400" cy="30380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C7AEEB-2195-4CF7-9D48-BDB570B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243" y="1751399"/>
              <a:ext cx="5486400" cy="7897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4C5C62-7D5F-4912-BAEF-B411C7759566}"/>
              </a:ext>
            </a:extLst>
          </p:cNvPr>
          <p:cNvGrpSpPr/>
          <p:nvPr/>
        </p:nvGrpSpPr>
        <p:grpSpPr>
          <a:xfrm>
            <a:off x="6395706" y="1816406"/>
            <a:ext cx="5486400" cy="3919022"/>
            <a:chOff x="6403213" y="1751398"/>
            <a:chExt cx="5486400" cy="39190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5FA458-EC80-4032-B5F6-88228AA2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3213" y="2621835"/>
              <a:ext cx="5486400" cy="30485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241AC1E-57F9-481D-A474-CF813E95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3213" y="1751398"/>
              <a:ext cx="5486400" cy="789789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3561DB5-4551-4DBC-8112-0AD656F014F7}"/>
              </a:ext>
            </a:extLst>
          </p:cNvPr>
          <p:cNvSpPr/>
          <p:nvPr/>
        </p:nvSpPr>
        <p:spPr>
          <a:xfrm>
            <a:off x="7999916" y="364027"/>
            <a:ext cx="527945" cy="527945"/>
          </a:xfrm>
          <a:prstGeom prst="ellipse">
            <a:avLst/>
          </a:prstGeom>
          <a:solidFill>
            <a:srgbClr val="B3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3D3D83-3E8A-4301-85E4-84891B5AB121}"/>
              </a:ext>
            </a:extLst>
          </p:cNvPr>
          <p:cNvSpPr/>
          <p:nvPr/>
        </p:nvSpPr>
        <p:spPr>
          <a:xfrm>
            <a:off x="7999915" y="972620"/>
            <a:ext cx="527945" cy="527945"/>
          </a:xfrm>
          <a:prstGeom prst="ellipse">
            <a:avLst/>
          </a:prstGeom>
          <a:solidFill>
            <a:srgbClr val="DD5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B3D37-5533-4BCD-85AC-10CB59CDA56F}"/>
              </a:ext>
            </a:extLst>
          </p:cNvPr>
          <p:cNvSpPr txBox="1"/>
          <p:nvPr/>
        </p:nvSpPr>
        <p:spPr>
          <a:xfrm>
            <a:off x="8684633" y="443067"/>
            <a:ext cx="31118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Business Analytics minor 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64663-AF0B-461D-9297-9E4FF69E49EC}"/>
              </a:ext>
            </a:extLst>
          </p:cNvPr>
          <p:cNvSpPr txBox="1"/>
          <p:nvPr/>
        </p:nvSpPr>
        <p:spPr>
          <a:xfrm>
            <a:off x="8684633" y="1051926"/>
            <a:ext cx="27413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Data Analytics minor target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B182E-3089-41F2-9E1D-3E54559923A4}"/>
              </a:ext>
            </a:extLst>
          </p:cNvPr>
          <p:cNvSpPr txBox="1"/>
          <p:nvPr/>
        </p:nvSpPr>
        <p:spPr>
          <a:xfrm>
            <a:off x="2078928" y="6218665"/>
            <a:ext cx="7249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Source: Business Higher Education Forum 2017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hlinkClick r:id="rId5"/>
              </a:rPr>
              <a:t>https://www.bhef.com/sites/default/files/bhef_2017_investing_in_dsa.pdf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51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CF11-C148-492C-8912-10C63E2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4" y="71074"/>
            <a:ext cx="11574925" cy="960697"/>
          </a:xfrm>
        </p:spPr>
        <p:txBody>
          <a:bodyPr>
            <a:normAutofit/>
          </a:bodyPr>
          <a:lstStyle/>
          <a:p>
            <a:r>
              <a:rPr lang="en-US" sz="4000"/>
              <a:t>Curriculum</a:t>
            </a:r>
            <a:endParaRPr lang="en-US" sz="4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B3AD-D1BE-4C92-98A2-16B6EA28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8CC9E98-156D-4574-9C39-1B44CDBA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81" y="-317879"/>
            <a:ext cx="8498005" cy="63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CF11-C148-492C-8912-10C63E2A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4" y="-135182"/>
            <a:ext cx="11574925" cy="960697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Prerequisites and Schedules</a:t>
            </a:r>
            <a:endParaRPr lang="en-US" sz="3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B3AD-D1BE-4C92-98A2-16B6EA28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2A39EEB-4392-401C-A4E7-B45ABA5DE694}"/>
              </a:ext>
            </a:extLst>
          </p:cNvPr>
          <p:cNvSpPr>
            <a:spLocks noGrp="1"/>
          </p:cNvSpPr>
          <p:nvPr/>
        </p:nvSpPr>
        <p:spPr>
          <a:xfrm>
            <a:off x="546624" y="764735"/>
            <a:ext cx="11121014" cy="4700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38138" indent="-3381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0525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Calibri"/>
                <a:ea typeface="Segoe UI"/>
                <a:cs typeface="Segoe UI"/>
              </a:rPr>
              <a:t>COMP 281 – Database Management Systems (existing course, 4 credit </a:t>
            </a:r>
            <a:r>
              <a:rPr lang="en-US" sz="2000" err="1">
                <a:latin typeface="Calibri"/>
                <a:ea typeface="Segoe UI"/>
                <a:cs typeface="Segoe UI"/>
              </a:rPr>
              <a:t>hrs</a:t>
            </a:r>
            <a:r>
              <a:rPr lang="en-US" sz="2000">
                <a:latin typeface="Calibri"/>
                <a:ea typeface="Segoe UI"/>
                <a:cs typeface="Segoe UI"/>
              </a:rPr>
              <a:t>, LF Laurie Crawford ) </a:t>
            </a:r>
            <a:r>
              <a:rPr lang="en-US" sz="2000">
                <a:latin typeface="Calibri"/>
                <a:ea typeface="Calibri"/>
                <a:cs typeface="Calibri"/>
              </a:rPr>
              <a:t> </a:t>
            </a:r>
            <a:endParaRPr lang="en-US" sz="2000">
              <a:cs typeface="Calibri"/>
            </a:endParaRPr>
          </a:p>
          <a:p>
            <a:pPr marL="801370" lvl="1" indent="-344170">
              <a:buFont typeface="Calibri,Sans-Serif"/>
              <a:buChar char="•"/>
            </a:pPr>
            <a:r>
              <a:rPr lang="en-US" sz="2000">
                <a:ea typeface="+mn-lt"/>
                <a:cs typeface="Calibri"/>
              </a:rPr>
              <a:t>Schedule: 21FA, </a:t>
            </a:r>
            <a:r>
              <a:rPr lang="en-US" sz="2000" err="1">
                <a:ea typeface="+mn-lt"/>
                <a:cs typeface="Calibri"/>
              </a:rPr>
              <a:t>onlineR</a:t>
            </a:r>
            <a:endParaRPr lang="en-US" sz="200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Segoe UI"/>
              </a:rPr>
              <a:t>DATA </a:t>
            </a:r>
            <a:r>
              <a:rPr lang="en-US" sz="2000">
                <a:latin typeface="Calibri"/>
                <a:ea typeface="Segoe UI"/>
                <a:cs typeface="Segoe UI"/>
              </a:rPr>
              <a:t>300 – Introduction to Analytics (redesigned from INFA 300, 4 credit </a:t>
            </a:r>
            <a:r>
              <a:rPr lang="en-US" sz="2000" err="1">
                <a:latin typeface="Calibri"/>
                <a:ea typeface="Segoe UI"/>
                <a:cs typeface="Segoe UI"/>
              </a:rPr>
              <a:t>hrs</a:t>
            </a:r>
            <a:r>
              <a:rPr lang="en-US" sz="2000">
                <a:latin typeface="Calibri"/>
                <a:ea typeface="Segoe UI"/>
                <a:cs typeface="Segoe UI"/>
              </a:rPr>
              <a:t>, LF Jiang Li) </a:t>
            </a:r>
            <a:r>
              <a:rPr lang="en-US" sz="2000">
                <a:latin typeface="Calibri"/>
                <a:ea typeface="Calibri"/>
                <a:cs typeface="Calibri"/>
              </a:rPr>
              <a:t> </a:t>
            </a:r>
          </a:p>
          <a:p>
            <a:pPr marL="801370" lvl="1" indent="-344170" rtl="0"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Prerequisites: MATH 215 or MATH 280, PF 106 or COMP 111 or ITEC 136 </a:t>
            </a:r>
          </a:p>
          <a:p>
            <a:pPr marL="801370" lvl="1" indent="-344170"/>
            <a:r>
              <a:rPr lang="en-US" sz="2000">
                <a:latin typeface="Calibri"/>
                <a:ea typeface="Calibri"/>
                <a:cs typeface="Calibri"/>
              </a:rPr>
              <a:t>Schedule: 21FA </a:t>
            </a:r>
            <a:r>
              <a:rPr lang="en-US" sz="2000" err="1">
                <a:latin typeface="Calibri"/>
                <a:ea typeface="Calibri"/>
                <a:cs typeface="Calibri"/>
              </a:rPr>
              <a:t>onlineU</a:t>
            </a:r>
            <a:endParaRPr lang="en-US" sz="2000" err="1">
              <a:ea typeface="+mn-lt"/>
              <a:cs typeface="+mn-lt"/>
            </a:endParaRPr>
          </a:p>
          <a:p>
            <a:pPr marL="572770" lvl="1" indent="0">
              <a:buNone/>
            </a:pPr>
            <a:r>
              <a:rPr lang="en-US" sz="2000">
                <a:latin typeface="Calibri"/>
                <a:cs typeface="Calibri"/>
              </a:rPr>
              <a:t>Notes: a </a:t>
            </a:r>
            <a:r>
              <a:rPr lang="en-US" sz="2000" b="1">
                <a:latin typeface="Calibri"/>
                <a:cs typeface="Calibri"/>
              </a:rPr>
              <a:t>direct substitute for INFA 300</a:t>
            </a:r>
            <a:r>
              <a:rPr lang="en-US" sz="2000">
                <a:latin typeface="Calibri"/>
                <a:cs typeface="Calibri"/>
              </a:rPr>
              <a:t>; a </a:t>
            </a:r>
            <a:r>
              <a:rPr lang="en-US" sz="2000" b="1">
                <a:latin typeface="Calibri"/>
                <a:cs typeface="Calibri"/>
              </a:rPr>
              <a:t>major elective in many business-school bachelor programs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Segoe UI"/>
                <a:cs typeface="Segoe UI"/>
              </a:rPr>
              <a:t>DATA 310 – Data Visualization (redesigned from INFA 350, 4 credit </a:t>
            </a:r>
            <a:r>
              <a:rPr lang="en-US" sz="2000" err="1">
                <a:latin typeface="Calibri"/>
                <a:ea typeface="Segoe UI"/>
                <a:cs typeface="Segoe UI"/>
              </a:rPr>
              <a:t>hrs</a:t>
            </a:r>
            <a:r>
              <a:rPr lang="en-US" sz="2000">
                <a:latin typeface="Calibri"/>
                <a:ea typeface="Segoe UI"/>
                <a:cs typeface="Segoe UI"/>
              </a:rPr>
              <a:t>, LF </a:t>
            </a:r>
            <a:r>
              <a:rPr lang="en-US" sz="2000" err="1">
                <a:latin typeface="Calibri"/>
                <a:ea typeface="Segoe UI"/>
                <a:cs typeface="Segoe UI"/>
              </a:rPr>
              <a:t>Nimet</a:t>
            </a:r>
            <a:r>
              <a:rPr lang="en-US" sz="2000">
                <a:latin typeface="Calibri"/>
                <a:ea typeface="Segoe UI"/>
                <a:cs typeface="Segoe UI"/>
              </a:rPr>
              <a:t> </a:t>
            </a:r>
            <a:r>
              <a:rPr lang="en-US" sz="2000" err="1">
                <a:latin typeface="Calibri"/>
                <a:ea typeface="Segoe UI"/>
                <a:cs typeface="Segoe UI"/>
              </a:rPr>
              <a:t>Alpay</a:t>
            </a:r>
            <a:r>
              <a:rPr lang="en-US" sz="2000">
                <a:latin typeface="Calibri"/>
                <a:ea typeface="Segoe UI"/>
                <a:cs typeface="Segoe UI"/>
              </a:rPr>
              <a:t>) </a:t>
            </a:r>
            <a:r>
              <a:rPr lang="en-US" sz="2000">
                <a:latin typeface="Calibri"/>
                <a:ea typeface="Calibri"/>
                <a:cs typeface="Calibri"/>
              </a:rPr>
              <a:t> </a:t>
            </a:r>
          </a:p>
          <a:p>
            <a:pPr marL="801370" lvl="1" indent="-344170" rtl="0">
              <a:buChar char="•"/>
            </a:pPr>
            <a:r>
              <a:rPr lang="en-US" sz="2000">
                <a:ea typeface="+mn-lt"/>
                <a:cs typeface="+mn-lt"/>
              </a:rPr>
              <a:t>Prerequisites</a:t>
            </a:r>
            <a:r>
              <a:rPr lang="en-US" sz="2000">
                <a:latin typeface="Calibri"/>
                <a:ea typeface="Calibri"/>
                <a:cs typeface="Calibri"/>
              </a:rPr>
              <a:t>: DATA 300, BUSA 250 or COMP 281 </a:t>
            </a:r>
          </a:p>
          <a:p>
            <a:pPr marL="801370" lvl="1" indent="-344170"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Schedule: 22SP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801370" lvl="1" indent="-344170"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Note: </a:t>
            </a:r>
            <a:r>
              <a:rPr lang="en-US" sz="2000" b="1">
                <a:latin typeface="Calibri"/>
                <a:ea typeface="Calibri"/>
                <a:cs typeface="Calibri"/>
              </a:rPr>
              <a:t>a direct substitute for INFA 350</a:t>
            </a:r>
            <a:r>
              <a:rPr lang="en-US" sz="2000">
                <a:latin typeface="Calibri"/>
                <a:ea typeface="Calibri"/>
                <a:cs typeface="Calibri"/>
              </a:rPr>
              <a:t> </a:t>
            </a:r>
            <a:endParaRPr lang="en-US" sz="2000">
              <a:cs typeface="Calibri"/>
            </a:endParaRPr>
          </a:p>
          <a:p>
            <a:pPr marL="337820" indent="-337820">
              <a:buNone/>
            </a:pPr>
            <a:r>
              <a:rPr lang="en-US" sz="2000">
                <a:latin typeface="Calibri"/>
                <a:ea typeface="+mn-lt"/>
                <a:cs typeface="Calibri"/>
              </a:rPr>
              <a:t>DATA 400 – Principles of Machine Learning (same as COMP 411, 4 credit </a:t>
            </a:r>
            <a:r>
              <a:rPr lang="en-US" sz="2000" err="1">
                <a:latin typeface="Calibri"/>
                <a:ea typeface="+mn-lt"/>
                <a:cs typeface="Calibri"/>
              </a:rPr>
              <a:t>hrs</a:t>
            </a:r>
            <a:r>
              <a:rPr lang="en-US" sz="2000">
                <a:latin typeface="Calibri"/>
                <a:ea typeface="+mn-lt"/>
                <a:cs typeface="Calibri"/>
              </a:rPr>
              <a:t>, LF Jiang Li)  </a:t>
            </a:r>
          </a:p>
          <a:p>
            <a:pPr marL="801370" lvl="1" indent="-344170">
              <a:buFont typeface="Calibri"/>
              <a:buChar char="–"/>
            </a:pPr>
            <a:r>
              <a:rPr lang="en-US" sz="2000">
                <a:ea typeface="+mn-lt"/>
                <a:cs typeface="+mn-lt"/>
              </a:rPr>
              <a:t>Schedule: 21FA, </a:t>
            </a:r>
            <a:r>
              <a:rPr lang="en-US" sz="2000" err="1">
                <a:ea typeface="+mn-lt"/>
                <a:cs typeface="+mn-lt"/>
              </a:rPr>
              <a:t>onlineR</a:t>
            </a:r>
            <a:endParaRPr lang="en-US" sz="2000">
              <a:ea typeface="+mn-lt"/>
              <a:cs typeface="+mn-lt"/>
            </a:endParaRPr>
          </a:p>
          <a:p>
            <a:pPr marL="337820" indent="-337820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33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B3AD-D1BE-4C92-98A2-16B6EA28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DA662-5F16-3E42-9B0A-CAFF0C6C469C}"/>
              </a:ext>
            </a:extLst>
          </p:cNvPr>
          <p:cNvSpPr/>
          <p:nvPr/>
        </p:nvSpPr>
        <p:spPr>
          <a:xfrm>
            <a:off x="638820" y="361408"/>
            <a:ext cx="10156370" cy="40934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2000">
                <a:solidFill>
                  <a:srgbClr val="000000"/>
                </a:solidFill>
              </a:rPr>
              <a:t>BUSA 200 – Database Fundamentals  </a:t>
            </a:r>
          </a:p>
          <a:p>
            <a:r>
              <a:rPr lang="en-US" sz="2000">
                <a:solidFill>
                  <a:srgbClr val="000000"/>
                </a:solidFill>
              </a:rPr>
              <a:t>(new course, a general education course to replace PF 108, 2 credit </a:t>
            </a:r>
            <a:r>
              <a:rPr lang="en-US" sz="2000" err="1">
                <a:solidFill>
                  <a:srgbClr val="000000"/>
                </a:solidFill>
              </a:rPr>
              <a:t>hrs</a:t>
            </a:r>
            <a:r>
              <a:rPr lang="en-US" sz="2000">
                <a:solidFill>
                  <a:srgbClr val="000000"/>
                </a:solidFill>
              </a:rPr>
              <a:t>, LF Laurie Crawford)  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Prerequisites</a:t>
            </a:r>
            <a:r>
              <a:rPr lang="en-US" sz="2000">
                <a:solidFill>
                  <a:srgbClr val="000000"/>
                </a:solidFill>
              </a:rPr>
              <a:t>: PF 121 or PF 321 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Schedule: 21FA </a:t>
            </a:r>
            <a:r>
              <a:rPr lang="en-US" sz="2000" err="1">
                <a:solidFill>
                  <a:srgbClr val="000000"/>
                </a:solidFill>
              </a:rPr>
              <a:t>onlineF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  <a:p>
            <a:pPr fontAlgn="base"/>
            <a:r>
              <a:rPr lang="en-US" sz="2000">
                <a:solidFill>
                  <a:srgbClr val="000000"/>
                </a:solidFill>
              </a:rPr>
              <a:t>BUSA 250 – SQL for Business (new course, 2 credit </a:t>
            </a:r>
            <a:r>
              <a:rPr lang="en-US" sz="2000" err="1">
                <a:solidFill>
                  <a:srgbClr val="000000"/>
                </a:solidFill>
              </a:rPr>
              <a:t>hrs</a:t>
            </a:r>
            <a:r>
              <a:rPr lang="en-US" sz="2000">
                <a:solidFill>
                  <a:srgbClr val="000000"/>
                </a:solidFill>
              </a:rPr>
              <a:t>, LF Jiang Li)  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Prerequisites</a:t>
            </a:r>
            <a:r>
              <a:rPr lang="en-US" sz="2000">
                <a:solidFill>
                  <a:srgbClr val="000000"/>
                </a:solidFill>
              </a:rPr>
              <a:t>: BUSA 200, MATH 215 or MATH 280 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Schedule: 21FA </a:t>
            </a:r>
            <a:r>
              <a:rPr lang="en-US" sz="2000" err="1">
                <a:solidFill>
                  <a:srgbClr val="000000"/>
                </a:solidFill>
              </a:rPr>
              <a:t>onlineH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pPr lvl="2"/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BUSA 350 –</a:t>
            </a:r>
            <a:r>
              <a:rPr lang="en-US" sz="2000">
                <a:ea typeface="+mn-lt"/>
                <a:cs typeface="+mn-lt"/>
              </a:rPr>
              <a:t> Principles of Analytics Modeling (redesigned from INFA 420, 4 credit </a:t>
            </a:r>
            <a:r>
              <a:rPr lang="en-US" sz="2000" err="1">
                <a:ea typeface="+mn-lt"/>
                <a:cs typeface="+mn-lt"/>
              </a:rPr>
              <a:t>hrs</a:t>
            </a:r>
            <a:r>
              <a:rPr lang="en-US" sz="2000">
                <a:ea typeface="+mn-lt"/>
                <a:cs typeface="+mn-lt"/>
              </a:rPr>
              <a:t>, LF Jiang Li) </a:t>
            </a:r>
            <a:endParaRPr lang="en-US" sz="2000">
              <a:cs typeface="Calibri"/>
            </a:endParaRPr>
          </a:p>
          <a:p>
            <a:pPr marL="742950" lvl="1" indent="-285750">
              <a:buFont typeface="Symbol"/>
              <a:buChar char="•"/>
            </a:pPr>
            <a:r>
              <a:rPr lang="en-US" sz="2000">
                <a:ea typeface="+mn-lt"/>
                <a:cs typeface="+mn-lt"/>
              </a:rPr>
              <a:t>Prerequisites: DATA 300</a:t>
            </a:r>
          </a:p>
          <a:p>
            <a:pPr marL="742950" lvl="1" indent="-285750">
              <a:buFont typeface="Symbol"/>
              <a:buChar char="•"/>
            </a:pPr>
            <a:r>
              <a:rPr lang="en-US" sz="2000">
                <a:ea typeface="+mn-lt"/>
                <a:cs typeface="+mn-lt"/>
              </a:rPr>
              <a:t>Schedule: 21FA </a:t>
            </a:r>
            <a:r>
              <a:rPr lang="en-US" sz="2000" err="1">
                <a:ea typeface="+mn-lt"/>
                <a:cs typeface="+mn-lt"/>
              </a:rPr>
              <a:t>onlineH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Note: </a:t>
            </a:r>
            <a:r>
              <a:rPr lang="en-US" sz="2000" b="1">
                <a:ea typeface="+mn-lt"/>
                <a:cs typeface="+mn-lt"/>
              </a:rPr>
              <a:t>a direct substitute of INFA 420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0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B3AD-D1BE-4C92-98A2-16B6EA28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96153-1B42-455E-A362-861A45858C40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DA662-5F16-3E42-9B0A-CAFF0C6C469C}"/>
              </a:ext>
            </a:extLst>
          </p:cNvPr>
          <p:cNvSpPr/>
          <p:nvPr/>
        </p:nvSpPr>
        <p:spPr>
          <a:xfrm>
            <a:off x="661566" y="907317"/>
            <a:ext cx="10156370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2400">
                <a:solidFill>
                  <a:srgbClr val="000000"/>
                </a:solidFill>
              </a:rPr>
              <a:t>1. Please let the INFA students know INFA 300 and INFA 420 will be replaced by DATA 300 and BUSA 350 from Fall 2021. Also, BUSA 350 is a 6-week course.</a:t>
            </a:r>
            <a:endParaRPr lang="en-US" sz="2400">
              <a:solidFill>
                <a:srgbClr val="000000"/>
              </a:solidFill>
              <a:cs typeface="Calibri"/>
            </a:endParaRP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2. If students are interested in analytics but hesitate to take DATA 300, please let them know this course is to introduce analytics principles, and the hands-on course design using McGraw Hill's interactive textbook and web-based assignment platform can help them to learn much smoothly.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3. Please clarify the differences between BUSA 200 and BUSA 250: The former is an introduction to database fundamentals. The </a:t>
            </a:r>
            <a:r>
              <a:rPr lang="en-US" sz="2400" err="1">
                <a:solidFill>
                  <a:srgbClr val="000000"/>
                </a:solidFill>
                <a:cs typeface="Calibri"/>
              </a:rPr>
              <a:t>zyBooks</a:t>
            </a:r>
            <a:r>
              <a:rPr lang="en-US" sz="2400">
                <a:solidFill>
                  <a:srgbClr val="000000"/>
                </a:solidFill>
                <a:cs typeface="Calibri"/>
              </a:rPr>
              <a:t>, which is an interactive platform similar to McGraw Hill's , has been applied. The latter focuses on the hands-on applications of SQL in real-world business problem. A convenient web-based database interface will be used.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2014-570A-4BC0-8A35-C81995A2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4" y="-135182"/>
            <a:ext cx="11574925" cy="960697"/>
          </a:xfrm>
        </p:spPr>
        <p:txBody>
          <a:bodyPr>
            <a:normAutofit/>
          </a:bodyPr>
          <a:lstStyle/>
          <a:p>
            <a:r>
              <a:rPr lang="en-US" sz="3200">
                <a:cs typeface="Calibri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27661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dd's Franklin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W Slide Template.pptx" id="{A08CBE01-6480-449A-A52B-89CDC355B13C}" vid="{8B18D1B4-A0D4-4716-AC06-58EDB601E4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2D34EAC327AA42B3FDB1FEAA4B9142" ma:contentTypeVersion="4" ma:contentTypeDescription="Create a new document." ma:contentTypeScope="" ma:versionID="52360e45f9b7cff6530a84e1fddf33a8">
  <xsd:schema xmlns:xsd="http://www.w3.org/2001/XMLSchema" xmlns:xs="http://www.w3.org/2001/XMLSchema" xmlns:p="http://schemas.microsoft.com/office/2006/metadata/properties" xmlns:ns2="c5c299aa-82b1-4ee4-a1ff-80f0ec87d57f" xmlns:ns3="6f34ef88-d393-4716-a913-2e640611dda1" targetNamespace="http://schemas.microsoft.com/office/2006/metadata/properties" ma:root="true" ma:fieldsID="32be0ac8631d3df641df8ff0a88f5c85" ns2:_="" ns3:_="">
    <xsd:import namespace="c5c299aa-82b1-4ee4-a1ff-80f0ec87d57f"/>
    <xsd:import namespace="6f34ef88-d393-4716-a913-2e640611dd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299aa-82b1-4ee4-a1ff-80f0ec87d5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4ef88-d393-4716-a913-2e640611d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312CFD-E8B8-4A12-9D6C-8826986B4DD3}">
  <ds:schemaRefs>
    <ds:schemaRef ds:uri="http://purl.org/dc/dcmitype/"/>
    <ds:schemaRef ds:uri="http://www.w3.org/XML/1998/namespace"/>
    <ds:schemaRef ds:uri="http://purl.org/dc/terms/"/>
    <ds:schemaRef ds:uri="6f34ef88-d393-4716-a913-2e640611dda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5c299aa-82b1-4ee4-a1ff-80f0ec87d57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BD76B7-233D-480B-B37D-9FE003913FC1}">
  <ds:schemaRefs>
    <ds:schemaRef ds:uri="6f34ef88-d393-4716-a913-2e640611dda1"/>
    <ds:schemaRef ds:uri="c5c299aa-82b1-4ee4-a1ff-80f0ec87d5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C452C8D-BD3E-4375-91CD-86B1A838AF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Calibri,Sans-Serif</vt:lpstr>
      <vt:lpstr>Franklin Gothic Book</vt:lpstr>
      <vt:lpstr>Franklin Gothic Demi</vt:lpstr>
      <vt:lpstr>Segoe UI</vt:lpstr>
      <vt:lpstr>Symbol</vt:lpstr>
      <vt:lpstr>Office Theme</vt:lpstr>
      <vt:lpstr>Office Theme</vt:lpstr>
      <vt:lpstr>PowerPoint Presentation</vt:lpstr>
      <vt:lpstr>DATA/BUSA Minors Goals</vt:lpstr>
      <vt:lpstr>Analytics Skills Make Students Highly Marketable</vt:lpstr>
      <vt:lpstr>Curriculum</vt:lpstr>
      <vt:lpstr>Prerequisites and Schedules</vt:lpstr>
      <vt:lpstr>PowerPoint Presentation</vt:lpstr>
      <vt:lpstr>Suggestions</vt:lpstr>
    </vt:vector>
  </TitlesOfParts>
  <Company>Franklin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McKee</dc:creator>
  <cp:lastModifiedBy>Samantha Miller</cp:lastModifiedBy>
  <cp:revision>1</cp:revision>
  <cp:lastPrinted>2018-10-04T14:50:11Z</cp:lastPrinted>
  <dcterms:created xsi:type="dcterms:W3CDTF">2016-11-28T19:33:15Z</dcterms:created>
  <dcterms:modified xsi:type="dcterms:W3CDTF">2021-05-13T19:19:41Z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0x0101004E2D34EAC327AA42B3FDB1FEAA4B9142</vt:lpwstr>
  </property>
</Properties>
</file>