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2" r:id="rId3"/>
    <p:sldId id="257" r:id="rId4"/>
    <p:sldId id="299" r:id="rId5"/>
    <p:sldId id="300" r:id="rId6"/>
    <p:sldId id="273" r:id="rId7"/>
    <p:sldId id="274" r:id="rId8"/>
    <p:sldId id="301" r:id="rId9"/>
    <p:sldId id="269" r:id="rId10"/>
    <p:sldId id="272" r:id="rId11"/>
    <p:sldId id="302" r:id="rId12"/>
    <p:sldId id="259" r:id="rId13"/>
    <p:sldId id="278" r:id="rId14"/>
    <p:sldId id="260" r:id="rId15"/>
    <p:sldId id="303" r:id="rId16"/>
    <p:sldId id="265" r:id="rId17"/>
    <p:sldId id="266" r:id="rId18"/>
    <p:sldId id="287" r:id="rId19"/>
    <p:sldId id="29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672" autoAdjust="0"/>
    <p:restoredTop sz="99000" autoAdjust="0"/>
  </p:normalViewPr>
  <p:slideViewPr>
    <p:cSldViewPr>
      <p:cViewPr varScale="1">
        <p:scale>
          <a:sx n="79" d="100"/>
          <a:sy n="79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E51BF-CFB2-48C9-99F5-45CDEFF7B7A6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</dgm:pt>
    <dgm:pt modelId="{91172122-45D6-4B85-9ACD-98CABE9962D7}">
      <dgm:prSet/>
      <dgm:spPr/>
      <dgm:t>
        <a:bodyPr/>
        <a:lstStyle/>
        <a:p>
          <a:r>
            <a:rPr lang="en-US" dirty="0" smtClean="0"/>
            <a:t>El </a:t>
          </a:r>
          <a:r>
            <a:rPr lang="en-US" dirty="0" err="1" smtClean="0"/>
            <a:t>Diseñador</a:t>
          </a:r>
          <a:r>
            <a:rPr lang="en-US" dirty="0" smtClean="0"/>
            <a:t> llama al Web Service del “</a:t>
          </a:r>
          <a:r>
            <a:rPr lang="en-US" i="1" dirty="0" smtClean="0"/>
            <a:t>Automated Service Compiler” en el </a:t>
          </a:r>
          <a:r>
            <a:rPr lang="en-US" i="1" dirty="0" err="1" smtClean="0"/>
            <a:t>servidor</a:t>
          </a:r>
          <a:r>
            <a:rPr lang="en-US" i="1" dirty="0" smtClean="0"/>
            <a:t> del shopping</a:t>
          </a:r>
          <a:endParaRPr lang="en-US" dirty="0" smtClean="0"/>
        </a:p>
      </dgm:t>
    </dgm:pt>
    <dgm:pt modelId="{57AAB21C-7955-4924-9AD6-733DB51C4062}" type="parTrans" cxnId="{7C7E7AAD-D844-4AF8-AC0E-F889FA94DD90}">
      <dgm:prSet/>
      <dgm:spPr/>
      <dgm:t>
        <a:bodyPr/>
        <a:lstStyle/>
        <a:p>
          <a:endParaRPr lang="es-AR"/>
        </a:p>
      </dgm:t>
    </dgm:pt>
    <dgm:pt modelId="{BBA53118-B93C-4343-9AA8-B764D253BDBA}" type="sibTrans" cxnId="{7C7E7AAD-D844-4AF8-AC0E-F889FA94DD90}">
      <dgm:prSet/>
      <dgm:spPr/>
      <dgm:t>
        <a:bodyPr/>
        <a:lstStyle/>
        <a:p>
          <a:endParaRPr lang="es-AR"/>
        </a:p>
      </dgm:t>
    </dgm:pt>
    <dgm:pt modelId="{AAD2F730-739D-46A5-A51E-24EC333566E8}">
      <dgm:prSet/>
      <dgm:spPr/>
      <dgm:t>
        <a:bodyPr/>
        <a:lstStyle/>
        <a:p>
          <a:r>
            <a:rPr lang="en-US" dirty="0" smtClean="0"/>
            <a:t>El “Automated Service Compiler” (en el </a:t>
          </a:r>
          <a:r>
            <a:rPr lang="en-US" dirty="0" err="1" smtClean="0"/>
            <a:t>servidor</a:t>
          </a:r>
          <a:r>
            <a:rPr lang="en-US" dirty="0" smtClean="0"/>
            <a:t> del shopping) </a:t>
          </a:r>
          <a:r>
            <a:rPr lang="en-US" dirty="0" err="1" smtClean="0"/>
            <a:t>compila</a:t>
          </a:r>
          <a:r>
            <a:rPr lang="en-US" dirty="0" smtClean="0"/>
            <a:t> </a:t>
          </a:r>
          <a:r>
            <a:rPr lang="en-US" dirty="0" err="1" smtClean="0"/>
            <a:t>las</a:t>
          </a:r>
          <a:r>
            <a:rPr lang="en-US" dirty="0" smtClean="0"/>
            <a:t> </a:t>
          </a:r>
          <a:r>
            <a:rPr lang="en-US" dirty="0" err="1" smtClean="0"/>
            <a:t>instrucciones</a:t>
          </a:r>
          <a:r>
            <a:rPr lang="en-US" dirty="0" smtClean="0"/>
            <a:t> </a:t>
          </a:r>
          <a:r>
            <a:rPr lang="en-US" dirty="0" err="1" smtClean="0"/>
            <a:t>desde</a:t>
          </a:r>
          <a:r>
            <a:rPr lang="en-US" dirty="0" smtClean="0"/>
            <a:t> un DSL a assemblies .NET </a:t>
          </a:r>
          <a:r>
            <a:rPr lang="en-US" dirty="0" err="1" smtClean="0"/>
            <a:t>estáticas</a:t>
          </a:r>
          <a:r>
            <a:rPr lang="en-US" dirty="0" smtClean="0"/>
            <a:t> e </a:t>
          </a:r>
          <a:r>
            <a:rPr lang="en-US" dirty="0" err="1" smtClean="0"/>
            <a:t>implementa</a:t>
          </a:r>
          <a:r>
            <a:rPr lang="en-US" dirty="0" smtClean="0"/>
            <a:t> el web service </a:t>
          </a:r>
          <a:r>
            <a:rPr lang="en-US" dirty="0" err="1" smtClean="0"/>
            <a:t>para</a:t>
          </a:r>
          <a:r>
            <a:rPr lang="en-US" dirty="0" smtClean="0"/>
            <a:t> el </a:t>
          </a:r>
          <a:r>
            <a:rPr lang="en-US" dirty="0" err="1" smtClean="0"/>
            <a:t>nuevo</a:t>
          </a:r>
          <a:r>
            <a:rPr lang="en-US" dirty="0" smtClean="0"/>
            <a:t> </a:t>
          </a:r>
          <a:r>
            <a:rPr lang="en-US" dirty="0" err="1" smtClean="0"/>
            <a:t>servicio</a:t>
          </a:r>
          <a:r>
            <a:rPr lang="en-US" dirty="0" smtClean="0"/>
            <a:t> </a:t>
          </a:r>
          <a:r>
            <a:rPr lang="en-US" dirty="0" err="1" smtClean="0"/>
            <a:t>generado</a:t>
          </a:r>
          <a:r>
            <a:rPr lang="en-US" dirty="0" smtClean="0"/>
            <a:t>.</a:t>
          </a:r>
        </a:p>
      </dgm:t>
    </dgm:pt>
    <dgm:pt modelId="{1C5062A1-50FE-4B02-8042-55B29093F935}" type="parTrans" cxnId="{D8EF455B-38AC-4F83-AFDC-7EA469F1ABCB}">
      <dgm:prSet/>
      <dgm:spPr/>
      <dgm:t>
        <a:bodyPr/>
        <a:lstStyle/>
        <a:p>
          <a:endParaRPr lang="es-AR"/>
        </a:p>
      </dgm:t>
    </dgm:pt>
    <dgm:pt modelId="{525227D2-8D45-47E0-90FB-C48EEB8ED3E0}" type="sibTrans" cxnId="{D8EF455B-38AC-4F83-AFDC-7EA469F1ABCB}">
      <dgm:prSet/>
      <dgm:spPr/>
      <dgm:t>
        <a:bodyPr/>
        <a:lstStyle/>
        <a:p>
          <a:endParaRPr lang="es-AR"/>
        </a:p>
      </dgm:t>
    </dgm:pt>
    <dgm:pt modelId="{C530AEB7-7AF8-4741-91A4-08DB0083A83C}">
      <dgm:prSet/>
      <dgm:spPr/>
      <dgm:t>
        <a:bodyPr/>
        <a:lstStyle/>
        <a:p>
          <a:r>
            <a:rPr lang="en-US" dirty="0" smtClean="0"/>
            <a:t>Los </a:t>
          </a:r>
          <a:r>
            <a:rPr lang="en-US" dirty="0" err="1" smtClean="0"/>
            <a:t>clientes</a:t>
          </a:r>
          <a:r>
            <a:rPr lang="en-US" dirty="0" smtClean="0"/>
            <a:t> </a:t>
          </a:r>
          <a:r>
            <a:rPr lang="en-US" dirty="0" err="1" smtClean="0"/>
            <a:t>acceden</a:t>
          </a:r>
          <a:r>
            <a:rPr lang="en-US" dirty="0" smtClean="0"/>
            <a:t> al </a:t>
          </a:r>
          <a:r>
            <a:rPr lang="en-US" dirty="0" err="1" smtClean="0"/>
            <a:t>nuevo</a:t>
          </a:r>
          <a:r>
            <a:rPr lang="en-US" dirty="0" smtClean="0"/>
            <a:t> </a:t>
          </a:r>
          <a:r>
            <a:rPr lang="en-US" dirty="0" err="1" smtClean="0"/>
            <a:t>servicio</a:t>
          </a:r>
          <a:r>
            <a:rPr lang="en-US" dirty="0" smtClean="0"/>
            <a:t> </a:t>
          </a:r>
          <a:r>
            <a:rPr lang="en-US" dirty="0" err="1" smtClean="0"/>
            <a:t>creado</a:t>
          </a:r>
          <a:r>
            <a:rPr lang="en-US" dirty="0" smtClean="0"/>
            <a:t> con la </a:t>
          </a:r>
          <a:r>
            <a:rPr lang="en-US" dirty="0" err="1" smtClean="0"/>
            <a:t>misma</a:t>
          </a:r>
          <a:r>
            <a:rPr lang="en-US" dirty="0" smtClean="0"/>
            <a:t> </a:t>
          </a:r>
          <a:r>
            <a:rPr lang="en-US" dirty="0" err="1" smtClean="0"/>
            <a:t>aplicación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poseen</a:t>
          </a:r>
          <a:r>
            <a:rPr lang="en-US" dirty="0" smtClean="0"/>
            <a:t>. No se </a:t>
          </a:r>
          <a:r>
            <a:rPr lang="en-US" dirty="0" err="1" smtClean="0"/>
            <a:t>requieren</a:t>
          </a:r>
          <a:r>
            <a:rPr lang="en-US" dirty="0" smtClean="0"/>
            <a:t> </a:t>
          </a:r>
          <a:r>
            <a:rPr lang="en-US" dirty="0" err="1" smtClean="0"/>
            <a:t>cambios</a:t>
          </a:r>
          <a:r>
            <a:rPr lang="en-US" dirty="0" smtClean="0"/>
            <a:t> en la </a:t>
          </a:r>
          <a:r>
            <a:rPr lang="en-US" dirty="0" err="1" smtClean="0"/>
            <a:t>aplicación</a:t>
          </a:r>
          <a:r>
            <a:rPr lang="en-US" dirty="0" smtClean="0"/>
            <a:t>.</a:t>
          </a:r>
          <a:endParaRPr lang="es-ES" dirty="0"/>
        </a:p>
      </dgm:t>
    </dgm:pt>
    <dgm:pt modelId="{4E48F0AF-BF87-4F68-A559-79EC0A328088}" type="parTrans" cxnId="{328814BE-96C6-4A85-AC78-8CEDDA3FC853}">
      <dgm:prSet/>
      <dgm:spPr/>
      <dgm:t>
        <a:bodyPr/>
        <a:lstStyle/>
        <a:p>
          <a:endParaRPr lang="es-AR"/>
        </a:p>
      </dgm:t>
    </dgm:pt>
    <dgm:pt modelId="{DB0A0AC7-61CC-4F50-BEC8-0187721ED4F7}" type="sibTrans" cxnId="{328814BE-96C6-4A85-AC78-8CEDDA3FC853}">
      <dgm:prSet/>
      <dgm:spPr/>
      <dgm:t>
        <a:bodyPr/>
        <a:lstStyle/>
        <a:p>
          <a:endParaRPr lang="es-AR"/>
        </a:p>
      </dgm:t>
    </dgm:pt>
    <dgm:pt modelId="{80BBE9E5-8842-4478-821F-11B67A1B1780}">
      <dgm:prSet phldrT="[Texto]"/>
      <dgm:spPr/>
      <dgm:t>
        <a:bodyPr/>
        <a:lstStyle/>
        <a:p>
          <a:r>
            <a:rPr lang="es-AR" dirty="0" smtClean="0"/>
            <a:t>Administradores del Shopping y las Tiendas diseñan el servicio en el Diseñador Visual en el cliente Web o el cliente Windows del servidor.</a:t>
          </a:r>
          <a:endParaRPr lang="es-AR" dirty="0"/>
        </a:p>
      </dgm:t>
    </dgm:pt>
    <dgm:pt modelId="{E8AE2BF6-B525-4E3D-8E07-02AF9519E80D}" type="parTrans" cxnId="{5C3D7D97-E9F0-4795-AF06-63D4372BBA58}">
      <dgm:prSet/>
      <dgm:spPr/>
    </dgm:pt>
    <dgm:pt modelId="{DAB88C97-84B9-449F-83AC-F938C599D7E7}" type="sibTrans" cxnId="{5C3D7D97-E9F0-4795-AF06-63D4372BBA58}">
      <dgm:prSet/>
      <dgm:spPr/>
      <dgm:t>
        <a:bodyPr/>
        <a:lstStyle/>
        <a:p>
          <a:endParaRPr lang="es-AR"/>
        </a:p>
      </dgm:t>
    </dgm:pt>
    <dgm:pt modelId="{93A0AB7E-0766-463B-B112-1D671B937554}" type="pres">
      <dgm:prSet presAssocID="{65EE51BF-CFB2-48C9-99F5-45CDEFF7B7A6}" presName="outerComposite" presStyleCnt="0">
        <dgm:presLayoutVars>
          <dgm:chMax val="5"/>
          <dgm:dir/>
          <dgm:resizeHandles val="exact"/>
        </dgm:presLayoutVars>
      </dgm:prSet>
      <dgm:spPr/>
    </dgm:pt>
    <dgm:pt modelId="{60EFD29D-95D1-41B6-A1CC-9FC86710E8FF}" type="pres">
      <dgm:prSet presAssocID="{65EE51BF-CFB2-48C9-99F5-45CDEFF7B7A6}" presName="dummyMaxCanvas" presStyleCnt="0">
        <dgm:presLayoutVars/>
      </dgm:prSet>
      <dgm:spPr/>
    </dgm:pt>
    <dgm:pt modelId="{F7243BCB-5C57-4FF0-9576-FBC8C39DFE29}" type="pres">
      <dgm:prSet presAssocID="{65EE51BF-CFB2-48C9-99F5-45CDEFF7B7A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E4F0B7-F211-4FCB-935E-8C71A70965D0}" type="pres">
      <dgm:prSet presAssocID="{65EE51BF-CFB2-48C9-99F5-45CDEFF7B7A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72C630-8EFD-48BA-82B6-FFB24AD6840E}" type="pres">
      <dgm:prSet presAssocID="{65EE51BF-CFB2-48C9-99F5-45CDEFF7B7A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7B5CF3-EAE4-41C0-B348-FE7E6CE8121A}" type="pres">
      <dgm:prSet presAssocID="{65EE51BF-CFB2-48C9-99F5-45CDEFF7B7A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79FE62-265B-4B56-AC52-3DCB17665822}" type="pres">
      <dgm:prSet presAssocID="{65EE51BF-CFB2-48C9-99F5-45CDEFF7B7A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685D6D-E8AB-4C53-95A1-812C6056C4D5}" type="pres">
      <dgm:prSet presAssocID="{65EE51BF-CFB2-48C9-99F5-45CDEFF7B7A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6D374E-BC05-4485-B5D5-268AF02AF4FA}" type="pres">
      <dgm:prSet presAssocID="{65EE51BF-CFB2-48C9-99F5-45CDEFF7B7A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C198C1-0A04-4DA9-8F5A-4C8410EF07C6}" type="pres">
      <dgm:prSet presAssocID="{65EE51BF-CFB2-48C9-99F5-45CDEFF7B7A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11F1F-5E6B-4C1C-8092-13FA38D36387}" type="pres">
      <dgm:prSet presAssocID="{65EE51BF-CFB2-48C9-99F5-45CDEFF7B7A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7CB2A2-608B-4A4F-895C-BD6FBF833D53}" type="pres">
      <dgm:prSet presAssocID="{65EE51BF-CFB2-48C9-99F5-45CDEFF7B7A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335450-72F5-4FB5-8EB9-4E5099121B08}" type="pres">
      <dgm:prSet presAssocID="{65EE51BF-CFB2-48C9-99F5-45CDEFF7B7A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DFD037-147A-4612-95FF-38B2D3728612}" type="presOf" srcId="{80BBE9E5-8842-4478-821F-11B67A1B1780}" destId="{F7243BCB-5C57-4FF0-9576-FBC8C39DFE29}" srcOrd="0" destOrd="0" presId="urn:microsoft.com/office/officeart/2005/8/layout/vProcess5"/>
    <dgm:cxn modelId="{AF7713D0-813C-4B5E-91B5-BDCFF3A41E3C}" type="presOf" srcId="{AAD2F730-739D-46A5-A51E-24EC333566E8}" destId="{DB7CB2A2-608B-4A4F-895C-BD6FBF833D53}" srcOrd="1" destOrd="0" presId="urn:microsoft.com/office/officeart/2005/8/layout/vProcess5"/>
    <dgm:cxn modelId="{D8EF455B-38AC-4F83-AFDC-7EA469F1ABCB}" srcId="{65EE51BF-CFB2-48C9-99F5-45CDEFF7B7A6}" destId="{AAD2F730-739D-46A5-A51E-24EC333566E8}" srcOrd="2" destOrd="0" parTransId="{1C5062A1-50FE-4B02-8042-55B29093F935}" sibTransId="{525227D2-8D45-47E0-90FB-C48EEB8ED3E0}"/>
    <dgm:cxn modelId="{CE0907AD-AEF7-419F-B40B-75F8BB140CB0}" type="presOf" srcId="{C530AEB7-7AF8-4741-91A4-08DB0083A83C}" destId="{457B5CF3-EAE4-41C0-B348-FE7E6CE8121A}" srcOrd="0" destOrd="0" presId="urn:microsoft.com/office/officeart/2005/8/layout/vProcess5"/>
    <dgm:cxn modelId="{2BB565E8-CF97-4007-8421-28E03F8B22A0}" type="presOf" srcId="{65EE51BF-CFB2-48C9-99F5-45CDEFF7B7A6}" destId="{93A0AB7E-0766-463B-B112-1D671B937554}" srcOrd="0" destOrd="0" presId="urn:microsoft.com/office/officeart/2005/8/layout/vProcess5"/>
    <dgm:cxn modelId="{C2FE35BA-FFAE-4C58-A616-1D6103AB545D}" type="presOf" srcId="{91172122-45D6-4B85-9ACD-98CABE9962D7}" destId="{3DE4F0B7-F211-4FCB-935E-8C71A70965D0}" srcOrd="0" destOrd="0" presId="urn:microsoft.com/office/officeart/2005/8/layout/vProcess5"/>
    <dgm:cxn modelId="{7C7E7AAD-D844-4AF8-AC0E-F889FA94DD90}" srcId="{65EE51BF-CFB2-48C9-99F5-45CDEFF7B7A6}" destId="{91172122-45D6-4B85-9ACD-98CABE9962D7}" srcOrd="1" destOrd="0" parTransId="{57AAB21C-7955-4924-9AD6-733DB51C4062}" sibTransId="{BBA53118-B93C-4343-9AA8-B764D253BDBA}"/>
    <dgm:cxn modelId="{328814BE-96C6-4A85-AC78-8CEDDA3FC853}" srcId="{65EE51BF-CFB2-48C9-99F5-45CDEFF7B7A6}" destId="{C530AEB7-7AF8-4741-91A4-08DB0083A83C}" srcOrd="3" destOrd="0" parTransId="{4E48F0AF-BF87-4F68-A559-79EC0A328088}" sibTransId="{DB0A0AC7-61CC-4F50-BEC8-0187721ED4F7}"/>
    <dgm:cxn modelId="{A74D3806-6910-4BAF-904C-286B63C1BA1D}" type="presOf" srcId="{DAB88C97-84B9-449F-83AC-F938C599D7E7}" destId="{AF79FE62-265B-4B56-AC52-3DCB17665822}" srcOrd="0" destOrd="0" presId="urn:microsoft.com/office/officeart/2005/8/layout/vProcess5"/>
    <dgm:cxn modelId="{3289B432-C6DF-480A-8392-C03CDFF1C0AC}" type="presOf" srcId="{80BBE9E5-8842-4478-821F-11B67A1B1780}" destId="{DEC198C1-0A04-4DA9-8F5A-4C8410EF07C6}" srcOrd="1" destOrd="0" presId="urn:microsoft.com/office/officeart/2005/8/layout/vProcess5"/>
    <dgm:cxn modelId="{334C678C-13C9-44CE-88F8-02A6CCEE011C}" type="presOf" srcId="{AAD2F730-739D-46A5-A51E-24EC333566E8}" destId="{7372C630-8EFD-48BA-82B6-FFB24AD6840E}" srcOrd="0" destOrd="0" presId="urn:microsoft.com/office/officeart/2005/8/layout/vProcess5"/>
    <dgm:cxn modelId="{289BD1AC-DEF1-447B-89A9-451F5902CAE9}" type="presOf" srcId="{91172122-45D6-4B85-9ACD-98CABE9962D7}" destId="{4AF11F1F-5E6B-4C1C-8092-13FA38D36387}" srcOrd="1" destOrd="0" presId="urn:microsoft.com/office/officeart/2005/8/layout/vProcess5"/>
    <dgm:cxn modelId="{DFF6C63E-A753-40B5-A1F1-D672DA45B711}" type="presOf" srcId="{525227D2-8D45-47E0-90FB-C48EEB8ED3E0}" destId="{EF6D374E-BC05-4485-B5D5-268AF02AF4FA}" srcOrd="0" destOrd="0" presId="urn:microsoft.com/office/officeart/2005/8/layout/vProcess5"/>
    <dgm:cxn modelId="{5C3D7D97-E9F0-4795-AF06-63D4372BBA58}" srcId="{65EE51BF-CFB2-48C9-99F5-45CDEFF7B7A6}" destId="{80BBE9E5-8842-4478-821F-11B67A1B1780}" srcOrd="0" destOrd="0" parTransId="{E8AE2BF6-B525-4E3D-8E07-02AF9519E80D}" sibTransId="{DAB88C97-84B9-449F-83AC-F938C599D7E7}"/>
    <dgm:cxn modelId="{C16DE59D-31A0-4506-8F94-630307CC1BBE}" type="presOf" srcId="{C530AEB7-7AF8-4741-91A4-08DB0083A83C}" destId="{C3335450-72F5-4FB5-8EB9-4E5099121B08}" srcOrd="1" destOrd="0" presId="urn:microsoft.com/office/officeart/2005/8/layout/vProcess5"/>
    <dgm:cxn modelId="{F2032675-A83B-419F-8719-F08428B08E29}" type="presOf" srcId="{BBA53118-B93C-4343-9AA8-B764D253BDBA}" destId="{87685D6D-E8AB-4C53-95A1-812C6056C4D5}" srcOrd="0" destOrd="0" presId="urn:microsoft.com/office/officeart/2005/8/layout/vProcess5"/>
    <dgm:cxn modelId="{68BA81F7-FA3B-4EF1-895B-9DF60145C1E9}" type="presParOf" srcId="{93A0AB7E-0766-463B-B112-1D671B937554}" destId="{60EFD29D-95D1-41B6-A1CC-9FC86710E8FF}" srcOrd="0" destOrd="0" presId="urn:microsoft.com/office/officeart/2005/8/layout/vProcess5"/>
    <dgm:cxn modelId="{A58D4B33-9668-484B-97AB-BFC18265D751}" type="presParOf" srcId="{93A0AB7E-0766-463B-B112-1D671B937554}" destId="{F7243BCB-5C57-4FF0-9576-FBC8C39DFE29}" srcOrd="1" destOrd="0" presId="urn:microsoft.com/office/officeart/2005/8/layout/vProcess5"/>
    <dgm:cxn modelId="{582EDD59-AEB0-4F74-BCC4-58E323AE5124}" type="presParOf" srcId="{93A0AB7E-0766-463B-B112-1D671B937554}" destId="{3DE4F0B7-F211-4FCB-935E-8C71A70965D0}" srcOrd="2" destOrd="0" presId="urn:microsoft.com/office/officeart/2005/8/layout/vProcess5"/>
    <dgm:cxn modelId="{4DA3A4B9-8912-4749-A9F1-9E836244A3E7}" type="presParOf" srcId="{93A0AB7E-0766-463B-B112-1D671B937554}" destId="{7372C630-8EFD-48BA-82B6-FFB24AD6840E}" srcOrd="3" destOrd="0" presId="urn:microsoft.com/office/officeart/2005/8/layout/vProcess5"/>
    <dgm:cxn modelId="{54E2D9E6-875B-4430-9B20-527A27FC2613}" type="presParOf" srcId="{93A0AB7E-0766-463B-B112-1D671B937554}" destId="{457B5CF3-EAE4-41C0-B348-FE7E6CE8121A}" srcOrd="4" destOrd="0" presId="urn:microsoft.com/office/officeart/2005/8/layout/vProcess5"/>
    <dgm:cxn modelId="{0D969E63-E193-40D2-8F2F-4A2E5D22778D}" type="presParOf" srcId="{93A0AB7E-0766-463B-B112-1D671B937554}" destId="{AF79FE62-265B-4B56-AC52-3DCB17665822}" srcOrd="5" destOrd="0" presId="urn:microsoft.com/office/officeart/2005/8/layout/vProcess5"/>
    <dgm:cxn modelId="{102EED74-E6B4-4095-9A5B-DED3D65112E1}" type="presParOf" srcId="{93A0AB7E-0766-463B-B112-1D671B937554}" destId="{87685D6D-E8AB-4C53-95A1-812C6056C4D5}" srcOrd="6" destOrd="0" presId="urn:microsoft.com/office/officeart/2005/8/layout/vProcess5"/>
    <dgm:cxn modelId="{82D997A6-3B35-46A6-8875-A0C87A6FAB10}" type="presParOf" srcId="{93A0AB7E-0766-463B-B112-1D671B937554}" destId="{EF6D374E-BC05-4485-B5D5-268AF02AF4FA}" srcOrd="7" destOrd="0" presId="urn:microsoft.com/office/officeart/2005/8/layout/vProcess5"/>
    <dgm:cxn modelId="{C42EEEBA-80CE-4F18-BEE2-E566A29F2190}" type="presParOf" srcId="{93A0AB7E-0766-463B-B112-1D671B937554}" destId="{DEC198C1-0A04-4DA9-8F5A-4C8410EF07C6}" srcOrd="8" destOrd="0" presId="urn:microsoft.com/office/officeart/2005/8/layout/vProcess5"/>
    <dgm:cxn modelId="{703F4147-D692-4967-9675-311B50B450D8}" type="presParOf" srcId="{93A0AB7E-0766-463B-B112-1D671B937554}" destId="{4AF11F1F-5E6B-4C1C-8092-13FA38D36387}" srcOrd="9" destOrd="0" presId="urn:microsoft.com/office/officeart/2005/8/layout/vProcess5"/>
    <dgm:cxn modelId="{E83002B5-C400-4368-869A-2620D1C6F57F}" type="presParOf" srcId="{93A0AB7E-0766-463B-B112-1D671B937554}" destId="{DB7CB2A2-608B-4A4F-895C-BD6FBF833D53}" srcOrd="10" destOrd="0" presId="urn:microsoft.com/office/officeart/2005/8/layout/vProcess5"/>
    <dgm:cxn modelId="{132ED3CB-4FEA-4B3A-B76D-0DA4E7C98FC4}" type="presParOf" srcId="{93A0AB7E-0766-463B-B112-1D671B937554}" destId="{C3335450-72F5-4FB5-8EB9-4E5099121B08}" srcOrd="11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434FF0-1FEF-41A8-9A11-A8F711398A45}" type="datetimeFigureOut">
              <a:rPr lang="en-US"/>
              <a:pPr>
                <a:defRPr/>
              </a:pPr>
              <a:t>4/21/2008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0C8A39-DB32-410D-B8FC-B376A0376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D67DA-1259-4914-A4B9-450606B153BF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7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75A8F-A277-4E91-B595-6D88E98A77EC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7F425-A6B2-46DA-974F-4DADDE76A3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791B-E16C-48F2-B666-F3DA4965B939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4CF9-C29C-44FD-8A3C-4BEF5D8A2CF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3EDC7-C2F4-480F-B699-18AAA78513D4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529AD-3665-4C02-A736-BAE8C6BD22E4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33226-652D-4566-AF63-14D946AD82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862F-B943-48A4-A204-1896FF5AA46C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E3E8-62EB-40D0-8AF3-B243E28348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92CEF-4935-4F2E-BAFB-CB32128B5B39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11F13-4F60-4941-BC30-CC2C180508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EC89-6218-476F-9AC0-A048EB34FA3F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590F-A0CD-4012-B41C-709C1E82C5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9D3E-402E-41EB-945A-5A9D531CF3AA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13D8-4DAF-44AA-9F7C-23C80A3DF1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34615-18C1-4890-AC95-8406358ECBDB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F6FBA-D537-45EB-BA10-BBEE0FCB96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837D-D2C6-4924-BFF9-08FAA8297B16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87523-3032-44ED-B4D0-288048522D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E3FE2DE-CC30-4065-A33E-75C8E89629F6}" type="datetime1">
              <a:rPr lang="es-ES" smtClean="0"/>
              <a:pPr>
                <a:defRPr/>
              </a:pPr>
              <a:t>21/04/2008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5B5B2CF-F727-4262-81D7-03B8C6BD01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74" r:id="rId5"/>
    <p:sldLayoutId id="2147483669" r:id="rId6"/>
    <p:sldLayoutId id="2147483668" r:id="rId7"/>
    <p:sldLayoutId id="2147483675" r:id="rId8"/>
    <p:sldLayoutId id="2147483676" r:id="rId9"/>
    <p:sldLayoutId id="2147483667" r:id="rId10"/>
    <p:sldLayoutId id="21474836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A04DA3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C4652D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biranet.com.br/recall/archives/cocacola.jpg&amp;imgrefurl=http://www.biranet.com.br/recall/archives/2002_12.php&amp;h=373&amp;w=250&amp;sz=34&amp;hl=es&amp;start=109&amp;um=1&amp;tbnid=bGobcEGw5WLSyM:&amp;tbnh=122&amp;tbnw=82&amp;prev=/images?q=propaganda+nike&amp;start=108&amp;ndsp=18&amp;svnum=10&amp;um=1&amp;hl=es&amp;lr=&amp;sa=N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jpeg"/><Relationship Id="rId5" Type="http://schemas.openxmlformats.org/officeDocument/2006/relationships/image" Target="../media/image10.png"/><Relationship Id="rId10" Type="http://schemas.openxmlformats.org/officeDocument/2006/relationships/hyperlink" Target="http://images.google.com/imgres?imgurl=http://www.biranet.com.br/recall/archives/cocacola.jpg&amp;imgrefurl=http://www.biranet.com.br/recall/archives/2002_12.php&amp;h=373&amp;w=250&amp;sz=34&amp;hl=es&amp;start=109&amp;um=1&amp;tbnid=bGobcEGw5WLSyM:&amp;tbnh=122&amp;tbnw=82&amp;prev=/images?q=propaganda+nike&amp;start=108&amp;ndsp=18&amp;svnum=10&amp;um=1&amp;hl=es&amp;lr=&amp;sa=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wmf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>
          <a:xfrm>
            <a:off x="428596" y="2857496"/>
            <a:ext cx="6480048" cy="230124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Janus Service Platform</a:t>
            </a:r>
            <a:endParaRPr lang="es-ES" dirty="0" smtClean="0"/>
          </a:p>
        </p:txBody>
      </p:sp>
      <p:sp>
        <p:nvSpPr>
          <p:cNvPr id="4" name="2 Subtítulo"/>
          <p:cNvSpPr txBox="1">
            <a:spLocks/>
          </p:cNvSpPr>
          <p:nvPr/>
        </p:nvSpPr>
        <p:spPr bwMode="auto">
          <a:xfrm>
            <a:off x="857224" y="4500570"/>
            <a:ext cx="7358114" cy="218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lang="en-US" sz="2000" noProof="0" dirty="0" smtClean="0">
                <a:latin typeface="+mn-lt"/>
                <a:cs typeface="+mn-cs"/>
              </a:rPr>
              <a:t>Alexis </a:t>
            </a:r>
            <a:r>
              <a:rPr lang="en-US" sz="2000" noProof="0" dirty="0" err="1" smtClean="0">
                <a:latin typeface="+mn-lt"/>
                <a:cs typeface="+mn-cs"/>
              </a:rPr>
              <a:t>Ferreyra</a:t>
            </a:r>
            <a:r>
              <a:rPr lang="en-US" sz="2000" noProof="0" dirty="0" smtClean="0">
                <a:latin typeface="+mn-lt"/>
                <a:cs typeface="+mn-cs"/>
              </a:rPr>
              <a:t> y Mateo </a:t>
            </a:r>
            <a:r>
              <a:rPr lang="en-US" sz="2000" noProof="0" dirty="0" err="1" smtClean="0">
                <a:latin typeface="+mn-lt"/>
                <a:cs typeface="+mn-cs"/>
              </a:rPr>
              <a:t>Bengualid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Tecnológica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Nacional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lang="en-US" sz="2000" dirty="0" err="1" smtClean="0">
                <a:latin typeface="+mn-lt"/>
                <a:cs typeface="+mn-cs"/>
              </a:rPr>
              <a:t>Facultad</a:t>
            </a:r>
            <a:r>
              <a:rPr lang="en-US" sz="2000" dirty="0" smtClean="0">
                <a:latin typeface="+mn-lt"/>
                <a:cs typeface="+mn-cs"/>
              </a:rPr>
              <a:t> Regional Córdoba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z="1600" smtClean="0"/>
              <a:pPr>
                <a:defRPr/>
              </a:pPr>
              <a:t>1</a:t>
            </a:fld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>
          <a:xfrm>
            <a:off x="500034" y="1428736"/>
            <a:ext cx="7467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Alcance de Funcionalidad</a:t>
            </a:r>
          </a:p>
          <a:p>
            <a:pPr lvl="1" eaLnBrk="1" hangingPunct="1">
              <a:lnSpc>
                <a:spcPct val="80000"/>
              </a:lnSpc>
            </a:pPr>
            <a:r>
              <a:rPr lang="es-AR" sz="1800" dirty="0" smtClean="0"/>
              <a:t>Servidor del Shopping: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Servicio de Descubrimiento de Clientes.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Servicios de Infraestructura Básicos.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Compilador de Servicios Personalizados.</a:t>
            </a:r>
          </a:p>
          <a:p>
            <a:pPr lvl="1" eaLnBrk="1" hangingPunct="1">
              <a:lnSpc>
                <a:spcPct val="80000"/>
              </a:lnSpc>
            </a:pPr>
            <a:r>
              <a:rPr lang="es-AR" sz="1800" dirty="0" smtClean="0"/>
              <a:t>Administrador de Tienda: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Interfaz de usuario a algunos servicios de infraestructura en el Servidor del Shopping.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Diseñador Visual de Servicios Personalizados.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Diseñador Visual de Estructura de Almacenamiento.</a:t>
            </a:r>
          </a:p>
          <a:p>
            <a:pPr lvl="1" eaLnBrk="1" hangingPunct="1">
              <a:lnSpc>
                <a:spcPct val="80000"/>
              </a:lnSpc>
            </a:pPr>
            <a:r>
              <a:rPr lang="es-AR" sz="1800" dirty="0" smtClean="0"/>
              <a:t>Administrador del Servidor: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Interfaz de usuario a los servicios de infraestructura básicos.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Diseñador Visual de Servicios Personalizados.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Diseñador Visual de Estructura de Almacenamiento.</a:t>
            </a:r>
          </a:p>
          <a:p>
            <a:pPr lvl="1" eaLnBrk="1" hangingPunct="1">
              <a:lnSpc>
                <a:spcPct val="80000"/>
              </a:lnSpc>
            </a:pPr>
            <a:r>
              <a:rPr lang="es-AR" sz="1800" dirty="0" smtClean="0"/>
              <a:t>Cliente Móvil: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Interfaz de usuario a los servicios básicos y personalizados expuestos en el servidor del shopping.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Servicio en </a:t>
            </a:r>
            <a:r>
              <a:rPr lang="es-AR" sz="1700" dirty="0" err="1" smtClean="0"/>
              <a:t>Background</a:t>
            </a:r>
            <a:r>
              <a:rPr lang="es-AR" sz="1700" dirty="0" smtClean="0"/>
              <a:t> para ayudar al servidor a descubrir los clientes móviles.</a:t>
            </a:r>
          </a:p>
          <a:p>
            <a:pPr lvl="2" eaLnBrk="1" hangingPunct="1">
              <a:lnSpc>
                <a:spcPct val="80000"/>
              </a:lnSpc>
            </a:pPr>
            <a:r>
              <a:rPr lang="es-AR" sz="1700" dirty="0" smtClean="0"/>
              <a:t>Capacidades </a:t>
            </a:r>
            <a:r>
              <a:rPr lang="es-AR" sz="1700" dirty="0" err="1" smtClean="0"/>
              <a:t>Smart-Client</a:t>
            </a:r>
            <a:r>
              <a:rPr lang="es-AR" sz="17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s-AR" sz="21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Razón de Negocios.</a:t>
            </a:r>
          </a:p>
          <a:p>
            <a:r>
              <a:rPr lang="es-AR" dirty="0" smtClean="0"/>
              <a:t> 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Arquitectura.</a:t>
            </a:r>
          </a:p>
          <a:p>
            <a:r>
              <a:rPr lang="es-AR" dirty="0" smtClean="0"/>
              <a:t>Diseñador Visual.</a:t>
            </a:r>
          </a:p>
          <a:p>
            <a:r>
              <a:rPr lang="es-AR" dirty="0" smtClean="0"/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 redondeado"/>
          <p:cNvSpPr/>
          <p:nvPr/>
        </p:nvSpPr>
        <p:spPr>
          <a:xfrm>
            <a:off x="4071934" y="1071546"/>
            <a:ext cx="3000396" cy="2643206"/>
          </a:xfrm>
          <a:prstGeom prst="roundRect">
            <a:avLst>
              <a:gd name="adj" fmla="val 61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r>
              <a:rPr lang="en-US" dirty="0"/>
              <a:t>Front End</a:t>
            </a:r>
            <a:endParaRPr lang="es-AR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5929322" y="4286256"/>
            <a:ext cx="2214578" cy="2286016"/>
          </a:xfrm>
          <a:prstGeom prst="roundRect">
            <a:avLst>
              <a:gd name="adj" fmla="val 63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endParaRPr lang="es-AR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928662" y="1071546"/>
            <a:ext cx="2357454" cy="2714644"/>
          </a:xfrm>
          <a:prstGeom prst="roundRect">
            <a:avLst>
              <a:gd name="adj" fmla="val 5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r>
              <a:rPr lang="en-US" dirty="0"/>
              <a:t>Front End</a:t>
            </a:r>
            <a:endParaRPr lang="es-AR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071670" y="4143380"/>
            <a:ext cx="3929090" cy="2571768"/>
          </a:xfrm>
          <a:prstGeom prst="roundRect">
            <a:avLst>
              <a:gd name="adj" fmla="val 77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r>
              <a:rPr lang="en-US" dirty="0"/>
              <a:t>Backend</a:t>
            </a:r>
            <a:endParaRPr lang="es-AR" dirty="0"/>
          </a:p>
        </p:txBody>
      </p:sp>
      <p:sp>
        <p:nvSpPr>
          <p:cNvPr id="26631" name="1 Título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796925"/>
          </a:xfrm>
        </p:spPr>
        <p:txBody>
          <a:bodyPr/>
          <a:lstStyle/>
          <a:p>
            <a:pPr eaLnBrk="1" hangingPunct="1"/>
            <a:r>
              <a:rPr lang="es-AR" smtClean="0"/>
              <a:t>Arquitectura de Despliegue</a:t>
            </a:r>
          </a:p>
        </p:txBody>
      </p:sp>
      <p:grpSp>
        <p:nvGrpSpPr>
          <p:cNvPr id="16386" name="20 Grupo"/>
          <p:cNvGrpSpPr>
            <a:grpSpLocks/>
          </p:cNvGrpSpPr>
          <p:nvPr/>
        </p:nvGrpSpPr>
        <p:grpSpPr bwMode="auto">
          <a:xfrm>
            <a:off x="1143000" y="1143000"/>
            <a:ext cx="2071688" cy="2427749"/>
            <a:chOff x="142844" y="1928802"/>
            <a:chExt cx="2071702" cy="2427766"/>
          </a:xfrm>
        </p:grpSpPr>
        <p:pic>
          <p:nvPicPr>
            <p:cNvPr id="26647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8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852" y="3143248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9" name="14 CuadroTexto"/>
            <p:cNvSpPr txBox="1">
              <a:spLocks noChangeArrowheads="1"/>
            </p:cNvSpPr>
            <p:nvPr/>
          </p:nvSpPr>
          <p:spPr bwMode="auto">
            <a:xfrm>
              <a:off x="142844" y="3987233"/>
              <a:ext cx="1575314" cy="36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Store Manager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6387" name="18 Grupo"/>
          <p:cNvGrpSpPr>
            <a:grpSpLocks/>
          </p:cNvGrpSpPr>
          <p:nvPr/>
        </p:nvGrpSpPr>
        <p:grpSpPr bwMode="auto">
          <a:xfrm>
            <a:off x="6286500" y="4357688"/>
            <a:ext cx="1752600" cy="1869109"/>
            <a:chOff x="3462082" y="1142984"/>
            <a:chExt cx="1752860" cy="1869634"/>
          </a:xfrm>
        </p:grpSpPr>
        <p:pic>
          <p:nvPicPr>
            <p:cNvPr id="26645" name="Picture 5" descr="D:\IconosVistasPNG\Control-Pane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0430" y="1142984"/>
              <a:ext cx="1714512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6" name="15 CuadroTexto"/>
            <p:cNvSpPr txBox="1">
              <a:spLocks noChangeArrowheads="1"/>
            </p:cNvSpPr>
            <p:nvPr/>
          </p:nvSpPr>
          <p:spPr bwMode="auto">
            <a:xfrm>
              <a:off x="3462082" y="2643182"/>
              <a:ext cx="1681671" cy="369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Server </a:t>
              </a:r>
              <a:r>
                <a:rPr lang="en-US" dirty="0" smtClean="0">
                  <a:latin typeface="Calibri" pitchFamily="34" charset="0"/>
                </a:rPr>
                <a:t>Manager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6388" name="21 Grupo"/>
          <p:cNvGrpSpPr>
            <a:grpSpLocks/>
          </p:cNvGrpSpPr>
          <p:nvPr/>
        </p:nvGrpSpPr>
        <p:grpSpPr bwMode="auto">
          <a:xfrm>
            <a:off x="3786188" y="1357313"/>
            <a:ext cx="3492500" cy="2011960"/>
            <a:chOff x="5650800" y="2071729"/>
            <a:chExt cx="3493200" cy="2012444"/>
          </a:xfrm>
        </p:grpSpPr>
        <p:pic>
          <p:nvPicPr>
            <p:cNvPr id="26641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37108" y="2286095"/>
              <a:ext cx="1278178" cy="127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2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36776" y="2071729"/>
              <a:ext cx="1293575" cy="129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3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936942" y="2643371"/>
              <a:ext cx="1000332" cy="100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16 CuadroTexto"/>
            <p:cNvSpPr txBox="1">
              <a:spLocks noChangeArrowheads="1"/>
            </p:cNvSpPr>
            <p:nvPr/>
          </p:nvSpPr>
          <p:spPr bwMode="auto">
            <a:xfrm>
              <a:off x="5650800" y="3714752"/>
              <a:ext cx="3493200" cy="369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Customer Mobile </a:t>
              </a:r>
              <a:r>
                <a:rPr lang="en-US" dirty="0" smtClean="0">
                  <a:latin typeface="Calibri" pitchFamily="34" charset="0"/>
                </a:rPr>
                <a:t>Client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6389" name="19 Grupo"/>
          <p:cNvGrpSpPr>
            <a:grpSpLocks/>
          </p:cNvGrpSpPr>
          <p:nvPr/>
        </p:nvGrpSpPr>
        <p:grpSpPr bwMode="auto">
          <a:xfrm>
            <a:off x="2571750" y="4214812"/>
            <a:ext cx="3071813" cy="2284867"/>
            <a:chOff x="2714612" y="4500570"/>
            <a:chExt cx="3071834" cy="2284862"/>
          </a:xfrm>
        </p:grpSpPr>
        <p:pic>
          <p:nvPicPr>
            <p:cNvPr id="26638" name="Picture 6" descr="D:\IconosVistasPNG\hard drive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4612" y="4786322"/>
              <a:ext cx="1857388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9" name="Picture 11" descr="D:\IconosVistasPNG\UniteCentrale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00496" y="4500570"/>
              <a:ext cx="178595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0" name="17 CuadroTexto"/>
            <p:cNvSpPr txBox="1">
              <a:spLocks noChangeArrowheads="1"/>
            </p:cNvSpPr>
            <p:nvPr/>
          </p:nvSpPr>
          <p:spPr bwMode="auto">
            <a:xfrm>
              <a:off x="2786050" y="6416101"/>
              <a:ext cx="1768317" cy="369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Shopping Server </a:t>
              </a:r>
            </a:p>
          </p:txBody>
        </p:sp>
      </p:grpSp>
      <p:sp>
        <p:nvSpPr>
          <p:cNvPr id="23" name="22 Flecha derecha"/>
          <p:cNvSpPr/>
          <p:nvPr/>
        </p:nvSpPr>
        <p:spPr>
          <a:xfrm rot="13845413">
            <a:off x="2266157" y="4052094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4" name="23 Flecha derecha"/>
          <p:cNvSpPr/>
          <p:nvPr/>
        </p:nvSpPr>
        <p:spPr>
          <a:xfrm rot="18109141">
            <a:off x="3663157" y="3994944"/>
            <a:ext cx="8572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2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7" descr="dotted line"/>
          <p:cNvPicPr preferRelativeResize="0">
            <a:picLocks noChangeAspect="1" noChangeArrowheads="1"/>
          </p:cNvPicPr>
          <p:nvPr/>
        </p:nvPicPr>
        <p:blipFill>
          <a:blip r:embed="rId2"/>
          <a:srcRect l="-14394" b="18895"/>
          <a:stretch>
            <a:fillRect/>
          </a:stretch>
        </p:blipFill>
        <p:spPr bwMode="auto">
          <a:xfrm rot="-4200000">
            <a:off x="4638675" y="1860550"/>
            <a:ext cx="2413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Concepto de </a:t>
            </a:r>
            <a:r>
              <a:rPr lang="es-AR" dirty="0" err="1" smtClean="0"/>
              <a:t>Smart-Client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en Cliente </a:t>
            </a:r>
            <a:r>
              <a:rPr lang="es-AR" dirty="0" err="1" smtClean="0"/>
              <a:t>Movil</a:t>
            </a:r>
            <a:endParaRPr lang="es-AR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6286512" y="1928802"/>
            <a:ext cx="2643206" cy="45005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b="1" smtClean="0"/>
              <a:t>Customer Client (WPF, WinForms, SmartClient)</a:t>
            </a:r>
            <a:endParaRPr lang="es-AR" sz="1400" b="1"/>
          </a:p>
        </p:txBody>
      </p:sp>
      <p:sp>
        <p:nvSpPr>
          <p:cNvPr id="6" name="5 Rectángulo"/>
          <p:cNvSpPr/>
          <p:nvPr/>
        </p:nvSpPr>
        <p:spPr bwMode="auto">
          <a:xfrm>
            <a:off x="6429388" y="4714884"/>
            <a:ext cx="1143008" cy="9286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smtClean="0"/>
              <a:t>Service Access Layer</a:t>
            </a:r>
            <a:endParaRPr lang="es-AR" sz="1400"/>
          </a:p>
        </p:txBody>
      </p:sp>
      <p:sp>
        <p:nvSpPr>
          <p:cNvPr id="7" name="6 Rectángulo"/>
          <p:cNvSpPr/>
          <p:nvPr/>
        </p:nvSpPr>
        <p:spPr bwMode="auto">
          <a:xfrm>
            <a:off x="6429388" y="3286124"/>
            <a:ext cx="1143008" cy="10715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smtClean="0"/>
              <a:t>Presentation Layer</a:t>
            </a:r>
            <a:endParaRPr lang="es-AR" sz="1400"/>
          </a:p>
        </p:txBody>
      </p:sp>
      <p:sp>
        <p:nvSpPr>
          <p:cNvPr id="10" name="9 Rectángulo"/>
          <p:cNvSpPr/>
          <p:nvPr/>
        </p:nvSpPr>
        <p:spPr bwMode="auto">
          <a:xfrm>
            <a:off x="6429388" y="2071678"/>
            <a:ext cx="1071563" cy="857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smtClean="0"/>
              <a:t>Background Broadcast Service</a:t>
            </a:r>
            <a:endParaRPr lang="es-AR" sz="1400"/>
          </a:p>
        </p:txBody>
      </p:sp>
      <p:sp>
        <p:nvSpPr>
          <p:cNvPr id="12" name="11 Rectángulo"/>
          <p:cNvSpPr/>
          <p:nvPr/>
        </p:nvSpPr>
        <p:spPr bwMode="auto">
          <a:xfrm>
            <a:off x="285720" y="1928802"/>
            <a:ext cx="2928958" cy="4572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b="1" smtClean="0"/>
              <a:t>Shopping Server</a:t>
            </a:r>
            <a:endParaRPr lang="es-AR" sz="1400" b="1"/>
          </a:p>
        </p:txBody>
      </p:sp>
      <p:sp>
        <p:nvSpPr>
          <p:cNvPr id="16" name="15 Rectángulo"/>
          <p:cNvSpPr/>
          <p:nvPr/>
        </p:nvSpPr>
        <p:spPr bwMode="auto">
          <a:xfrm>
            <a:off x="1571604" y="2071678"/>
            <a:ext cx="1500186" cy="7858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dirty="0" err="1" smtClean="0"/>
              <a:t>Customer</a:t>
            </a:r>
            <a:r>
              <a:rPr lang="es-AR" sz="1400" dirty="0" smtClean="0"/>
              <a:t> </a:t>
            </a:r>
            <a:r>
              <a:rPr lang="es-AR" sz="1400" dirty="0" err="1" smtClean="0"/>
              <a:t>Discovery</a:t>
            </a:r>
            <a:r>
              <a:rPr lang="es-AR" sz="1400" dirty="0" smtClean="0"/>
              <a:t> </a:t>
            </a:r>
            <a:r>
              <a:rPr lang="es-AR" sz="1400" dirty="0" err="1" smtClean="0"/>
              <a:t>Service</a:t>
            </a:r>
            <a:endParaRPr lang="es-AR" sz="1400" dirty="0"/>
          </a:p>
        </p:txBody>
      </p:sp>
      <p:sp>
        <p:nvSpPr>
          <p:cNvPr id="19" name="18 Elipse"/>
          <p:cNvSpPr/>
          <p:nvPr/>
        </p:nvSpPr>
        <p:spPr bwMode="auto">
          <a:xfrm>
            <a:off x="1643042" y="4714884"/>
            <a:ext cx="1428748" cy="14287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smtClean="0"/>
              <a:t>Basic Infrastructure Web Service</a:t>
            </a:r>
            <a:endParaRPr lang="es-AR" sz="1400"/>
          </a:p>
        </p:txBody>
      </p:sp>
      <p:sp>
        <p:nvSpPr>
          <p:cNvPr id="23" name="22 Elipse"/>
          <p:cNvSpPr/>
          <p:nvPr/>
        </p:nvSpPr>
        <p:spPr bwMode="auto">
          <a:xfrm>
            <a:off x="1571604" y="3071810"/>
            <a:ext cx="1500198" cy="14287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400" smtClean="0"/>
              <a:t>Custom Generated Web Services</a:t>
            </a:r>
            <a:endParaRPr lang="es-AR" sz="1400"/>
          </a:p>
        </p:txBody>
      </p:sp>
      <p:sp>
        <p:nvSpPr>
          <p:cNvPr id="28" name="27 Extracto"/>
          <p:cNvSpPr/>
          <p:nvPr/>
        </p:nvSpPr>
        <p:spPr>
          <a:xfrm rot="19665835">
            <a:off x="5165728" y="1857266"/>
            <a:ext cx="1071570" cy="928694"/>
          </a:xfrm>
          <a:prstGeom prst="flowChartExtract">
            <a:avLst/>
          </a:prstGeom>
          <a:gradFill flip="none" rotWithShape="1">
            <a:gsLst>
              <a:gs pos="34000">
                <a:schemeClr val="tx1">
                  <a:alpha val="0"/>
                </a:schemeClr>
              </a:gs>
              <a:gs pos="100000">
                <a:srgbClr val="FFC000">
                  <a:alpha val="8200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9" name="28 Extracto"/>
          <p:cNvSpPr/>
          <p:nvPr/>
        </p:nvSpPr>
        <p:spPr>
          <a:xfrm rot="1545274" flipH="1">
            <a:off x="3182324" y="1870191"/>
            <a:ext cx="1919748" cy="947592"/>
          </a:xfrm>
          <a:prstGeom prst="flowChartExtract">
            <a:avLst/>
          </a:prstGeom>
          <a:gradFill flip="none" rotWithShape="1">
            <a:gsLst>
              <a:gs pos="34000">
                <a:schemeClr val="tx1">
                  <a:alpha val="0"/>
                </a:schemeClr>
              </a:gs>
              <a:gs pos="100000">
                <a:srgbClr val="FFC000">
                  <a:alpha val="8200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28705" name="Picture 32" descr="database green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286125"/>
            <a:ext cx="88423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6" name="Picture 32" descr="database green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929063"/>
            <a:ext cx="88423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7" name="Picture 32" descr="database green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714875"/>
            <a:ext cx="88423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708" name="Picture 32" descr="database green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4643438"/>
            <a:ext cx="88423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41 Grupo"/>
          <p:cNvGrpSpPr>
            <a:grpSpLocks/>
          </p:cNvGrpSpPr>
          <p:nvPr/>
        </p:nvGrpSpPr>
        <p:grpSpPr bwMode="auto">
          <a:xfrm>
            <a:off x="6643686" y="3000375"/>
            <a:ext cx="1249060" cy="1022292"/>
            <a:chOff x="4286248" y="3071810"/>
            <a:chExt cx="1248348" cy="1022099"/>
          </a:xfrm>
        </p:grpSpPr>
        <p:pic>
          <p:nvPicPr>
            <p:cNvPr id="28720" name="Picture 2" descr="C:\Users\Alexis\AppData\Local\Microsoft\Windows\Temporary Internet Files\Content.IE5\W86XAX51\MCj0089864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9124" y="3071810"/>
              <a:ext cx="1064396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21" name="40 CuadroTexto"/>
            <p:cNvSpPr txBox="1">
              <a:spLocks noChangeArrowheads="1"/>
            </p:cNvSpPr>
            <p:nvPr/>
          </p:nvSpPr>
          <p:spPr bwMode="auto">
            <a:xfrm>
              <a:off x="4286248" y="3786190"/>
              <a:ext cx="1248348" cy="307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400" b="1" dirty="0" smtClean="0">
                  <a:solidFill>
                    <a:srgbClr val="FFC000"/>
                  </a:solidFill>
                </a:rPr>
                <a:t>Reservación</a:t>
              </a:r>
              <a:endParaRPr lang="es-AR" sz="1400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43" name="Picture 61" descr="stop No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5" y="3571875"/>
            <a:ext cx="17621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35 Grupo"/>
          <p:cNvGrpSpPr>
            <a:grpSpLocks/>
          </p:cNvGrpSpPr>
          <p:nvPr/>
        </p:nvGrpSpPr>
        <p:grpSpPr bwMode="auto">
          <a:xfrm>
            <a:off x="357188" y="4572000"/>
            <a:ext cx="1357312" cy="1428750"/>
            <a:chOff x="428596" y="1071546"/>
            <a:chExt cx="1928826" cy="1980394"/>
          </a:xfrm>
        </p:grpSpPr>
        <p:pic>
          <p:nvPicPr>
            <p:cNvPr id="28718" name="Picture 2" descr="http://tbn0.google.com/images?q=tbn:bGobcEGw5WLSyM:http://www.biranet.com.br/recall/archives/cocacola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8596" y="1071546"/>
              <a:ext cx="1143008" cy="1700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9" name="Picture 8" descr="http://www.xbox.com/NR/rdonlyres/19EB00FA-CD12-464D-B536-B1597277FF64/0/leftsidehero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71538" y="1785926"/>
              <a:ext cx="1285884" cy="1266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36 Grupo"/>
          <p:cNvGrpSpPr>
            <a:grpSpLocks/>
          </p:cNvGrpSpPr>
          <p:nvPr/>
        </p:nvGrpSpPr>
        <p:grpSpPr bwMode="auto">
          <a:xfrm>
            <a:off x="7572375" y="4357688"/>
            <a:ext cx="1357313" cy="1428750"/>
            <a:chOff x="428596" y="1071546"/>
            <a:chExt cx="1928826" cy="1980394"/>
          </a:xfrm>
        </p:grpSpPr>
        <p:pic>
          <p:nvPicPr>
            <p:cNvPr id="28716" name="Picture 2" descr="http://tbn0.google.com/images?q=tbn:bGobcEGw5WLSyM:http://www.biranet.com.br/recall/archives/cocacola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8596" y="1071546"/>
              <a:ext cx="1143008" cy="1700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7" name="Picture 8" descr="http://www.xbox.com/NR/rdonlyres/19EB00FA-CD12-464D-B536-B1597277FF64/0/leftsidehero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71538" y="1785926"/>
              <a:ext cx="1285884" cy="1266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49 Grupo"/>
          <p:cNvGrpSpPr>
            <a:grpSpLocks/>
          </p:cNvGrpSpPr>
          <p:nvPr/>
        </p:nvGrpSpPr>
        <p:grpSpPr bwMode="auto">
          <a:xfrm>
            <a:off x="7715250" y="4572000"/>
            <a:ext cx="1191352" cy="1075643"/>
            <a:chOff x="7072330" y="0"/>
            <a:chExt cx="1324532" cy="1300901"/>
          </a:xfrm>
        </p:grpSpPr>
        <p:pic>
          <p:nvPicPr>
            <p:cNvPr id="28714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43768" y="0"/>
              <a:ext cx="1000132" cy="1000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15" name="48 CuadroTexto"/>
            <p:cNvSpPr txBox="1">
              <a:spLocks noChangeArrowheads="1"/>
            </p:cNvSpPr>
            <p:nvPr/>
          </p:nvSpPr>
          <p:spPr bwMode="auto">
            <a:xfrm>
              <a:off x="7072330" y="928670"/>
              <a:ext cx="1324532" cy="372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400" b="1" smtClean="0"/>
                <a:t>User Profile</a:t>
              </a:r>
              <a:endParaRPr lang="es-AR" sz="1400" b="1"/>
            </a:p>
          </p:txBody>
        </p:sp>
      </p:grp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13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3.7037E-7 C 0.0375 0.0257 0.07518 0.05162 0.10417 0.06111 C 0.13316 0.0706 0.15261 0.0669 0.17362 0.05741 C 0.19462 0.04792 0.21754 0.0331 0.23056 0.00371 C 0.24341 -0.02569 0.24584 -0.08796 0.25139 -0.11852 C 0.25678 -0.14907 0.25834 -0.17037 0.26389 -0.17963 C 0.26945 -0.18889 0.26042 -0.18426 0.28473 -0.17407 C 0.30903 -0.16389 0.36615 -0.13889 0.40973 -0.11852 C 0.4533 -0.09815 0.50816 -0.06828 0.54584 -0.05185 C 0.58334 -0.03541 0.6125 -0.02129 0.63473 -0.02037 C 0.65678 -0.01944 0.67066 -0.01736 0.67778 -0.04629 C 0.6849 -0.07523 0.6724 -0.16412 0.67778 -0.19444 C 0.68316 -0.22477 0.68473 -0.26458 0.70973 -0.22777 C 0.73473 -0.19097 0.80816 -0.01643 0.82778 0.02593 " pathEditMode="relative" ptsTypes="aaaaaaaaaaaaaA">
                                      <p:cBhvr>
                                        <p:cTn id="2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C -0.00868 0.09097 -0.01736 0.18194 -0.03177 0.22014 C -0.04618 0.25833 -0.0151 0.25972 -0.08698 0.22893 C -0.15851 0.19815 -0.38681 0.07338 -0.46198 0.03565 C -0.53681 -0.00208 -0.49566 0.00231 -0.53681 0.00231 C -0.57813 0.00231 -0.68125 0.03009 -0.71007 0.03565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1.73472E-18 L -0.15747 -0.2206 " pathEditMode="relative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5.55556E-6 3.7037E-6 L -0.15747 -0.24144 " pathEditMode="relative" ptsTypes="AA">
                                      <p:cBhvr>
                                        <p:cTn id="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6.2963E-6 C -0.0618 0.00302 -0.12344 0.00626 -0.16944 6.2963E-6 C -0.21545 -0.00624 -0.21927 -0.01203 -0.27639 -0.03703 C -0.33351 -0.06203 -0.46441 -0.13958 -0.5125 -0.14999 C -0.56059 -0.16041 -0.54809 -0.1243 -0.56528 -0.09999 C -0.58246 -0.07569 -0.59739 -0.02962 -0.61528 -0.0037 C -0.63316 0.02223 -0.63767 0.06228 -0.67222 0.05556 C -0.70677 0.04885 -0.76458 0.00209 -0.82222 -0.04444 " pathEditMode="relative" ptsTypes="aaaaaaaA">
                                      <p:cBhvr>
                                        <p:cTn id="6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mtClean="0"/>
              <a:t>Arquitectura Global</a:t>
            </a:r>
            <a:endParaRPr lang="es-AR"/>
          </a:p>
        </p:txBody>
      </p:sp>
      <p:grpSp>
        <p:nvGrpSpPr>
          <p:cNvPr id="17410" name="55 Grupo"/>
          <p:cNvGrpSpPr>
            <a:grpSpLocks/>
          </p:cNvGrpSpPr>
          <p:nvPr/>
        </p:nvGrpSpPr>
        <p:grpSpPr bwMode="auto">
          <a:xfrm>
            <a:off x="500063" y="1071563"/>
            <a:ext cx="5786437" cy="2928937"/>
            <a:chOff x="357158" y="1000108"/>
            <a:chExt cx="5786478" cy="2928958"/>
          </a:xfrm>
        </p:grpSpPr>
        <p:sp>
          <p:nvSpPr>
            <p:cNvPr id="26" name="25 Rectángulo"/>
            <p:cNvSpPr/>
            <p:nvPr/>
          </p:nvSpPr>
          <p:spPr>
            <a:xfrm>
              <a:off x="357158" y="1000108"/>
              <a:ext cx="5786478" cy="292895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Shopping Server</a:t>
              </a:r>
              <a:endParaRPr lang="es-ES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500034" y="1142984"/>
              <a:ext cx="1571636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Basic Services Infrastructure</a:t>
              </a:r>
              <a:endParaRPr lang="es-ES" sz="1400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642910" y="1285860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642910" y="1714488"/>
              <a:ext cx="128588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86248" y="1142984"/>
              <a:ext cx="1714512" cy="78581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Customer Discovery Service</a:t>
              </a:r>
              <a:endParaRPr lang="es-ES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286248" y="2000240"/>
              <a:ext cx="1714512" cy="7143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Automated Service Compiler/Generator</a:t>
              </a:r>
            </a:p>
          </p:txBody>
        </p:sp>
        <p:sp>
          <p:nvSpPr>
            <p:cNvPr id="9" name="8 Elipse"/>
            <p:cNvSpPr/>
            <p:nvPr/>
          </p:nvSpPr>
          <p:spPr>
            <a:xfrm>
              <a:off x="500034" y="2786058"/>
              <a:ext cx="1571636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Web Service facade</a:t>
              </a:r>
              <a:endParaRPr lang="es-ES" sz="14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286248" y="2786058"/>
              <a:ext cx="1714512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Web Service facade</a:t>
              </a:r>
              <a:endParaRPr lang="es-ES" sz="14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143108" y="1142984"/>
              <a:ext cx="2071702" cy="15716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 Generated Services</a:t>
              </a:r>
              <a:endParaRPr lang="es-ES" sz="1400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285984" y="1285860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2285984" y="17144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143108" y="2786058"/>
              <a:ext cx="2000264" cy="78581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Custom Generated Web Services facade</a:t>
              </a:r>
              <a:endParaRPr lang="es-ES" sz="1400" dirty="0"/>
            </a:p>
          </p:txBody>
        </p:sp>
      </p:grpSp>
      <p:grpSp>
        <p:nvGrpSpPr>
          <p:cNvPr id="17411" name="57 Grupo"/>
          <p:cNvGrpSpPr>
            <a:grpSpLocks/>
          </p:cNvGrpSpPr>
          <p:nvPr/>
        </p:nvGrpSpPr>
        <p:grpSpPr bwMode="auto">
          <a:xfrm>
            <a:off x="3500438" y="5143500"/>
            <a:ext cx="3000375" cy="1357313"/>
            <a:chOff x="3000364" y="5143512"/>
            <a:chExt cx="3000396" cy="1357322"/>
          </a:xfrm>
        </p:grpSpPr>
        <p:sp>
          <p:nvSpPr>
            <p:cNvPr id="30" name="29 Rectángulo"/>
            <p:cNvSpPr/>
            <p:nvPr/>
          </p:nvSpPr>
          <p:spPr>
            <a:xfrm>
              <a:off x="3000364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Store Manager </a:t>
              </a:r>
              <a:endParaRPr lang="es-ES" sz="1400" b="1" dirty="0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143240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3143240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5000628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Visual Service Designer</a:t>
              </a:r>
              <a:endParaRPr lang="es-ES" sz="1400" dirty="0"/>
            </a:p>
          </p:txBody>
        </p:sp>
      </p:grpSp>
      <p:grpSp>
        <p:nvGrpSpPr>
          <p:cNvPr id="17412" name="54 Grupo"/>
          <p:cNvGrpSpPr>
            <a:grpSpLocks/>
          </p:cNvGrpSpPr>
          <p:nvPr/>
        </p:nvGrpSpPr>
        <p:grpSpPr bwMode="auto">
          <a:xfrm>
            <a:off x="6643688" y="3143248"/>
            <a:ext cx="2286000" cy="3357587"/>
            <a:chOff x="6643702" y="3500437"/>
            <a:chExt cx="2286016" cy="3357611"/>
          </a:xfrm>
        </p:grpSpPr>
        <p:sp>
          <p:nvSpPr>
            <p:cNvPr id="34" name="33 Rectángulo"/>
            <p:cNvSpPr/>
            <p:nvPr/>
          </p:nvSpPr>
          <p:spPr>
            <a:xfrm>
              <a:off x="6643702" y="3500437"/>
              <a:ext cx="2286016" cy="33576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Customer Client </a:t>
              </a:r>
              <a:endParaRPr lang="es-ES" sz="1400" b="1" dirty="0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929609" y="3643314"/>
              <a:ext cx="857256" cy="8572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6786593" y="5500715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smtClean="0"/>
                <a:t>Smart-Client Layer</a:t>
              </a:r>
              <a:endParaRPr lang="es-ES" sz="1400" dirty="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6786593" y="4643453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</a:t>
              </a:r>
              <a:r>
                <a:rPr lang="en-US" sz="1400" dirty="0" smtClean="0"/>
                <a:t>Access Layer</a:t>
              </a:r>
              <a:endParaRPr lang="es-ES" sz="1400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6786593" y="5072084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</a:t>
              </a:r>
              <a:r>
                <a:rPr lang="en-US" sz="1400" dirty="0" smtClean="0"/>
                <a:t>Logic Layer</a:t>
              </a:r>
              <a:endParaRPr lang="es-ES" sz="14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786593" y="3643314"/>
              <a:ext cx="1071571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Background Broadcast Service</a:t>
              </a:r>
              <a:endParaRPr lang="es-ES" sz="14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6786593" y="5929346"/>
              <a:ext cx="2000264" cy="35719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</p:grpSp>
      <p:cxnSp>
        <p:nvCxnSpPr>
          <p:cNvPr id="41" name="40 Conector recto de flecha"/>
          <p:cNvCxnSpPr>
            <a:stCxn id="0" idx="2"/>
            <a:endCxn id="0" idx="0"/>
          </p:cNvCxnSpPr>
          <p:nvPr/>
        </p:nvCxnSpPr>
        <p:spPr>
          <a:xfrm rot="5400000">
            <a:off x="2053432" y="3804443"/>
            <a:ext cx="1143000" cy="1535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0" idx="2"/>
            <a:endCxn id="0" idx="0"/>
          </p:cNvCxnSpPr>
          <p:nvPr/>
        </p:nvCxnSpPr>
        <p:spPr>
          <a:xfrm rot="16200000" flipH="1">
            <a:off x="3625057" y="3767931"/>
            <a:ext cx="1143000" cy="1608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0" idx="2"/>
            <a:endCxn id="0" idx="1"/>
          </p:cNvCxnSpPr>
          <p:nvPr/>
        </p:nvCxnSpPr>
        <p:spPr>
          <a:xfrm rot="16200000" flipH="1">
            <a:off x="4660900" y="2732088"/>
            <a:ext cx="714375" cy="325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416" name="52 Grupo"/>
          <p:cNvGrpSpPr>
            <a:grpSpLocks/>
          </p:cNvGrpSpPr>
          <p:nvPr/>
        </p:nvGrpSpPr>
        <p:grpSpPr bwMode="auto">
          <a:xfrm>
            <a:off x="357188" y="5143500"/>
            <a:ext cx="3000375" cy="1357313"/>
            <a:chOff x="357158" y="5143512"/>
            <a:chExt cx="3000396" cy="1357322"/>
          </a:xfrm>
        </p:grpSpPr>
        <p:sp>
          <p:nvSpPr>
            <p:cNvPr id="27" name="26 Rectángulo"/>
            <p:cNvSpPr/>
            <p:nvPr/>
          </p:nvSpPr>
          <p:spPr>
            <a:xfrm>
              <a:off x="357158" y="5143512"/>
              <a:ext cx="3000396" cy="135732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Server </a:t>
              </a:r>
              <a:r>
                <a:rPr lang="en-US" sz="1400" b="1" dirty="0" smtClean="0"/>
                <a:t>Manager</a:t>
              </a:r>
              <a:endParaRPr lang="es-ES" sz="1400" b="1" dirty="0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500034" y="5286388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Service Access Layer</a:t>
              </a:r>
              <a:endParaRPr lang="es-ES" sz="1400" dirty="0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00034" y="5786454"/>
              <a:ext cx="1785950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Presentation Layer</a:t>
              </a:r>
              <a:endParaRPr lang="es-ES" sz="1400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357422" y="5286388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Visual Service Designer</a:t>
              </a:r>
              <a:endParaRPr lang="es-ES" sz="1400" dirty="0"/>
            </a:p>
          </p:txBody>
        </p:sp>
      </p:grpSp>
      <p:sp>
        <p:nvSpPr>
          <p:cNvPr id="45" name="44 Rectángulo redondeado"/>
          <p:cNvSpPr/>
          <p:nvPr/>
        </p:nvSpPr>
        <p:spPr>
          <a:xfrm>
            <a:off x="642910" y="1285860"/>
            <a:ext cx="7215238" cy="3929090"/>
          </a:xfrm>
          <a:prstGeom prst="roundRect">
            <a:avLst>
              <a:gd name="adj" fmla="val 3146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  <a:alpha val="97000"/>
                </a:schemeClr>
              </a:gs>
              <a:gs pos="50000">
                <a:schemeClr val="accent5">
                  <a:tint val="44500"/>
                  <a:satMod val="160000"/>
                  <a:alpha val="65000"/>
                </a:schemeClr>
              </a:gs>
              <a:gs pos="100000">
                <a:schemeClr val="accent5">
                  <a:tint val="23500"/>
                  <a:satMod val="160000"/>
                  <a:alpha val="78000"/>
                </a:scheme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520000">
              <a:defRPr/>
            </a:pPr>
            <a:r>
              <a:rPr lang="es-AR" sz="2800" dirty="0" smtClean="0"/>
              <a:t>Permitir la generación dinámica de web </a:t>
            </a:r>
            <a:r>
              <a:rPr lang="es-AR" sz="2800" dirty="0" err="1" smtClean="0"/>
              <a:t>services</a:t>
            </a:r>
            <a:r>
              <a:rPr lang="es-AR" sz="2800" dirty="0" smtClean="0"/>
              <a:t> para clientes del shopping en las tiendas y en el servidor del shopping. Fáciles de crear para usuarios “No Profesionales” usando una interfaz intuitiva.</a:t>
            </a:r>
            <a:endParaRPr lang="es-AR" sz="28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4429124" y="2071678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Automated Service Compiler/Generator</a:t>
            </a:r>
          </a:p>
        </p:txBody>
      </p:sp>
      <p:sp>
        <p:nvSpPr>
          <p:cNvPr id="44" name="43 Rectángulo"/>
          <p:cNvSpPr/>
          <p:nvPr/>
        </p:nvSpPr>
        <p:spPr bwMode="auto">
          <a:xfrm>
            <a:off x="2357422" y="5286388"/>
            <a:ext cx="857250" cy="8572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Visual Service Designer</a:t>
            </a:r>
            <a:endParaRPr lang="es-ES" sz="1400" dirty="0"/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09601 -0.27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1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36945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Razón de Negocios.</a:t>
            </a:r>
          </a:p>
          <a:p>
            <a:r>
              <a:rPr lang="es-AR" dirty="0" smtClean="0"/>
              <a:t> 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  <a:p>
            <a:r>
              <a:rPr lang="es-AR" dirty="0" smtClean="0"/>
              <a:t>Arquitectura.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Diseñador Visual.</a:t>
            </a:r>
          </a:p>
          <a:p>
            <a:r>
              <a:rPr lang="es-AR" dirty="0" smtClean="0"/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200" smtClean="0"/>
              <a:t>Diseñador Visual de Servicios</a:t>
            </a:r>
            <a:br>
              <a:rPr lang="es-AR" sz="4200" smtClean="0"/>
            </a:br>
            <a:r>
              <a:rPr lang="es-AR" sz="4200" smtClean="0"/>
              <a:t>Objetivos</a:t>
            </a:r>
          </a:p>
        </p:txBody>
      </p:sp>
      <p:sp>
        <p:nvSpPr>
          <p:cNvPr id="5017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eaLnBrk="1" hangingPunct="1"/>
            <a:r>
              <a:rPr lang="es-AR" dirty="0" smtClean="0"/>
              <a:t>Permitir la generación dinámica de web </a:t>
            </a:r>
            <a:r>
              <a:rPr lang="es-AR" dirty="0" err="1" smtClean="0"/>
              <a:t>services</a:t>
            </a:r>
            <a:r>
              <a:rPr lang="es-AR" dirty="0" smtClean="0"/>
              <a:t> para clientes desde las tiendas y el servidor del shopping.</a:t>
            </a:r>
          </a:p>
          <a:p>
            <a:pPr eaLnBrk="1" hangingPunct="1"/>
            <a:r>
              <a:rPr lang="es-AR" dirty="0" smtClean="0"/>
              <a:t>Fácil de crear para “No Profesionales” permitiendo desarrollar e implementar servicios digitales usando una interfaz intuitiva.</a:t>
            </a:r>
          </a:p>
          <a:p>
            <a:pPr eaLnBrk="1" hangingPunct="1"/>
            <a:r>
              <a:rPr lang="es-AR" dirty="0" smtClean="0"/>
              <a:t>Permitir a los administradores de las tiendas y el shopping implementar una amplia variedad de servicios usando un diseñador gráfico fácil de usar (valiéndose de un DSL gráfico).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16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AR" sz="4100" smtClean="0"/>
              <a:t>Diseñador Visual de Servicios</a:t>
            </a:r>
            <a:br>
              <a:rPr lang="es-AR" sz="4100" smtClean="0"/>
            </a:br>
            <a:r>
              <a:rPr lang="es-AR" sz="4100" smtClean="0"/>
              <a:t>Procedimiento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285720" y="1571612"/>
          <a:ext cx="8715436" cy="492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17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7" descr="dotted line"/>
          <p:cNvPicPr preferRelativeResize="0">
            <a:picLocks noChangeAspect="1" noChangeArrowheads="1"/>
          </p:cNvPicPr>
          <p:nvPr/>
        </p:nvPicPr>
        <p:blipFill>
          <a:blip r:embed="rId2"/>
          <a:srcRect l="-14394" b="18895"/>
          <a:stretch>
            <a:fillRect/>
          </a:stretch>
        </p:blipFill>
        <p:spPr bwMode="auto">
          <a:xfrm rot="-3540000">
            <a:off x="5225257" y="1453356"/>
            <a:ext cx="241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1 Título"/>
          <p:cNvSpPr>
            <a:spLocks noGrp="1"/>
          </p:cNvSpPr>
          <p:nvPr>
            <p:ph type="title"/>
          </p:nvPr>
        </p:nvSpPr>
        <p:spPr>
          <a:xfrm>
            <a:off x="428625" y="142875"/>
            <a:ext cx="818673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Diseñador</a:t>
            </a:r>
            <a:r>
              <a:rPr lang="en-US" dirty="0" smtClean="0"/>
              <a:t> Visual de </a:t>
            </a:r>
            <a:r>
              <a:rPr lang="en-US" dirty="0" err="1" smtClean="0"/>
              <a:t>Servicios</a:t>
            </a:r>
            <a:r>
              <a:rPr lang="en-US" dirty="0" smtClean="0"/>
              <a:t> (1)</a:t>
            </a:r>
            <a:endParaRPr lang="es-ES" dirty="0" smtClean="0"/>
          </a:p>
        </p:txBody>
      </p:sp>
      <p:grpSp>
        <p:nvGrpSpPr>
          <p:cNvPr id="56323" name="20 Grupo"/>
          <p:cNvGrpSpPr>
            <a:grpSpLocks/>
          </p:cNvGrpSpPr>
          <p:nvPr/>
        </p:nvGrpSpPr>
        <p:grpSpPr bwMode="auto">
          <a:xfrm>
            <a:off x="4786313" y="1214438"/>
            <a:ext cx="3130550" cy="2541587"/>
            <a:chOff x="93518" y="1928802"/>
            <a:chExt cx="2161850" cy="1880248"/>
          </a:xfrm>
        </p:grpSpPr>
        <p:pic>
          <p:nvPicPr>
            <p:cNvPr id="56380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81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26674" y="2880356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82" name="14 CuadroTexto"/>
            <p:cNvSpPr txBox="1">
              <a:spLocks noChangeArrowheads="1"/>
            </p:cNvSpPr>
            <p:nvPr/>
          </p:nvSpPr>
          <p:spPr bwMode="auto">
            <a:xfrm>
              <a:off x="93518" y="3250405"/>
              <a:ext cx="1282482" cy="47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Administrador</a:t>
              </a:r>
              <a:r>
                <a:rPr lang="en-US" dirty="0" smtClean="0">
                  <a:latin typeface="Calibri" pitchFamily="34" charset="0"/>
                </a:rPr>
                <a:t> de </a:t>
              </a:r>
              <a:r>
                <a:rPr lang="en-US" dirty="0" err="1" smtClean="0">
                  <a:latin typeface="Calibri" pitchFamily="34" charset="0"/>
                </a:rPr>
                <a:t>Tienda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6324" name="18 Grupo"/>
          <p:cNvGrpSpPr>
            <a:grpSpLocks/>
          </p:cNvGrpSpPr>
          <p:nvPr/>
        </p:nvGrpSpPr>
        <p:grpSpPr bwMode="auto">
          <a:xfrm>
            <a:off x="6294438" y="4357688"/>
            <a:ext cx="2635250" cy="1941512"/>
            <a:chOff x="7286644" y="2643182"/>
            <a:chExt cx="2635276" cy="1940968"/>
          </a:xfrm>
        </p:grpSpPr>
        <p:pic>
          <p:nvPicPr>
            <p:cNvPr id="56377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421722" y="2928934"/>
              <a:ext cx="1356999" cy="135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78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564466" y="2643182"/>
              <a:ext cx="1428559" cy="1428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79" name="16 CuadroTexto"/>
            <p:cNvSpPr txBox="1">
              <a:spLocks noChangeArrowheads="1"/>
            </p:cNvSpPr>
            <p:nvPr/>
          </p:nvSpPr>
          <p:spPr bwMode="auto">
            <a:xfrm>
              <a:off x="7286644" y="4214818"/>
              <a:ext cx="26352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Dispositivo</a:t>
              </a:r>
              <a:r>
                <a:rPr lang="en-US" dirty="0" smtClean="0">
                  <a:latin typeface="Calibri" pitchFamily="34" charset="0"/>
                </a:rPr>
                <a:t> del </a:t>
              </a:r>
              <a:r>
                <a:rPr lang="en-US" dirty="0" err="1" smtClean="0">
                  <a:latin typeface="Calibri" pitchFamily="34" charset="0"/>
                </a:rPr>
                <a:t>Cliente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1" name="20 Grupo"/>
          <p:cNvGrpSpPr>
            <a:grpSpLocks/>
          </p:cNvGrpSpPr>
          <p:nvPr/>
        </p:nvGrpSpPr>
        <p:grpSpPr bwMode="auto">
          <a:xfrm>
            <a:off x="7778750" y="928688"/>
            <a:ext cx="1365250" cy="1604043"/>
            <a:chOff x="7779524" y="928670"/>
            <a:chExt cx="1364476" cy="1604927"/>
          </a:xfrm>
        </p:grpSpPr>
        <p:pic>
          <p:nvPicPr>
            <p:cNvPr id="56375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929586" y="928670"/>
              <a:ext cx="1214414" cy="121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76" name="19 CuadroTexto"/>
            <p:cNvSpPr txBox="1">
              <a:spLocks noChangeArrowheads="1"/>
            </p:cNvSpPr>
            <p:nvPr/>
          </p:nvSpPr>
          <p:spPr bwMode="auto">
            <a:xfrm>
              <a:off x="7779524" y="2071678"/>
              <a:ext cx="1099357" cy="46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smtClean="0"/>
                <a:t>Personal de </a:t>
              </a:r>
            </a:p>
            <a:p>
              <a:r>
                <a:rPr lang="en-US" sz="1200" b="1" dirty="0" smtClean="0"/>
                <a:t>la </a:t>
              </a:r>
              <a:r>
                <a:rPr lang="en-US" sz="1200" b="1" dirty="0" err="1" smtClean="0"/>
                <a:t>Tienda</a:t>
              </a:r>
              <a:endParaRPr lang="es-ES" sz="1200" b="1" dirty="0"/>
            </a:p>
          </p:txBody>
        </p:sp>
      </p:grpSp>
      <p:grpSp>
        <p:nvGrpSpPr>
          <p:cNvPr id="24" name="23 Grupo"/>
          <p:cNvGrpSpPr>
            <a:grpSpLocks/>
          </p:cNvGrpSpPr>
          <p:nvPr/>
        </p:nvGrpSpPr>
        <p:grpSpPr bwMode="auto">
          <a:xfrm>
            <a:off x="7072311" y="1428900"/>
            <a:ext cx="1074002" cy="461665"/>
            <a:chOff x="7025523" y="1535105"/>
            <a:chExt cx="1073917" cy="461366"/>
          </a:xfrm>
        </p:grpSpPr>
        <p:sp>
          <p:nvSpPr>
            <p:cNvPr id="22" name="21 Flecha abajo"/>
            <p:cNvSpPr/>
            <p:nvPr/>
          </p:nvSpPr>
          <p:spPr>
            <a:xfrm rot="4736416">
              <a:off x="7365322" y="1257033"/>
              <a:ext cx="356957" cy="10365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6374" name="22 CuadroTexto"/>
            <p:cNvSpPr txBox="1">
              <a:spLocks noChangeArrowheads="1"/>
            </p:cNvSpPr>
            <p:nvPr/>
          </p:nvSpPr>
          <p:spPr bwMode="auto">
            <a:xfrm rot="20929436">
              <a:off x="7239977" y="1535105"/>
              <a:ext cx="859463" cy="46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/>
                <a:t>Diseña</a:t>
              </a:r>
              <a:r>
                <a:rPr lang="en-US" sz="1200" b="1" dirty="0" smtClean="0"/>
                <a:t> el</a:t>
              </a:r>
            </a:p>
            <a:p>
              <a:pPr algn="ctr"/>
              <a:r>
                <a:rPr lang="en-US" sz="1200" b="1" dirty="0" err="1" smtClean="0"/>
                <a:t>Servicio</a:t>
              </a:r>
              <a:endParaRPr lang="en-US" sz="1200" b="1" dirty="0"/>
            </a:p>
          </p:txBody>
        </p:sp>
      </p:grpSp>
      <p:sp>
        <p:nvSpPr>
          <p:cNvPr id="26" name="25 Rectángulo"/>
          <p:cNvSpPr/>
          <p:nvPr/>
        </p:nvSpPr>
        <p:spPr bwMode="auto">
          <a:xfrm>
            <a:off x="285720" y="1357298"/>
            <a:ext cx="3357586" cy="51435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Shopping Server</a:t>
            </a:r>
            <a:endParaRPr lang="es-ES" sz="1400" b="1" dirty="0"/>
          </a:p>
        </p:txBody>
      </p:sp>
      <p:grpSp>
        <p:nvGrpSpPr>
          <p:cNvPr id="56330" name="38 Grupo"/>
          <p:cNvGrpSpPr>
            <a:grpSpLocks/>
          </p:cNvGrpSpPr>
          <p:nvPr/>
        </p:nvGrpSpPr>
        <p:grpSpPr bwMode="auto">
          <a:xfrm>
            <a:off x="357188" y="3929063"/>
            <a:ext cx="1714500" cy="1428750"/>
            <a:chOff x="428595" y="2000240"/>
            <a:chExt cx="1571625" cy="1428760"/>
          </a:xfrm>
        </p:grpSpPr>
        <p:sp>
          <p:nvSpPr>
            <p:cNvPr id="27" name="26 Rectángulo"/>
            <p:cNvSpPr/>
            <p:nvPr/>
          </p:nvSpPr>
          <p:spPr bwMode="auto">
            <a:xfrm>
              <a:off x="428595" y="2000240"/>
              <a:ext cx="1571625" cy="1428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Basic Services Infrastructure</a:t>
              </a:r>
              <a:endParaRPr lang="es-ES" sz="1400" dirty="0"/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571470" y="2143114"/>
              <a:ext cx="1285875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29" name="28 Rectángulo"/>
            <p:cNvSpPr/>
            <p:nvPr/>
          </p:nvSpPr>
          <p:spPr bwMode="auto">
            <a:xfrm>
              <a:off x="571470" y="2571739"/>
              <a:ext cx="1285875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</p:grpSp>
      <p:sp>
        <p:nvSpPr>
          <p:cNvPr id="30" name="29 Rectángulo"/>
          <p:cNvSpPr/>
          <p:nvPr/>
        </p:nvSpPr>
        <p:spPr bwMode="auto">
          <a:xfrm>
            <a:off x="357158" y="5572140"/>
            <a:ext cx="3214710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Customer Discovery Service</a:t>
            </a:r>
            <a:endParaRPr lang="es-ES" sz="1400" dirty="0"/>
          </a:p>
        </p:txBody>
      </p:sp>
      <p:sp>
        <p:nvSpPr>
          <p:cNvPr id="31" name="30 Rectángulo"/>
          <p:cNvSpPr/>
          <p:nvPr/>
        </p:nvSpPr>
        <p:spPr bwMode="auto">
          <a:xfrm>
            <a:off x="357158" y="1428736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Automated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Generator</a:t>
            </a:r>
          </a:p>
        </p:txBody>
      </p:sp>
      <p:sp>
        <p:nvSpPr>
          <p:cNvPr id="32" name="31 Elipse"/>
          <p:cNvSpPr/>
          <p:nvPr/>
        </p:nvSpPr>
        <p:spPr bwMode="auto">
          <a:xfrm>
            <a:off x="2143108" y="3857628"/>
            <a:ext cx="1428760" cy="150019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Web Service facade</a:t>
            </a:r>
            <a:endParaRPr lang="es-ES" sz="1300" dirty="0"/>
          </a:p>
        </p:txBody>
      </p:sp>
      <p:sp>
        <p:nvSpPr>
          <p:cNvPr id="33" name="32 Elipse"/>
          <p:cNvSpPr/>
          <p:nvPr/>
        </p:nvSpPr>
        <p:spPr bwMode="auto">
          <a:xfrm>
            <a:off x="2143108" y="1428736"/>
            <a:ext cx="1428760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Web Service facade</a:t>
            </a:r>
            <a:endParaRPr lang="es-ES" sz="1300" dirty="0"/>
          </a:p>
        </p:txBody>
      </p:sp>
      <p:grpSp>
        <p:nvGrpSpPr>
          <p:cNvPr id="38" name="37 Grupo"/>
          <p:cNvGrpSpPr>
            <a:grpSpLocks/>
          </p:cNvGrpSpPr>
          <p:nvPr/>
        </p:nvGrpSpPr>
        <p:grpSpPr bwMode="auto">
          <a:xfrm>
            <a:off x="357188" y="2214563"/>
            <a:ext cx="1714500" cy="1571625"/>
            <a:chOff x="2071657" y="2000239"/>
            <a:chExt cx="1714511" cy="1571625"/>
          </a:xfrm>
        </p:grpSpPr>
        <p:sp>
          <p:nvSpPr>
            <p:cNvPr id="34" name="33 Rectángulo"/>
            <p:cNvSpPr/>
            <p:nvPr/>
          </p:nvSpPr>
          <p:spPr bwMode="auto">
            <a:xfrm>
              <a:off x="2071657" y="2000239"/>
              <a:ext cx="1714511" cy="157162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Advertisement Service</a:t>
              </a:r>
              <a:endParaRPr lang="es-ES" sz="1400" dirty="0"/>
            </a:p>
          </p:txBody>
        </p:sp>
        <p:sp>
          <p:nvSpPr>
            <p:cNvPr id="35" name="34 Rectángulo"/>
            <p:cNvSpPr/>
            <p:nvPr/>
          </p:nvSpPr>
          <p:spPr bwMode="auto">
            <a:xfrm>
              <a:off x="2214532" y="2143114"/>
              <a:ext cx="1428761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2214532" y="2571739"/>
              <a:ext cx="1428761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</p:grpSp>
      <p:sp>
        <p:nvSpPr>
          <p:cNvPr id="37" name="36 Elipse"/>
          <p:cNvSpPr/>
          <p:nvPr/>
        </p:nvSpPr>
        <p:spPr bwMode="auto">
          <a:xfrm>
            <a:off x="2143108" y="2214554"/>
            <a:ext cx="1428760" cy="157163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 err="1"/>
              <a:t>Adverti-sement</a:t>
            </a:r>
            <a:r>
              <a:rPr lang="en-US" sz="1350" dirty="0"/>
              <a:t> Web Services facade</a:t>
            </a:r>
            <a:endParaRPr lang="es-ES" sz="1350" dirty="0"/>
          </a:p>
        </p:txBody>
      </p:sp>
      <p:sp>
        <p:nvSpPr>
          <p:cNvPr id="41" name="40 Flecha abajo"/>
          <p:cNvSpPr/>
          <p:nvPr/>
        </p:nvSpPr>
        <p:spPr>
          <a:xfrm rot="5400000">
            <a:off x="4179094" y="1107282"/>
            <a:ext cx="357187" cy="142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6562" name="Picture 2" descr="C:\Users\Alexis\AppData\Local\Microsoft\Windows\Temporary Internet Files\Content.IE5\TSMIIN94\MCj04315560000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" y="121443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813" y="1357313"/>
            <a:ext cx="1571625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44 Flecha circular"/>
          <p:cNvSpPr/>
          <p:nvPr/>
        </p:nvSpPr>
        <p:spPr>
          <a:xfrm rot="4972419" flipV="1">
            <a:off x="407988" y="1249363"/>
            <a:ext cx="1643062" cy="2271712"/>
          </a:xfrm>
          <a:prstGeom prst="circularArrow">
            <a:avLst>
              <a:gd name="adj1" fmla="val 14830"/>
              <a:gd name="adj2" fmla="val 842041"/>
              <a:gd name="adj3" fmla="val 17598986"/>
              <a:gd name="adj4" fmla="val 132565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45 Flecha circular"/>
          <p:cNvSpPr/>
          <p:nvPr/>
        </p:nvSpPr>
        <p:spPr>
          <a:xfrm rot="3327959">
            <a:off x="955675" y="1390650"/>
            <a:ext cx="1643063" cy="2316163"/>
          </a:xfrm>
          <a:prstGeom prst="circularArrow">
            <a:avLst>
              <a:gd name="adj1" fmla="val 14830"/>
              <a:gd name="adj2" fmla="val 842041"/>
              <a:gd name="adj3" fmla="val 17598986"/>
              <a:gd name="adj4" fmla="val 132565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51" name="50 Grupo"/>
          <p:cNvGrpSpPr>
            <a:grpSpLocks/>
          </p:cNvGrpSpPr>
          <p:nvPr/>
        </p:nvGrpSpPr>
        <p:grpSpPr bwMode="auto">
          <a:xfrm>
            <a:off x="571500" y="2286000"/>
            <a:ext cx="1357313" cy="1428750"/>
            <a:chOff x="428596" y="1071546"/>
            <a:chExt cx="1928826" cy="1980394"/>
          </a:xfrm>
        </p:grpSpPr>
        <p:pic>
          <p:nvPicPr>
            <p:cNvPr id="56353" name="Picture 2" descr="http://tbn0.google.com/images?q=tbn:bGobcEGw5WLSyM:http://www.biranet.com.br/recall/archives/cocacola.jp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28596" y="1071546"/>
              <a:ext cx="1143008" cy="1700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4" name="Picture 8" descr="http://www.xbox.com/NR/rdonlyres/19EB00FA-CD12-464D-B536-B1597277FF64/0/leftsidehero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071538" y="1785926"/>
              <a:ext cx="1285884" cy="1266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" name="3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92593E-6 L -0.5356 -0.01043 " pathEditMode="relative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6.38889E-6 -1.85185E-6 C 0.0691 -0.01481 0.13837 -0.02963 0.17362 -0.03704 C 0.20886 -0.04444 0.18751 -0.05555 0.21112 -0.04444 C 0.23473 -0.03333 0.24358 -0.02662 0.31528 0.02963 C 0.38698 0.08588 0.57448 0.24468 0.64167 0.29259 C 0.70886 0.34051 0.71337 0.32847 0.71806 0.31667 " pathEditMode="relative" ptsTypes="aaaaaA">
                                      <p:cBhvr>
                                        <p:cTn id="6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7" descr="dotted line"/>
          <p:cNvPicPr preferRelativeResize="0">
            <a:picLocks noChangeAspect="1" noChangeArrowheads="1"/>
          </p:cNvPicPr>
          <p:nvPr/>
        </p:nvPicPr>
        <p:blipFill>
          <a:blip r:embed="rId2"/>
          <a:srcRect l="-14394" b="18895"/>
          <a:stretch>
            <a:fillRect/>
          </a:stretch>
        </p:blipFill>
        <p:spPr bwMode="auto">
          <a:xfrm rot="-3540000">
            <a:off x="5225257" y="1453356"/>
            <a:ext cx="241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1 Título"/>
          <p:cNvSpPr>
            <a:spLocks noGrp="1"/>
          </p:cNvSpPr>
          <p:nvPr>
            <p:ph type="title"/>
          </p:nvPr>
        </p:nvSpPr>
        <p:spPr>
          <a:xfrm>
            <a:off x="428625" y="142875"/>
            <a:ext cx="8186738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Diseñador</a:t>
            </a:r>
            <a:r>
              <a:rPr lang="en-US" dirty="0" smtClean="0"/>
              <a:t> Visual de </a:t>
            </a:r>
            <a:r>
              <a:rPr lang="en-US" dirty="0" err="1" smtClean="0"/>
              <a:t>Servicios</a:t>
            </a:r>
            <a:r>
              <a:rPr lang="en-US" dirty="0" smtClean="0"/>
              <a:t> (2)</a:t>
            </a:r>
            <a:endParaRPr lang="es-ES" dirty="0" smtClean="0"/>
          </a:p>
        </p:txBody>
      </p:sp>
      <p:grpSp>
        <p:nvGrpSpPr>
          <p:cNvPr id="57347" name="20 Grupo"/>
          <p:cNvGrpSpPr>
            <a:grpSpLocks/>
          </p:cNvGrpSpPr>
          <p:nvPr/>
        </p:nvGrpSpPr>
        <p:grpSpPr bwMode="auto">
          <a:xfrm>
            <a:off x="4786313" y="1214438"/>
            <a:ext cx="3130550" cy="2541587"/>
            <a:chOff x="93518" y="1928802"/>
            <a:chExt cx="2161850" cy="1880248"/>
          </a:xfrm>
        </p:grpSpPr>
        <p:pic>
          <p:nvPicPr>
            <p:cNvPr id="57404" name="Picture 3" descr="D:\IconosVistasPNG\Alpha Dista Icon 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928802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5" name="Picture 10" descr="D:\IconosVistasPNG\keyboar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26674" y="2880356"/>
              <a:ext cx="92869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406" name="14 CuadroTexto"/>
            <p:cNvSpPr txBox="1">
              <a:spLocks noChangeArrowheads="1"/>
            </p:cNvSpPr>
            <p:nvPr/>
          </p:nvSpPr>
          <p:spPr bwMode="auto">
            <a:xfrm>
              <a:off x="93518" y="3250405"/>
              <a:ext cx="1282482" cy="47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Administrador</a:t>
              </a:r>
              <a:r>
                <a:rPr lang="en-US" dirty="0" smtClean="0">
                  <a:latin typeface="Calibri" pitchFamily="34" charset="0"/>
                </a:rPr>
                <a:t> de </a:t>
              </a:r>
              <a:r>
                <a:rPr lang="en-US" dirty="0" err="1" smtClean="0">
                  <a:latin typeface="Calibri" pitchFamily="34" charset="0"/>
                </a:rPr>
                <a:t>Tienda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7348" name="18 Grupo"/>
          <p:cNvGrpSpPr>
            <a:grpSpLocks/>
          </p:cNvGrpSpPr>
          <p:nvPr/>
        </p:nvGrpSpPr>
        <p:grpSpPr bwMode="auto">
          <a:xfrm>
            <a:off x="6294438" y="4357688"/>
            <a:ext cx="2635250" cy="1941512"/>
            <a:chOff x="7286644" y="2643182"/>
            <a:chExt cx="2635276" cy="1940968"/>
          </a:xfrm>
        </p:grpSpPr>
        <p:pic>
          <p:nvPicPr>
            <p:cNvPr id="57401" name="Picture 8" descr="D:\IconosVistasPNG\mobilephon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421722" y="2928934"/>
              <a:ext cx="1356999" cy="135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2" name="Picture 9" descr="D:\IconosVistasPNG\portabl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564466" y="2643182"/>
              <a:ext cx="1428559" cy="1428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403" name="16 CuadroTexto"/>
            <p:cNvSpPr txBox="1">
              <a:spLocks noChangeArrowheads="1"/>
            </p:cNvSpPr>
            <p:nvPr/>
          </p:nvSpPr>
          <p:spPr bwMode="auto">
            <a:xfrm>
              <a:off x="7286644" y="4214818"/>
              <a:ext cx="26352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Dispositivo</a:t>
              </a:r>
              <a:r>
                <a:rPr lang="en-US" dirty="0" smtClean="0">
                  <a:latin typeface="Calibri" pitchFamily="34" charset="0"/>
                </a:rPr>
                <a:t> del </a:t>
              </a:r>
              <a:r>
                <a:rPr lang="en-US" dirty="0" err="1" smtClean="0">
                  <a:latin typeface="Calibri" pitchFamily="34" charset="0"/>
                </a:rPr>
                <a:t>Cliente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9" name="20 Grupo"/>
          <p:cNvGrpSpPr>
            <a:grpSpLocks/>
          </p:cNvGrpSpPr>
          <p:nvPr/>
        </p:nvGrpSpPr>
        <p:grpSpPr bwMode="auto">
          <a:xfrm>
            <a:off x="7778750" y="928688"/>
            <a:ext cx="1365250" cy="1604043"/>
            <a:chOff x="7779524" y="928670"/>
            <a:chExt cx="1364476" cy="1604927"/>
          </a:xfrm>
        </p:grpSpPr>
        <p:pic>
          <p:nvPicPr>
            <p:cNvPr id="57399" name="Picture 12" descr="D:\IconosVistasPNG\user1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929586" y="928670"/>
              <a:ext cx="1214414" cy="121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400" name="19 CuadroTexto"/>
            <p:cNvSpPr txBox="1">
              <a:spLocks noChangeArrowheads="1"/>
            </p:cNvSpPr>
            <p:nvPr/>
          </p:nvSpPr>
          <p:spPr bwMode="auto">
            <a:xfrm>
              <a:off x="7779524" y="2071678"/>
              <a:ext cx="1227525" cy="46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smtClean="0"/>
                <a:t>Personal de la</a:t>
              </a:r>
            </a:p>
            <a:p>
              <a:r>
                <a:rPr lang="en-US" sz="1200" b="1" dirty="0" err="1" smtClean="0"/>
                <a:t>Tienda</a:t>
              </a:r>
              <a:endParaRPr lang="es-ES" sz="1200" b="1" dirty="0"/>
            </a:p>
          </p:txBody>
        </p:sp>
      </p:grpSp>
      <p:grpSp>
        <p:nvGrpSpPr>
          <p:cNvPr id="10" name="23 Grupo"/>
          <p:cNvGrpSpPr>
            <a:grpSpLocks/>
          </p:cNvGrpSpPr>
          <p:nvPr/>
        </p:nvGrpSpPr>
        <p:grpSpPr bwMode="auto">
          <a:xfrm>
            <a:off x="7072307" y="1428898"/>
            <a:ext cx="1095650" cy="461665"/>
            <a:chOff x="7025523" y="1535110"/>
            <a:chExt cx="1095564" cy="461368"/>
          </a:xfrm>
        </p:grpSpPr>
        <p:sp>
          <p:nvSpPr>
            <p:cNvPr id="22" name="21 Flecha abajo"/>
            <p:cNvSpPr/>
            <p:nvPr/>
          </p:nvSpPr>
          <p:spPr>
            <a:xfrm rot="4736416">
              <a:off x="7365322" y="1257033"/>
              <a:ext cx="356957" cy="10365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7398" name="22 CuadroTexto"/>
            <p:cNvSpPr txBox="1">
              <a:spLocks noChangeArrowheads="1"/>
            </p:cNvSpPr>
            <p:nvPr/>
          </p:nvSpPr>
          <p:spPr bwMode="auto">
            <a:xfrm rot="20929436">
              <a:off x="7218347" y="1535110"/>
              <a:ext cx="902740" cy="46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/>
                <a:t>Diseña</a:t>
              </a:r>
              <a:r>
                <a:rPr lang="en-US" sz="1200" b="1" dirty="0" smtClean="0"/>
                <a:t> el </a:t>
              </a:r>
            </a:p>
            <a:p>
              <a:pPr algn="ctr"/>
              <a:r>
                <a:rPr lang="en-US" sz="1200" b="1" dirty="0" err="1" smtClean="0"/>
                <a:t>Serivicio</a:t>
              </a:r>
              <a:endParaRPr lang="es-ES" sz="1200" b="1" dirty="0"/>
            </a:p>
          </p:txBody>
        </p:sp>
      </p:grpSp>
      <p:sp>
        <p:nvSpPr>
          <p:cNvPr id="26" name="25 Rectángulo"/>
          <p:cNvSpPr/>
          <p:nvPr/>
        </p:nvSpPr>
        <p:spPr bwMode="auto">
          <a:xfrm>
            <a:off x="285720" y="1357298"/>
            <a:ext cx="3357586" cy="51435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Shopping Server</a:t>
            </a:r>
            <a:endParaRPr lang="es-ES" sz="1400" b="1" dirty="0"/>
          </a:p>
        </p:txBody>
      </p:sp>
      <p:grpSp>
        <p:nvGrpSpPr>
          <p:cNvPr id="57354" name="38 Grupo"/>
          <p:cNvGrpSpPr>
            <a:grpSpLocks/>
          </p:cNvGrpSpPr>
          <p:nvPr/>
        </p:nvGrpSpPr>
        <p:grpSpPr bwMode="auto">
          <a:xfrm>
            <a:off x="357188" y="3929063"/>
            <a:ext cx="1714500" cy="1428750"/>
            <a:chOff x="428595" y="2000240"/>
            <a:chExt cx="1571625" cy="1428760"/>
          </a:xfrm>
        </p:grpSpPr>
        <p:sp>
          <p:nvSpPr>
            <p:cNvPr id="27" name="26 Rectángulo"/>
            <p:cNvSpPr/>
            <p:nvPr/>
          </p:nvSpPr>
          <p:spPr bwMode="auto">
            <a:xfrm>
              <a:off x="428595" y="2000240"/>
              <a:ext cx="1571625" cy="1428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Basic Services Infrastructure</a:t>
              </a:r>
              <a:endParaRPr lang="es-ES" sz="1400" dirty="0"/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571470" y="2143114"/>
              <a:ext cx="1285875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29" name="28 Rectángulo"/>
            <p:cNvSpPr/>
            <p:nvPr/>
          </p:nvSpPr>
          <p:spPr bwMode="auto">
            <a:xfrm>
              <a:off x="571470" y="2571739"/>
              <a:ext cx="1285875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</p:grpSp>
      <p:sp>
        <p:nvSpPr>
          <p:cNvPr id="30" name="29 Rectángulo"/>
          <p:cNvSpPr/>
          <p:nvPr/>
        </p:nvSpPr>
        <p:spPr bwMode="auto">
          <a:xfrm>
            <a:off x="357158" y="5572140"/>
            <a:ext cx="3214710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Customer Discovery Service</a:t>
            </a:r>
            <a:endParaRPr lang="es-ES" sz="1400" dirty="0"/>
          </a:p>
        </p:txBody>
      </p:sp>
      <p:sp>
        <p:nvSpPr>
          <p:cNvPr id="31" name="30 Rectángulo"/>
          <p:cNvSpPr/>
          <p:nvPr/>
        </p:nvSpPr>
        <p:spPr bwMode="auto">
          <a:xfrm>
            <a:off x="357158" y="1428736"/>
            <a:ext cx="1714500" cy="714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Automated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Generator</a:t>
            </a:r>
          </a:p>
        </p:txBody>
      </p:sp>
      <p:sp>
        <p:nvSpPr>
          <p:cNvPr id="32" name="31 Elipse"/>
          <p:cNvSpPr/>
          <p:nvPr/>
        </p:nvSpPr>
        <p:spPr bwMode="auto">
          <a:xfrm>
            <a:off x="2143108" y="3857628"/>
            <a:ext cx="1428760" cy="150019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Web Service facade</a:t>
            </a:r>
            <a:endParaRPr lang="es-ES" sz="1300" dirty="0"/>
          </a:p>
        </p:txBody>
      </p:sp>
      <p:sp>
        <p:nvSpPr>
          <p:cNvPr id="33" name="32 Elipse"/>
          <p:cNvSpPr/>
          <p:nvPr/>
        </p:nvSpPr>
        <p:spPr bwMode="auto">
          <a:xfrm>
            <a:off x="2143108" y="1428736"/>
            <a:ext cx="1428760" cy="71438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/>
              <a:t>Web Service facade</a:t>
            </a:r>
            <a:endParaRPr lang="es-ES" sz="1300" dirty="0"/>
          </a:p>
        </p:txBody>
      </p:sp>
      <p:grpSp>
        <p:nvGrpSpPr>
          <p:cNvPr id="16" name="37 Grupo"/>
          <p:cNvGrpSpPr>
            <a:grpSpLocks/>
          </p:cNvGrpSpPr>
          <p:nvPr/>
        </p:nvGrpSpPr>
        <p:grpSpPr bwMode="auto">
          <a:xfrm>
            <a:off x="357188" y="2214563"/>
            <a:ext cx="1714500" cy="1571625"/>
            <a:chOff x="2071657" y="2000239"/>
            <a:chExt cx="1714511" cy="1571625"/>
          </a:xfrm>
        </p:grpSpPr>
        <p:sp>
          <p:nvSpPr>
            <p:cNvPr id="34" name="33 Rectángulo"/>
            <p:cNvSpPr/>
            <p:nvPr/>
          </p:nvSpPr>
          <p:spPr bwMode="auto">
            <a:xfrm>
              <a:off x="2071657" y="2000239"/>
              <a:ext cx="1714511" cy="157162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Reservation Service</a:t>
              </a:r>
              <a:endParaRPr lang="es-ES" sz="1400" dirty="0"/>
            </a:p>
          </p:txBody>
        </p:sp>
        <p:sp>
          <p:nvSpPr>
            <p:cNvPr id="35" name="34 Rectángulo"/>
            <p:cNvSpPr/>
            <p:nvPr/>
          </p:nvSpPr>
          <p:spPr bwMode="auto">
            <a:xfrm>
              <a:off x="2214532" y="2143114"/>
              <a:ext cx="1428761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Access</a:t>
              </a:r>
              <a:endParaRPr lang="es-ES" sz="1400" dirty="0"/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2214532" y="2571739"/>
              <a:ext cx="1428761" cy="35718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Logic</a:t>
              </a:r>
              <a:endParaRPr lang="es-ES" sz="1400" dirty="0"/>
            </a:p>
          </p:txBody>
        </p:sp>
      </p:grpSp>
      <p:sp>
        <p:nvSpPr>
          <p:cNvPr id="37" name="36 Elipse"/>
          <p:cNvSpPr/>
          <p:nvPr/>
        </p:nvSpPr>
        <p:spPr bwMode="auto">
          <a:xfrm>
            <a:off x="2143108" y="2214554"/>
            <a:ext cx="1428760" cy="157163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/>
              <a:t>Reservation Web Services facade</a:t>
            </a:r>
            <a:endParaRPr lang="es-ES" sz="1350" dirty="0"/>
          </a:p>
        </p:txBody>
      </p:sp>
      <p:sp>
        <p:nvSpPr>
          <p:cNvPr id="41" name="40 Flecha abajo"/>
          <p:cNvSpPr/>
          <p:nvPr/>
        </p:nvSpPr>
        <p:spPr>
          <a:xfrm rot="5400000">
            <a:off x="4179094" y="1107282"/>
            <a:ext cx="357187" cy="1428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6562" name="Picture 2" descr="C:\Users\Alexis\AppData\Local\Microsoft\Windows\Temporary Internet Files\Content.IE5\TSMIIN94\MCj04315560000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75" y="121443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57813" y="1357313"/>
            <a:ext cx="1571625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44 Flecha circular"/>
          <p:cNvSpPr/>
          <p:nvPr/>
        </p:nvSpPr>
        <p:spPr>
          <a:xfrm rot="4972419" flipV="1">
            <a:off x="407988" y="1249363"/>
            <a:ext cx="1643062" cy="2271712"/>
          </a:xfrm>
          <a:prstGeom prst="circularArrow">
            <a:avLst>
              <a:gd name="adj1" fmla="val 14830"/>
              <a:gd name="adj2" fmla="val 842041"/>
              <a:gd name="adj3" fmla="val 17598986"/>
              <a:gd name="adj4" fmla="val 132565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45 Flecha circular"/>
          <p:cNvSpPr/>
          <p:nvPr/>
        </p:nvSpPr>
        <p:spPr>
          <a:xfrm rot="3327959">
            <a:off x="955675" y="1390650"/>
            <a:ext cx="1643063" cy="2316163"/>
          </a:xfrm>
          <a:prstGeom prst="circularArrow">
            <a:avLst>
              <a:gd name="adj1" fmla="val 14830"/>
              <a:gd name="adj2" fmla="val 842041"/>
              <a:gd name="adj3" fmla="val 17598986"/>
              <a:gd name="adj4" fmla="val 132565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7" name="47 Grupo"/>
          <p:cNvGrpSpPr>
            <a:grpSpLocks/>
          </p:cNvGrpSpPr>
          <p:nvPr/>
        </p:nvGrpSpPr>
        <p:grpSpPr bwMode="auto">
          <a:xfrm>
            <a:off x="7072312" y="4429126"/>
            <a:ext cx="1249060" cy="972364"/>
            <a:chOff x="4286249" y="3071810"/>
            <a:chExt cx="1243453" cy="1045215"/>
          </a:xfrm>
        </p:grpSpPr>
        <p:pic>
          <p:nvPicPr>
            <p:cNvPr id="57377" name="Picture 2" descr="C:\Users\Alexis\AppData\Local\Microsoft\Windows\Temporary Internet Files\Content.IE5\W86XAX51\MCj00898640000[1].wm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429124" y="3071810"/>
              <a:ext cx="1064396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78" name="49 CuadroTexto"/>
            <p:cNvSpPr txBox="1">
              <a:spLocks noChangeArrowheads="1"/>
            </p:cNvSpPr>
            <p:nvPr/>
          </p:nvSpPr>
          <p:spPr bwMode="auto">
            <a:xfrm>
              <a:off x="4286249" y="3786189"/>
              <a:ext cx="1243453" cy="33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solidFill>
                    <a:srgbClr val="FFC000"/>
                  </a:solidFill>
                </a:rPr>
                <a:t>Reservaci</a:t>
              </a:r>
              <a:r>
                <a:rPr lang="es-ES" sz="1400" b="1" dirty="0" err="1" smtClean="0">
                  <a:solidFill>
                    <a:srgbClr val="FFC000"/>
                  </a:solidFill>
                </a:rPr>
                <a:t>ón</a:t>
              </a:r>
              <a:endParaRPr lang="en-US" sz="1400" b="1" dirty="0" smtClean="0">
                <a:solidFill>
                  <a:srgbClr val="FFC000"/>
                </a:solidFill>
              </a:endParaRPr>
            </a:p>
          </p:txBody>
        </p:sp>
      </p:grpSp>
      <p:sp>
        <p:nvSpPr>
          <p:cNvPr id="40" name="3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92593E-6 L -0.5356 -0.01043 " pathEditMode="relative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834 0.06689 C -0.03021 0.06319 -0.05191 0.05972 -0.09514 0.03171 C -0.13837 0.0037 -0.21181 -0.05787 -0.26719 -0.10162 C -0.32257 -0.14537 -0.38403 -0.2007 -0.42743 -0.23102 C -0.47084 -0.26135 -0.49723 -0.27292 -0.52761 -0.28403 C -0.55764 -0.29514 -0.5816 -0.29699 -0.60834 -0.29769 C -0.63507 -0.29838 -0.66042 -0.28079 -0.68768 -0.28797 C -0.71511 -0.29514 -0.7441 -0.31806 -0.77292 -0.34098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Razón de Negocios.</a:t>
            </a:r>
          </a:p>
          <a:p>
            <a:r>
              <a:rPr lang="es-AR" dirty="0" smtClean="0"/>
              <a:t> 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  <a:p>
            <a:r>
              <a:rPr lang="es-AR" dirty="0" smtClean="0"/>
              <a:t>Arquitectura.</a:t>
            </a:r>
          </a:p>
          <a:p>
            <a:r>
              <a:rPr lang="es-AR" dirty="0" smtClean="0"/>
              <a:t>Diseñador Visual.</a:t>
            </a:r>
          </a:p>
          <a:p>
            <a:r>
              <a:rPr lang="es-AR" dirty="0" smtClean="0"/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Razón de Negocios.</a:t>
            </a:r>
          </a:p>
          <a:p>
            <a:r>
              <a:rPr lang="es-AR" dirty="0" smtClean="0"/>
              <a:t> 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  <a:p>
            <a:r>
              <a:rPr lang="es-AR" dirty="0" smtClean="0"/>
              <a:t>Arquitectura.</a:t>
            </a:r>
          </a:p>
          <a:p>
            <a:r>
              <a:rPr lang="es-AR" dirty="0" smtClean="0"/>
              <a:t>Diseñador Visual.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Usaremos una combinación de dos metodologías de implementación en un proceso iterativo basado en RUP</a:t>
            </a:r>
          </a:p>
          <a:p>
            <a:r>
              <a:rPr lang="es-AR" dirty="0" smtClean="0"/>
              <a:t>En algunas fases de RUP usaremos LOP en lugar de OOP</a:t>
            </a:r>
          </a:p>
          <a:p>
            <a:r>
              <a:rPr lang="es-AR" dirty="0" smtClean="0"/>
              <a:t>Metodologías:</a:t>
            </a:r>
          </a:p>
          <a:p>
            <a:pPr lvl="1"/>
            <a:r>
              <a:rPr lang="es-AR" dirty="0" smtClean="0"/>
              <a:t>RUP – </a:t>
            </a:r>
            <a:r>
              <a:rPr lang="es-AR" dirty="0" err="1" smtClean="0"/>
              <a:t>Rational</a:t>
            </a:r>
            <a:r>
              <a:rPr lang="es-AR" dirty="0" smtClean="0"/>
              <a:t> </a:t>
            </a:r>
            <a:r>
              <a:rPr lang="es-AR" dirty="0" err="1" smtClean="0"/>
              <a:t>Unified</a:t>
            </a:r>
            <a:r>
              <a:rPr lang="es-AR" dirty="0" smtClean="0"/>
              <a:t> </a:t>
            </a:r>
            <a:r>
              <a:rPr lang="es-AR" dirty="0" err="1" smtClean="0"/>
              <a:t>Process</a:t>
            </a:r>
            <a:endParaRPr lang="es-AR" dirty="0" smtClean="0"/>
          </a:p>
          <a:p>
            <a:pPr lvl="1"/>
            <a:r>
              <a:rPr lang="es-AR" dirty="0" smtClean="0"/>
              <a:t>LOP – </a:t>
            </a: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Oriented</a:t>
            </a:r>
            <a:r>
              <a:rPr lang="es-AR" dirty="0" smtClean="0"/>
              <a:t> </a:t>
            </a:r>
            <a:r>
              <a:rPr lang="es-AR" dirty="0" err="1" smtClean="0"/>
              <a:t>Paradigm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Implementación: </a:t>
            </a:r>
            <a:br>
              <a:rPr lang="es-AR" dirty="0" smtClean="0"/>
            </a:br>
            <a:r>
              <a:rPr lang="es-AR" dirty="0" err="1" smtClean="0"/>
              <a:t>Language</a:t>
            </a:r>
            <a:r>
              <a:rPr lang="es-AR" dirty="0" smtClean="0"/>
              <a:t> </a:t>
            </a:r>
            <a:r>
              <a:rPr lang="es-AR" dirty="0" err="1" smtClean="0"/>
              <a:t>Oriented</a:t>
            </a:r>
            <a:r>
              <a:rPr lang="es-AR" dirty="0" smtClean="0"/>
              <a:t> </a:t>
            </a:r>
            <a:r>
              <a:rPr lang="es-AR" dirty="0" err="1" smtClean="0"/>
              <a:t>Paradigm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7424766" cy="4483113"/>
          </a:xfrm>
        </p:spPr>
        <p:txBody>
          <a:bodyPr/>
          <a:lstStyle/>
          <a:p>
            <a:r>
              <a:rPr lang="es-AR" dirty="0" smtClean="0"/>
              <a:t>El Paradigma de Orientación al Lenguaje propone:</a:t>
            </a:r>
          </a:p>
          <a:p>
            <a:pPr lvl="1"/>
            <a:r>
              <a:rPr lang="es-AR" dirty="0" smtClean="0"/>
              <a:t>Utilizar lenguajes de dominio especifico de alto nivel para describir la implementación del software.</a:t>
            </a:r>
          </a:p>
          <a:p>
            <a:pPr lvl="1"/>
            <a:r>
              <a:rPr lang="es-AR" dirty="0" smtClean="0"/>
              <a:t>Se requiere diseñar lenguajes de dominio especifico (</a:t>
            </a:r>
            <a:r>
              <a:rPr lang="es-AR" dirty="0" err="1" smtClean="0"/>
              <a:t>DSLs</a:t>
            </a:r>
            <a:r>
              <a:rPr lang="es-AR" dirty="0" smtClean="0"/>
              <a:t>) en lugar de diagramas de clases y similares.</a:t>
            </a:r>
          </a:p>
          <a:p>
            <a:pPr lvl="1"/>
            <a:r>
              <a:rPr lang="es-AR" dirty="0" smtClean="0"/>
              <a:t>Se necesitan herramientas adecuadas para poder aplicarlo.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Orientación al Lenguaje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Diseñar </a:t>
            </a:r>
            <a:r>
              <a:rPr lang="es-AR" dirty="0" smtClean="0"/>
              <a:t>un DSL para encarar un problema</a:t>
            </a:r>
          </a:p>
          <a:p>
            <a:pPr lvl="1"/>
            <a:r>
              <a:rPr lang="es-AR" dirty="0" smtClean="0"/>
              <a:t>Ejemplos de DSL usados corrientemente: SQL, XML, HTML, XPATH, etc.</a:t>
            </a:r>
          </a:p>
          <a:p>
            <a:r>
              <a:rPr lang="es-AR" dirty="0" smtClean="0"/>
              <a:t>Implementar un </a:t>
            </a:r>
            <a:r>
              <a:rPr lang="es-AR" dirty="0" smtClean="0"/>
              <a:t>compilador del DSL diseñado que traduzca de los conceptos de alto nivel a artefactos </a:t>
            </a:r>
            <a:r>
              <a:rPr lang="es-AR" dirty="0" err="1" smtClean="0"/>
              <a:t>implementables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poseo la siguiente arquitectura: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Orientación a Objetos definiría clases para entidades, acceso a datos y lógica de negocio, luego las implemento.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2571736" y="2428868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2571736" y="3214686"/>
            <a:ext cx="3357586" cy="5715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4972072"/>
          </a:xfrm>
        </p:spPr>
        <p:txBody>
          <a:bodyPr/>
          <a:lstStyle/>
          <a:p>
            <a:r>
              <a:rPr lang="es-AR" dirty="0" smtClean="0"/>
              <a:t>En LOP diseño un DSL: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Implemento el compilador para el DSL. En nuestro caso usaremos la tecnología LayerD.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6215074" y="642918"/>
            <a:ext cx="257176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Data </a:t>
            </a:r>
            <a:r>
              <a:rPr lang="en-US" sz="1400" dirty="0" smtClean="0"/>
              <a:t>Access Layer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 bwMode="auto">
          <a:xfrm>
            <a:off x="6215074" y="1214422"/>
            <a:ext cx="2571768" cy="4286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Business </a:t>
            </a:r>
            <a:r>
              <a:rPr lang="en-US" sz="1400" dirty="0" smtClean="0"/>
              <a:t>Logic Layer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142976" y="2428868"/>
            <a:ext cx="7215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Cliente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Propiedad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Nombre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NoNulo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no puede ser nulo.”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Regla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Unico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AR" sz="16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“El nombre debe ser único.” 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Relacion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, </a:t>
            </a:r>
            <a:r>
              <a:rPr lang="es-AR" sz="1600" b="1" dirty="0" err="1" smtClean="0">
                <a:latin typeface="Courier New" pitchFamily="49" charset="0"/>
                <a:cs typeface="Courier New" pitchFamily="49" charset="0"/>
              </a:rPr>
              <a:t>UnoAMuchos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AR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Definir</a:t>
            </a:r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( Dispositivo ){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    ….</a:t>
            </a:r>
          </a:p>
          <a:p>
            <a:r>
              <a:rPr lang="es-A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A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Ejemplo (3)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grpSp>
        <p:nvGrpSpPr>
          <p:cNvPr id="17" name="16 Grupo"/>
          <p:cNvGrpSpPr/>
          <p:nvPr/>
        </p:nvGrpSpPr>
        <p:grpSpPr>
          <a:xfrm>
            <a:off x="500034" y="1500174"/>
            <a:ext cx="7691375" cy="1384995"/>
            <a:chOff x="500034" y="1500174"/>
            <a:chExt cx="7691375" cy="1384995"/>
          </a:xfrm>
        </p:grpSpPr>
        <p:sp>
          <p:nvSpPr>
            <p:cNvPr id="5" name="4 CuadroTexto"/>
            <p:cNvSpPr txBox="1"/>
            <p:nvPr/>
          </p:nvSpPr>
          <p:spPr>
            <a:xfrm>
              <a:off x="500034" y="1500174"/>
              <a:ext cx="53578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Definir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Cliente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Propiedad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Nombre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){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NoNulo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no puede ser nulo.”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s-AR" sz="1200" b="1" dirty="0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Regla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Unico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, </a:t>
              </a:r>
              <a:r>
                <a:rPr lang="es-AR" sz="1200" b="1" dirty="0" smtClean="0">
                  <a:solidFill>
                    <a:srgbClr val="92D050"/>
                  </a:solidFill>
                  <a:latin typeface="Courier New" pitchFamily="49" charset="0"/>
                  <a:cs typeface="Courier New" pitchFamily="49" charset="0"/>
                </a:rPr>
                <a:t>“El nombre debe ser único.” 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s-AR" sz="1200" b="1" dirty="0" err="1" smtClean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Relacion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( Dispositivo , </a:t>
              </a:r>
              <a:r>
                <a:rPr lang="es-AR" sz="1200" b="1" dirty="0" err="1" smtClean="0">
                  <a:latin typeface="Courier New" pitchFamily="49" charset="0"/>
                  <a:cs typeface="Courier New" pitchFamily="49" charset="0"/>
                </a:rPr>
                <a:t>UnoAMuchos</a:t>
              </a:r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 )</a:t>
              </a:r>
            </a:p>
            <a:p>
              <a:r>
                <a:rPr lang="es-AR" sz="12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6429388" y="1714488"/>
              <a:ext cx="1762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Modelo de alto </a:t>
              </a:r>
            </a:p>
            <a:p>
              <a:r>
                <a:rPr lang="es-AR" dirty="0" smtClean="0"/>
                <a:t>nivel en DSL</a:t>
              </a:r>
              <a:endParaRPr lang="es-AR" dirty="0"/>
            </a:p>
          </p:txBody>
        </p:sp>
      </p:grpSp>
      <p:sp>
        <p:nvSpPr>
          <p:cNvPr id="7" name="6 Flecha abajo"/>
          <p:cNvSpPr/>
          <p:nvPr/>
        </p:nvSpPr>
        <p:spPr>
          <a:xfrm>
            <a:off x="928662" y="321468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642910" y="4214818"/>
            <a:ext cx="1428760" cy="13573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 smtClean="0"/>
              <a:t>Procesador</a:t>
            </a:r>
            <a:r>
              <a:rPr lang="en-US" sz="1400" dirty="0" smtClean="0"/>
              <a:t> </a:t>
            </a:r>
            <a:endParaRPr lang="es-ES" sz="1400" dirty="0"/>
          </a:p>
        </p:txBody>
      </p:sp>
      <p:sp>
        <p:nvSpPr>
          <p:cNvPr id="11" name="10 Flecha abajo"/>
          <p:cNvSpPr/>
          <p:nvPr/>
        </p:nvSpPr>
        <p:spPr>
          <a:xfrm rot="16200000">
            <a:off x="2285984" y="4643446"/>
            <a:ext cx="857256" cy="57150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" name="15 Grupo"/>
          <p:cNvGrpSpPr/>
          <p:nvPr/>
        </p:nvGrpSpPr>
        <p:grpSpPr>
          <a:xfrm>
            <a:off x="3286116" y="4286256"/>
            <a:ext cx="4500594" cy="2146529"/>
            <a:chOff x="3286116" y="4286256"/>
            <a:chExt cx="4500594" cy="2146529"/>
          </a:xfrm>
        </p:grpSpPr>
        <p:sp>
          <p:nvSpPr>
            <p:cNvPr id="13" name="12 Rectángulo"/>
            <p:cNvSpPr/>
            <p:nvPr/>
          </p:nvSpPr>
          <p:spPr bwMode="auto">
            <a:xfrm>
              <a:off x="3571868" y="4286256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Data </a:t>
              </a:r>
              <a:r>
                <a:rPr lang="en-US" sz="1400" dirty="0" smtClean="0"/>
                <a:t>Access Layer</a:t>
              </a:r>
              <a:endParaRPr lang="es-ES" sz="1400" dirty="0"/>
            </a:p>
          </p:txBody>
        </p:sp>
        <p:sp>
          <p:nvSpPr>
            <p:cNvPr id="14" name="13 Rectángulo"/>
            <p:cNvSpPr/>
            <p:nvPr/>
          </p:nvSpPr>
          <p:spPr bwMode="auto">
            <a:xfrm>
              <a:off x="3571868" y="5072074"/>
              <a:ext cx="3357586" cy="57151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Business </a:t>
              </a:r>
              <a:r>
                <a:rPr lang="en-US" sz="1400" dirty="0" smtClean="0"/>
                <a:t>Logic Layer</a:t>
              </a:r>
              <a:endParaRPr lang="es-ES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286116" y="5786454"/>
              <a:ext cx="4500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Modelo implementado de acuerdo a la arquitectura usando clases </a:t>
              </a:r>
              <a:r>
                <a:rPr lang="es-AR" dirty="0" err="1" smtClean="0"/>
                <a:t>compilables</a:t>
              </a:r>
              <a:r>
                <a:rPr lang="es-AR" dirty="0" smtClean="0"/>
                <a:t>.</a:t>
              </a:r>
              <a:endParaRPr lang="es-A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LOP – Características de </a:t>
            </a:r>
            <a:r>
              <a:rPr lang="es-AR" dirty="0" err="1" smtClean="0"/>
              <a:t>DSLs</a:t>
            </a:r>
            <a:r>
              <a:rPr lang="es-AR" dirty="0" smtClean="0"/>
              <a:t> Usados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972072"/>
          </a:xfrm>
        </p:spPr>
        <p:txBody>
          <a:bodyPr/>
          <a:lstStyle/>
          <a:p>
            <a:r>
              <a:rPr lang="es-AR" dirty="0" smtClean="0"/>
              <a:t>No incluye detalles de implementación.</a:t>
            </a:r>
          </a:p>
          <a:p>
            <a:r>
              <a:rPr lang="es-AR" dirty="0" smtClean="0"/>
              <a:t>Específicos para describir un componente o porción de un componente.</a:t>
            </a:r>
          </a:p>
          <a:p>
            <a:r>
              <a:rPr lang="es-AR" dirty="0" smtClean="0"/>
              <a:t>Pueden implementarse usando otros </a:t>
            </a:r>
            <a:r>
              <a:rPr lang="es-AR" dirty="0" err="1" smtClean="0"/>
              <a:t>DSLs</a:t>
            </a:r>
            <a:r>
              <a:rPr lang="es-AR" dirty="0" smtClean="0"/>
              <a:t> de más bajo nivel.</a:t>
            </a:r>
          </a:p>
          <a:p>
            <a:r>
              <a:rPr lang="es-AR" dirty="0" smtClean="0"/>
              <a:t>Fáciles de escribir y de leer.</a:t>
            </a:r>
          </a:p>
          <a:p>
            <a:r>
              <a:rPr lang="es-AR" dirty="0" smtClean="0"/>
              <a:t>Otorgan flexibilidad en el diseño.</a:t>
            </a:r>
          </a:p>
          <a:p>
            <a:r>
              <a:rPr lang="es-AR" dirty="0" smtClean="0"/>
              <a:t>Permiten incorporar alcances nuevo de forma “barata”.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Gracias!!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  <a:endParaRPr lang="es-ES" dirty="0" smtClean="0"/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642938" y="1500188"/>
            <a:ext cx="7643812" cy="4786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El escenario de aplicación involucra a un Shopping Center. Entidad que agrupa en una sola locación diferentes tiendas. Estas tiendas ofrecen un amplio rango de servicios como ropa, cines, restaurants, bancos, gimnasios, etc.</a:t>
            </a:r>
          </a:p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Cada tienda lleva sus actividades independientemente del resto (marketing, personal, stock, finanzas, etc.). El escenario también incluye la competencia si las tiendas venden el mismo producto o servicio.</a:t>
            </a:r>
          </a:p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El proyecto propone implementar un </a:t>
            </a:r>
            <a:r>
              <a:rPr lang="es-AR" sz="2100" dirty="0" err="1" smtClean="0"/>
              <a:t>framework</a:t>
            </a:r>
            <a:r>
              <a:rPr lang="es-AR" sz="2100" dirty="0" smtClean="0"/>
              <a:t> para otorgar servicios digitales a los clientes del shopping.</a:t>
            </a:r>
          </a:p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Los Clientes </a:t>
            </a:r>
            <a:r>
              <a:rPr lang="es-AR" sz="2100" dirty="0" err="1" smtClean="0"/>
              <a:t>accederan</a:t>
            </a:r>
            <a:r>
              <a:rPr lang="es-AR" sz="2100" dirty="0" smtClean="0"/>
              <a:t> a los servicios digitales usando </a:t>
            </a:r>
            <a:r>
              <a:rPr lang="es-AR" sz="2100" dirty="0" err="1" smtClean="0"/>
              <a:t>smartphones</a:t>
            </a:r>
            <a:r>
              <a:rPr lang="es-AR" sz="2100" dirty="0" smtClean="0"/>
              <a:t>, PDAs, </a:t>
            </a:r>
            <a:r>
              <a:rPr lang="es-AR" sz="2100" dirty="0" err="1" smtClean="0"/>
              <a:t>notebooks</a:t>
            </a:r>
            <a:r>
              <a:rPr lang="es-AR" sz="2100" dirty="0" smtClean="0"/>
              <a:t>, etc. A través de la red </a:t>
            </a:r>
            <a:r>
              <a:rPr lang="es-AR" sz="2100" dirty="0" err="1" smtClean="0"/>
              <a:t>Wi</a:t>
            </a:r>
            <a:r>
              <a:rPr lang="es-AR" sz="2100" dirty="0" smtClean="0"/>
              <a:t>-Fi del shopping.</a:t>
            </a:r>
          </a:p>
          <a:p>
            <a:pPr eaLnBrk="1" hangingPunct="1">
              <a:lnSpc>
                <a:spcPct val="80000"/>
              </a:lnSpc>
            </a:pPr>
            <a:r>
              <a:rPr lang="es-AR" sz="2100" dirty="0" smtClean="0"/>
              <a:t>Servicios Digitales a Consumidores son considerados: publicidad personalizada basada en el perfil e historial del cliente, reservaciones para cines, restaurantes, asistencia de compra, catálogos de productos, etc.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tio Olm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214818"/>
            <a:ext cx="2541039" cy="221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7" name="Picture 4" descr="http://www.cordobashopping.com/accesorios/galeriaGrandes/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643446"/>
            <a:ext cx="3500462" cy="19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6" descr="http://www.cordobashopping.com/accesorios/galeriaGrandes/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785794"/>
            <a:ext cx="3959112" cy="225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0" descr="Patio Olm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00372"/>
            <a:ext cx="3442706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2" descr="Patio Olmo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2428868"/>
            <a:ext cx="2928958" cy="255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http://www.cordobashopping.com/accesorios/galeriaGrandes/0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642918"/>
            <a:ext cx="3959112" cy="225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Razón de Negocios.</a:t>
            </a:r>
          </a:p>
          <a:p>
            <a:r>
              <a:rPr lang="es-AR" dirty="0" smtClean="0"/>
              <a:t> ¿Qué es </a:t>
            </a:r>
            <a:r>
              <a:rPr lang="es-AR" dirty="0" err="1" smtClean="0"/>
              <a:t>Janus</a:t>
            </a:r>
            <a:r>
              <a:rPr lang="es-AR" dirty="0" smtClean="0"/>
              <a:t>?</a:t>
            </a:r>
          </a:p>
          <a:p>
            <a:r>
              <a:rPr lang="es-AR" dirty="0" smtClean="0"/>
              <a:t>Arquitectura.</a:t>
            </a:r>
          </a:p>
          <a:p>
            <a:r>
              <a:rPr lang="es-AR" dirty="0" smtClean="0"/>
              <a:t>Diseñador Visual.</a:t>
            </a:r>
          </a:p>
          <a:p>
            <a:r>
              <a:rPr lang="es-AR" dirty="0" smtClean="0"/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2800" dirty="0" smtClean="0"/>
              <a:t>Razón de Negocios: Marketing Relacional</a:t>
            </a:r>
          </a:p>
        </p:txBody>
      </p:sp>
      <p:sp>
        <p:nvSpPr>
          <p:cNvPr id="20482" name="2 Marcador de contenido"/>
          <p:cNvSpPr>
            <a:spLocks noGrp="1"/>
          </p:cNvSpPr>
          <p:nvPr>
            <p:ph idx="1"/>
          </p:nvPr>
        </p:nvSpPr>
        <p:spPr>
          <a:xfrm>
            <a:off x="571472" y="1571612"/>
            <a:ext cx="7467600" cy="4525963"/>
          </a:xfrm>
        </p:spPr>
        <p:txBody>
          <a:bodyPr/>
          <a:lstStyle/>
          <a:p>
            <a:pPr eaLnBrk="1" hangingPunct="1"/>
            <a:r>
              <a:rPr lang="es-AR" sz="2800" dirty="0" smtClean="0"/>
              <a:t>Comunicarse lo mejor posible, con los clientes más importantes de forma individual.</a:t>
            </a:r>
          </a:p>
          <a:p>
            <a:pPr eaLnBrk="1" hangingPunct="1"/>
            <a:r>
              <a:rPr lang="es-AR" sz="2800" dirty="0" smtClean="0"/>
              <a:t>Crear mensajes personalizados a través de múltiples canales.</a:t>
            </a:r>
          </a:p>
          <a:p>
            <a:pPr eaLnBrk="1" hangingPunct="1"/>
            <a:r>
              <a:rPr lang="es-AR" sz="2800" dirty="0" smtClean="0"/>
              <a:t>Potenciar el marketing uno-a-uno usando la tecnología para generar mensajes personalizados que hablan de acuerdo a la audiencia objetivo.</a:t>
            </a:r>
          </a:p>
          <a:p>
            <a:pPr eaLnBrk="1" hangingPunct="1"/>
            <a:r>
              <a:rPr lang="es-AR" sz="2800" dirty="0" smtClean="0"/>
              <a:t>Administrar campañas, rastrear gastos y calcular ROI en tiempo real.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11" name="10 Rectángulo"/>
          <p:cNvSpPr/>
          <p:nvPr/>
        </p:nvSpPr>
        <p:spPr>
          <a:xfrm>
            <a:off x="928662" y="857232"/>
            <a:ext cx="7429552" cy="27860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/>
              <a:t>Organization’s marketing department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1214414" y="1500174"/>
            <a:ext cx="2643174" cy="1571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Discover consumer needs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286380" y="1285860"/>
            <a:ext cx="2847964" cy="20002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Satisfy consumer needs by finding the right combination of: </a:t>
            </a:r>
            <a:br>
              <a:rPr lang="en-US" dirty="0"/>
            </a:br>
            <a:r>
              <a:rPr lang="en-US" sz="1600" dirty="0"/>
              <a:t>	Product</a:t>
            </a:r>
            <a:br>
              <a:rPr lang="en-US" sz="1600" dirty="0"/>
            </a:br>
            <a:r>
              <a:rPr lang="en-US" sz="1600" dirty="0"/>
              <a:t>	Price</a:t>
            </a:r>
          </a:p>
          <a:p>
            <a:pPr>
              <a:defRPr/>
            </a:pPr>
            <a:r>
              <a:rPr lang="en-US" sz="1600" dirty="0"/>
              <a:t>	Promotion</a:t>
            </a:r>
          </a:p>
          <a:p>
            <a:pPr>
              <a:defRPr/>
            </a:pPr>
            <a:r>
              <a:rPr lang="en-US" sz="1600" dirty="0"/>
              <a:t>	Place</a:t>
            </a:r>
            <a:endParaRPr lang="es-AR" sz="1600" dirty="0"/>
          </a:p>
        </p:txBody>
      </p:sp>
      <p:sp>
        <p:nvSpPr>
          <p:cNvPr id="8" name="7 Rectángulo"/>
          <p:cNvSpPr/>
          <p:nvPr/>
        </p:nvSpPr>
        <p:spPr>
          <a:xfrm>
            <a:off x="1214414" y="4214818"/>
            <a:ext cx="2714644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Information about needs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357818" y="4214818"/>
            <a:ext cx="2786082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Goods, services, ideas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1000100" y="5572140"/>
            <a:ext cx="7286676" cy="7858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Potential consumers: The market</a:t>
            </a:r>
            <a:endParaRPr lang="es-AR" dirty="0"/>
          </a:p>
        </p:txBody>
      </p:sp>
      <p:sp>
        <p:nvSpPr>
          <p:cNvPr id="13" name="12 Flecha arriba"/>
          <p:cNvSpPr/>
          <p:nvPr/>
        </p:nvSpPr>
        <p:spPr>
          <a:xfrm>
            <a:off x="2214546" y="3143248"/>
            <a:ext cx="357190" cy="1000132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14" name="13 Flecha arriba"/>
          <p:cNvSpPr/>
          <p:nvPr/>
        </p:nvSpPr>
        <p:spPr>
          <a:xfrm>
            <a:off x="2214546" y="4929198"/>
            <a:ext cx="357190" cy="571504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15" name="14 Flecha arriba"/>
          <p:cNvSpPr/>
          <p:nvPr/>
        </p:nvSpPr>
        <p:spPr>
          <a:xfrm rot="10800000">
            <a:off x="6500826" y="4929198"/>
            <a:ext cx="357190" cy="571504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sp>
        <p:nvSpPr>
          <p:cNvPr id="16" name="15 Flecha arriba"/>
          <p:cNvSpPr/>
          <p:nvPr/>
        </p:nvSpPr>
        <p:spPr>
          <a:xfrm rot="10800000">
            <a:off x="6500826" y="3357562"/>
            <a:ext cx="357190" cy="785818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AR" dirty="0"/>
          </a:p>
        </p:txBody>
      </p:sp>
      <p:grpSp>
        <p:nvGrpSpPr>
          <p:cNvPr id="20" name="19 Grupo"/>
          <p:cNvGrpSpPr>
            <a:grpSpLocks/>
          </p:cNvGrpSpPr>
          <p:nvPr/>
        </p:nvGrpSpPr>
        <p:grpSpPr bwMode="auto">
          <a:xfrm>
            <a:off x="3929063" y="1571625"/>
            <a:ext cx="1285875" cy="857250"/>
            <a:chOff x="3929058" y="1571612"/>
            <a:chExt cx="1285884" cy="857256"/>
          </a:xfrm>
        </p:grpSpPr>
        <p:sp>
          <p:nvSpPr>
            <p:cNvPr id="17" name="16 Flecha arriba"/>
            <p:cNvSpPr/>
            <p:nvPr/>
          </p:nvSpPr>
          <p:spPr>
            <a:xfrm rot="5400000">
              <a:off x="4393405" y="1607331"/>
              <a:ext cx="357190" cy="1285884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AR" dirty="0"/>
            </a:p>
          </p:txBody>
        </p:sp>
        <p:sp>
          <p:nvSpPr>
            <p:cNvPr id="22564" name="17 CuadroTexto"/>
            <p:cNvSpPr txBox="1">
              <a:spLocks noChangeArrowheads="1"/>
            </p:cNvSpPr>
            <p:nvPr/>
          </p:nvSpPr>
          <p:spPr bwMode="auto">
            <a:xfrm>
              <a:off x="4000496" y="1571612"/>
              <a:ext cx="119936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Concepts for</a:t>
              </a:r>
            </a:p>
            <a:p>
              <a:pPr algn="ctr"/>
              <a:r>
                <a:rPr lang="en-US" sz="1400"/>
                <a:t>products</a:t>
              </a:r>
              <a:endParaRPr lang="es-AR" sz="1400"/>
            </a:p>
          </p:txBody>
        </p:sp>
      </p:grp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AR" dirty="0" err="1" smtClean="0"/>
              <a:t>Overview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Razón de Negocios.</a:t>
            </a:r>
          </a:p>
          <a:p>
            <a:r>
              <a:rPr lang="es-AR" dirty="0" smtClean="0">
                <a:solidFill>
                  <a:srgbClr val="002060"/>
                </a:solidFill>
              </a:rPr>
              <a:t> ¿Qué es </a:t>
            </a:r>
            <a:r>
              <a:rPr lang="es-AR" dirty="0" err="1" smtClean="0">
                <a:solidFill>
                  <a:srgbClr val="002060"/>
                </a:solidFill>
              </a:rPr>
              <a:t>Janus</a:t>
            </a:r>
            <a:r>
              <a:rPr lang="es-AR" dirty="0" smtClean="0">
                <a:solidFill>
                  <a:srgbClr val="002060"/>
                </a:solidFill>
              </a:rPr>
              <a:t>?</a:t>
            </a:r>
          </a:p>
          <a:p>
            <a:r>
              <a:rPr lang="es-AR" dirty="0" smtClean="0"/>
              <a:t>Arquitectura.</a:t>
            </a:r>
          </a:p>
          <a:p>
            <a:r>
              <a:rPr lang="es-AR" dirty="0" smtClean="0"/>
              <a:t>Diseñador Visual.</a:t>
            </a:r>
          </a:p>
          <a:p>
            <a:r>
              <a:rPr lang="es-AR" dirty="0" smtClean="0"/>
              <a:t>Implementación.</a:t>
            </a:r>
          </a:p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165A8-6E4B-4CB2-862C-CDDEDD0EC748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¿Qué es Janus?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AR" dirty="0" smtClean="0"/>
              <a:t>Funcionalidad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AR" dirty="0" smtClean="0"/>
              <a:t>Un servidor instalado en el shopping será expuesto usando la red </a:t>
            </a:r>
            <a:r>
              <a:rPr lang="es-AR" dirty="0" err="1" smtClean="0"/>
              <a:t>Wi</a:t>
            </a:r>
            <a:r>
              <a:rPr lang="es-AR" dirty="0" smtClean="0"/>
              <a:t>-Fi a cada posible cliente. Cuando un cliente, que posee un dispositivo con el software cliente instalado, entra dentro del shopping el servidor lo detectara y ofrecerá servicios al dispositivo móvil que podrá utilizar el cliente.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AR" dirty="0" smtClean="0"/>
              <a:t>Objetivo General</a:t>
            </a:r>
          </a:p>
          <a:p>
            <a:pPr marL="723837" lvl="1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s-AR" dirty="0" smtClean="0"/>
              <a:t>Otorgar servicios digitales útiles a los clientes del shopping para incentivarlos a consumir los productos y servicios ofrecidos por las tiendas y otorgarles mayor satisfacción promoviendo mejores relaciones entre los clientes y las tiendas. Además, enfatizar el marketing personalizado y el conocimiento individual de los clientes del shopping.</a:t>
            </a:r>
          </a:p>
          <a:p>
            <a:pPr marL="420624" indent="-384048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FE4B7-8F90-4C5A-B1C9-2688CF429627}" type="slidenum">
              <a:rPr lang="es-AR" smtClean="0"/>
              <a:pPr>
                <a:defRPr/>
              </a:pPr>
              <a:t>9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2175</TotalTime>
  <Words>1478</Words>
  <Application>Microsoft Office PowerPoint</Application>
  <PresentationFormat>Presentación en pantalla (4:3)</PresentationFormat>
  <Paragraphs>287</Paragraphs>
  <Slides>28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Técnico</vt:lpstr>
      <vt:lpstr>Janus Service Platform</vt:lpstr>
      <vt:lpstr>Agenda</vt:lpstr>
      <vt:lpstr>Overview</vt:lpstr>
      <vt:lpstr>Diapositiva 4</vt:lpstr>
      <vt:lpstr>Agenda</vt:lpstr>
      <vt:lpstr>Razón de Negocios: Marketing Relacional</vt:lpstr>
      <vt:lpstr>Diapositiva 7</vt:lpstr>
      <vt:lpstr>Agenda</vt:lpstr>
      <vt:lpstr>¿Qué es Janus?</vt:lpstr>
      <vt:lpstr>¿Qué es Janus?</vt:lpstr>
      <vt:lpstr>Agenda</vt:lpstr>
      <vt:lpstr>Arquitectura de Despliegue</vt:lpstr>
      <vt:lpstr>Concepto de Smart-Client en Cliente Movil</vt:lpstr>
      <vt:lpstr>Arquitectura Global</vt:lpstr>
      <vt:lpstr>Agenda</vt:lpstr>
      <vt:lpstr>Diseñador Visual de Servicios Objetivos</vt:lpstr>
      <vt:lpstr>Diseñador Visual de Servicios Procedimiento</vt:lpstr>
      <vt:lpstr>Diseñador Visual de Servicios (1)</vt:lpstr>
      <vt:lpstr>Diseñador Visual de Servicios (2)</vt:lpstr>
      <vt:lpstr>Agenda</vt:lpstr>
      <vt:lpstr>Implementación</vt:lpstr>
      <vt:lpstr>Implementación:  Language Oriented Paradigm</vt:lpstr>
      <vt:lpstr>Orientación al Lenguaje</vt:lpstr>
      <vt:lpstr>LOP – Ejemplo (1)</vt:lpstr>
      <vt:lpstr>LOP – Ejemplo (2)</vt:lpstr>
      <vt:lpstr>LOP – Ejemplo (3)</vt:lpstr>
      <vt:lpstr>LOP – Características de DSLs Usados</vt:lpstr>
      <vt:lpstr>Gracias!!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Janus Service Platform</dc:title>
  <dc:creator>alexis.ferreyra</dc:creator>
  <cp:lastModifiedBy>Alexis</cp:lastModifiedBy>
  <cp:revision>159</cp:revision>
  <dcterms:created xsi:type="dcterms:W3CDTF">2007-11-20T19:53:29Z</dcterms:created>
  <dcterms:modified xsi:type="dcterms:W3CDTF">2008-04-21T13:02:52Z</dcterms:modified>
</cp:coreProperties>
</file>