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525" autoAdjust="0"/>
  </p:normalViewPr>
  <p:slideViewPr>
    <p:cSldViewPr>
      <p:cViewPr varScale="1">
        <p:scale>
          <a:sx n="78" d="100"/>
          <a:sy n="78" d="100"/>
        </p:scale>
        <p:origin x="-3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91291-24E8-4CB5-B2A6-8D472B10A79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0FBF6D-F2D6-41AD-9F36-D86EA19E13E7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Registrar cliente</a:t>
          </a:r>
          <a:endParaRPr lang="en-US" sz="3200" dirty="0"/>
        </a:p>
      </dgm:t>
    </dgm:pt>
    <dgm:pt modelId="{621ECC1B-AB59-4D03-8B71-0B3B75A925CC}" type="parTrans" cxnId="{80BEBC54-2F5A-4338-9E2C-C8687EC3419B}">
      <dgm:prSet/>
      <dgm:spPr/>
      <dgm:t>
        <a:bodyPr/>
        <a:lstStyle/>
        <a:p>
          <a:endParaRPr lang="en-US" sz="1400"/>
        </a:p>
      </dgm:t>
    </dgm:pt>
    <dgm:pt modelId="{3C1594A4-EEA1-4745-96DE-0B41EB162222}" type="sibTrans" cxnId="{80BEBC54-2F5A-4338-9E2C-C8687EC3419B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000"/>
        </a:p>
      </dgm:t>
    </dgm:pt>
    <dgm:pt modelId="{DC5A5301-7BC2-41F9-8E30-BED21DA394D6}">
      <dgm:prSet phldrT="[Tex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Navegar servicios</a:t>
          </a:r>
          <a:endParaRPr lang="en-US" sz="3200" dirty="0"/>
        </a:p>
      </dgm:t>
    </dgm:pt>
    <dgm:pt modelId="{CE920FF7-491C-4563-ADB5-AB2AB08BEEB1}" type="parTrans" cxnId="{53DA4A03-34B9-442A-9772-34617B301879}">
      <dgm:prSet/>
      <dgm:spPr/>
      <dgm:t>
        <a:bodyPr/>
        <a:lstStyle/>
        <a:p>
          <a:endParaRPr lang="en-US" sz="1400"/>
        </a:p>
      </dgm:t>
    </dgm:pt>
    <dgm:pt modelId="{6D9D3AA4-971D-4DCA-8DBE-182982FAC6D4}" type="sibTrans" cxnId="{53DA4A03-34B9-442A-9772-34617B30187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000"/>
        </a:p>
      </dgm:t>
    </dgm:pt>
    <dgm:pt modelId="{FCCC7E2E-CBC4-4F4B-854E-C6555FEE4A53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Diseñar servicios</a:t>
          </a:r>
          <a:endParaRPr lang="en-US" sz="3200" dirty="0"/>
        </a:p>
      </dgm:t>
    </dgm:pt>
    <dgm:pt modelId="{775129F5-42BA-4F5E-9AFA-4DFAC16223D0}" type="parTrans" cxnId="{3DEBB623-AF29-449E-8B7B-982286960E7F}">
      <dgm:prSet/>
      <dgm:spPr/>
      <dgm:t>
        <a:bodyPr/>
        <a:lstStyle/>
        <a:p>
          <a:endParaRPr lang="en-US" sz="1400"/>
        </a:p>
      </dgm:t>
    </dgm:pt>
    <dgm:pt modelId="{5302767B-1890-4124-B19C-57D759E92515}" type="sibTrans" cxnId="{3DEBB623-AF29-449E-8B7B-982286960E7F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000"/>
        </a:p>
      </dgm:t>
    </dgm:pt>
    <dgm:pt modelId="{A463E832-61E3-43E8-A289-1C06C5F91DE1}">
      <dgm:prSet phldrT="[Tex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Informes</a:t>
          </a:r>
          <a:endParaRPr lang="en-US" sz="3200" dirty="0"/>
        </a:p>
      </dgm:t>
    </dgm:pt>
    <dgm:pt modelId="{3452A1C8-797F-4449-8671-EDBE07BA0F21}" type="parTrans" cxnId="{921A2640-5E6C-4747-9F53-4C123975C94C}">
      <dgm:prSet/>
      <dgm:spPr/>
      <dgm:t>
        <a:bodyPr/>
        <a:lstStyle/>
        <a:p>
          <a:endParaRPr lang="en-US" sz="1400"/>
        </a:p>
      </dgm:t>
    </dgm:pt>
    <dgm:pt modelId="{E3C238C0-F37C-4E56-9228-558B6AE74BC4}" type="sibTrans" cxnId="{921A2640-5E6C-4747-9F53-4C123975C94C}">
      <dgm:prSet/>
      <dgm:spPr/>
      <dgm:t>
        <a:bodyPr/>
        <a:lstStyle/>
        <a:p>
          <a:endParaRPr lang="en-US" sz="1400"/>
        </a:p>
      </dgm:t>
    </dgm:pt>
    <dgm:pt modelId="{023F9FF4-C980-487E-9E22-8D1F48B4685C}" type="pres">
      <dgm:prSet presAssocID="{60791291-24E8-4CB5-B2A6-8D472B10A79E}" presName="outerComposite" presStyleCnt="0">
        <dgm:presLayoutVars>
          <dgm:chMax val="5"/>
          <dgm:dir/>
          <dgm:resizeHandles val="exact"/>
        </dgm:presLayoutVars>
      </dgm:prSet>
      <dgm:spPr/>
    </dgm:pt>
    <dgm:pt modelId="{F85D502E-3B70-4903-8CE2-C2A15350E457}" type="pres">
      <dgm:prSet presAssocID="{60791291-24E8-4CB5-B2A6-8D472B10A79E}" presName="dummyMaxCanvas" presStyleCnt="0">
        <dgm:presLayoutVars/>
      </dgm:prSet>
      <dgm:spPr/>
    </dgm:pt>
    <dgm:pt modelId="{D7BA7E32-0534-4BAD-86B7-989D55A82FD7}" type="pres">
      <dgm:prSet presAssocID="{60791291-24E8-4CB5-B2A6-8D472B10A79E}" presName="FourNodes_1" presStyleLbl="node1" presStyleIdx="0" presStyleCnt="4">
        <dgm:presLayoutVars>
          <dgm:bulletEnabled val="1"/>
        </dgm:presLayoutVars>
      </dgm:prSet>
      <dgm:spPr/>
    </dgm:pt>
    <dgm:pt modelId="{43185097-920D-42F1-B72F-AF0BA68AE084}" type="pres">
      <dgm:prSet presAssocID="{60791291-24E8-4CB5-B2A6-8D472B10A79E}" presName="FourNodes_2" presStyleLbl="node1" presStyleIdx="1" presStyleCnt="4">
        <dgm:presLayoutVars>
          <dgm:bulletEnabled val="1"/>
        </dgm:presLayoutVars>
      </dgm:prSet>
      <dgm:spPr/>
    </dgm:pt>
    <dgm:pt modelId="{F3E0A626-E78D-43D5-80D9-09CD8B7987B1}" type="pres">
      <dgm:prSet presAssocID="{60791291-24E8-4CB5-B2A6-8D472B10A79E}" presName="FourNodes_3" presStyleLbl="node1" presStyleIdx="2" presStyleCnt="4">
        <dgm:presLayoutVars>
          <dgm:bulletEnabled val="1"/>
        </dgm:presLayoutVars>
      </dgm:prSet>
      <dgm:spPr/>
    </dgm:pt>
    <dgm:pt modelId="{15B6A192-1252-42F3-B77D-D3829EA8DD4E}" type="pres">
      <dgm:prSet presAssocID="{60791291-24E8-4CB5-B2A6-8D472B10A79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4C7DA-AB55-495B-9A05-0F458EE65D2E}" type="pres">
      <dgm:prSet presAssocID="{60791291-24E8-4CB5-B2A6-8D472B10A79E}" presName="FourConn_1-2" presStyleLbl="fgAccFollowNode1" presStyleIdx="0" presStyleCnt="3">
        <dgm:presLayoutVars>
          <dgm:bulletEnabled val="1"/>
        </dgm:presLayoutVars>
      </dgm:prSet>
      <dgm:spPr/>
    </dgm:pt>
    <dgm:pt modelId="{CC1CAE87-3768-4F71-A1AC-366C20718918}" type="pres">
      <dgm:prSet presAssocID="{60791291-24E8-4CB5-B2A6-8D472B10A79E}" presName="FourConn_2-3" presStyleLbl="fgAccFollowNode1" presStyleIdx="1" presStyleCnt="3">
        <dgm:presLayoutVars>
          <dgm:bulletEnabled val="1"/>
        </dgm:presLayoutVars>
      </dgm:prSet>
      <dgm:spPr/>
    </dgm:pt>
    <dgm:pt modelId="{1DB33CB4-0F0D-42A3-A5A2-F390FDFE7CA6}" type="pres">
      <dgm:prSet presAssocID="{60791291-24E8-4CB5-B2A6-8D472B10A79E}" presName="FourConn_3-4" presStyleLbl="fgAccFollowNode1" presStyleIdx="2" presStyleCnt="3">
        <dgm:presLayoutVars>
          <dgm:bulletEnabled val="1"/>
        </dgm:presLayoutVars>
      </dgm:prSet>
      <dgm:spPr/>
    </dgm:pt>
    <dgm:pt modelId="{D6C4EB1E-9543-4429-93D3-7F60466EF802}" type="pres">
      <dgm:prSet presAssocID="{60791291-24E8-4CB5-B2A6-8D472B10A79E}" presName="FourNodes_1_text" presStyleLbl="node1" presStyleIdx="3" presStyleCnt="4">
        <dgm:presLayoutVars>
          <dgm:bulletEnabled val="1"/>
        </dgm:presLayoutVars>
      </dgm:prSet>
      <dgm:spPr/>
    </dgm:pt>
    <dgm:pt modelId="{D5F755F4-A6C7-48BB-9FA5-D84CA3520EBC}" type="pres">
      <dgm:prSet presAssocID="{60791291-24E8-4CB5-B2A6-8D472B10A79E}" presName="FourNodes_2_text" presStyleLbl="node1" presStyleIdx="3" presStyleCnt="4">
        <dgm:presLayoutVars>
          <dgm:bulletEnabled val="1"/>
        </dgm:presLayoutVars>
      </dgm:prSet>
      <dgm:spPr/>
    </dgm:pt>
    <dgm:pt modelId="{936909F9-CA01-486E-9C79-A58F8831BD5B}" type="pres">
      <dgm:prSet presAssocID="{60791291-24E8-4CB5-B2A6-8D472B10A79E}" presName="FourNodes_3_text" presStyleLbl="node1" presStyleIdx="3" presStyleCnt="4">
        <dgm:presLayoutVars>
          <dgm:bulletEnabled val="1"/>
        </dgm:presLayoutVars>
      </dgm:prSet>
      <dgm:spPr/>
    </dgm:pt>
    <dgm:pt modelId="{AB3AFAA9-29F6-4C4F-9C24-ECF1693FB67F}" type="pres">
      <dgm:prSet presAssocID="{60791291-24E8-4CB5-B2A6-8D472B10A79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7C8BB6-23A7-4101-910D-036AB1D8321F}" type="presOf" srcId="{60791291-24E8-4CB5-B2A6-8D472B10A79E}" destId="{023F9FF4-C980-487E-9E22-8D1F48B4685C}" srcOrd="0" destOrd="0" presId="urn:microsoft.com/office/officeart/2005/8/layout/vProcess5"/>
    <dgm:cxn modelId="{7A1C83F3-DF9C-4C88-B216-329D1A9BBA09}" type="presOf" srcId="{DC5A5301-7BC2-41F9-8E30-BED21DA394D6}" destId="{D5F755F4-A6C7-48BB-9FA5-D84CA3520EBC}" srcOrd="1" destOrd="0" presId="urn:microsoft.com/office/officeart/2005/8/layout/vProcess5"/>
    <dgm:cxn modelId="{2851FCEF-ECCE-43D5-BCDE-D254AE3BC65E}" type="presOf" srcId="{FCCC7E2E-CBC4-4F4B-854E-C6555FEE4A53}" destId="{F3E0A626-E78D-43D5-80D9-09CD8B7987B1}" srcOrd="0" destOrd="0" presId="urn:microsoft.com/office/officeart/2005/8/layout/vProcess5"/>
    <dgm:cxn modelId="{E761FA48-A29F-44EA-A0E8-478C154CEB1D}" type="presOf" srcId="{A463E832-61E3-43E8-A289-1C06C5F91DE1}" destId="{AB3AFAA9-29F6-4C4F-9C24-ECF1693FB67F}" srcOrd="1" destOrd="0" presId="urn:microsoft.com/office/officeart/2005/8/layout/vProcess5"/>
    <dgm:cxn modelId="{55AADB37-53FA-4A68-971F-70FA4D08A2D2}" type="presOf" srcId="{830FBF6D-F2D6-41AD-9F36-D86EA19E13E7}" destId="{D7BA7E32-0534-4BAD-86B7-989D55A82FD7}" srcOrd="0" destOrd="0" presId="urn:microsoft.com/office/officeart/2005/8/layout/vProcess5"/>
    <dgm:cxn modelId="{63CE3BC0-E0C5-47C1-9C12-3390DD177193}" type="presOf" srcId="{5302767B-1890-4124-B19C-57D759E92515}" destId="{1DB33CB4-0F0D-42A3-A5A2-F390FDFE7CA6}" srcOrd="0" destOrd="0" presId="urn:microsoft.com/office/officeart/2005/8/layout/vProcess5"/>
    <dgm:cxn modelId="{3C93441E-A191-437A-9F67-000920F96541}" type="presOf" srcId="{6D9D3AA4-971D-4DCA-8DBE-182982FAC6D4}" destId="{CC1CAE87-3768-4F71-A1AC-366C20718918}" srcOrd="0" destOrd="0" presId="urn:microsoft.com/office/officeart/2005/8/layout/vProcess5"/>
    <dgm:cxn modelId="{CBFEF946-43CD-492E-9EDF-D49DB6817E5E}" type="presOf" srcId="{3C1594A4-EEA1-4745-96DE-0B41EB162222}" destId="{3324C7DA-AB55-495B-9A05-0F458EE65D2E}" srcOrd="0" destOrd="0" presId="urn:microsoft.com/office/officeart/2005/8/layout/vProcess5"/>
    <dgm:cxn modelId="{3DEBB623-AF29-449E-8B7B-982286960E7F}" srcId="{60791291-24E8-4CB5-B2A6-8D472B10A79E}" destId="{FCCC7E2E-CBC4-4F4B-854E-C6555FEE4A53}" srcOrd="2" destOrd="0" parTransId="{775129F5-42BA-4F5E-9AFA-4DFAC16223D0}" sibTransId="{5302767B-1890-4124-B19C-57D759E92515}"/>
    <dgm:cxn modelId="{53DA4A03-34B9-442A-9772-34617B301879}" srcId="{60791291-24E8-4CB5-B2A6-8D472B10A79E}" destId="{DC5A5301-7BC2-41F9-8E30-BED21DA394D6}" srcOrd="1" destOrd="0" parTransId="{CE920FF7-491C-4563-ADB5-AB2AB08BEEB1}" sibTransId="{6D9D3AA4-971D-4DCA-8DBE-182982FAC6D4}"/>
    <dgm:cxn modelId="{80BEBC54-2F5A-4338-9E2C-C8687EC3419B}" srcId="{60791291-24E8-4CB5-B2A6-8D472B10A79E}" destId="{830FBF6D-F2D6-41AD-9F36-D86EA19E13E7}" srcOrd="0" destOrd="0" parTransId="{621ECC1B-AB59-4D03-8B71-0B3B75A925CC}" sibTransId="{3C1594A4-EEA1-4745-96DE-0B41EB162222}"/>
    <dgm:cxn modelId="{88425E5D-76A6-4CCB-8227-EB4285708BEF}" type="presOf" srcId="{A463E832-61E3-43E8-A289-1C06C5F91DE1}" destId="{15B6A192-1252-42F3-B77D-D3829EA8DD4E}" srcOrd="0" destOrd="0" presId="urn:microsoft.com/office/officeart/2005/8/layout/vProcess5"/>
    <dgm:cxn modelId="{34C28A63-186C-44E6-86FB-07F14DDC3F3D}" type="presOf" srcId="{DC5A5301-7BC2-41F9-8E30-BED21DA394D6}" destId="{43185097-920D-42F1-B72F-AF0BA68AE084}" srcOrd="0" destOrd="0" presId="urn:microsoft.com/office/officeart/2005/8/layout/vProcess5"/>
    <dgm:cxn modelId="{921A2640-5E6C-4747-9F53-4C123975C94C}" srcId="{60791291-24E8-4CB5-B2A6-8D472B10A79E}" destId="{A463E832-61E3-43E8-A289-1C06C5F91DE1}" srcOrd="3" destOrd="0" parTransId="{3452A1C8-797F-4449-8671-EDBE07BA0F21}" sibTransId="{E3C238C0-F37C-4E56-9228-558B6AE74BC4}"/>
    <dgm:cxn modelId="{F6A14BF0-7744-46D4-9D90-945640AFA85E}" type="presOf" srcId="{830FBF6D-F2D6-41AD-9F36-D86EA19E13E7}" destId="{D6C4EB1E-9543-4429-93D3-7F60466EF802}" srcOrd="1" destOrd="0" presId="urn:microsoft.com/office/officeart/2005/8/layout/vProcess5"/>
    <dgm:cxn modelId="{BA9D501F-FB7C-416C-863D-AAA6E20CF698}" type="presOf" srcId="{FCCC7E2E-CBC4-4F4B-854E-C6555FEE4A53}" destId="{936909F9-CA01-486E-9C79-A58F8831BD5B}" srcOrd="1" destOrd="0" presId="urn:microsoft.com/office/officeart/2005/8/layout/vProcess5"/>
    <dgm:cxn modelId="{FD35A1A3-3E5F-4350-9F2E-30441F07ACF5}" type="presParOf" srcId="{023F9FF4-C980-487E-9E22-8D1F48B4685C}" destId="{F85D502E-3B70-4903-8CE2-C2A15350E457}" srcOrd="0" destOrd="0" presId="urn:microsoft.com/office/officeart/2005/8/layout/vProcess5"/>
    <dgm:cxn modelId="{7FEF166D-BE5A-459C-A52F-65433649FDFC}" type="presParOf" srcId="{023F9FF4-C980-487E-9E22-8D1F48B4685C}" destId="{D7BA7E32-0534-4BAD-86B7-989D55A82FD7}" srcOrd="1" destOrd="0" presId="urn:microsoft.com/office/officeart/2005/8/layout/vProcess5"/>
    <dgm:cxn modelId="{71C03215-E6E4-4185-8747-4F5D7C4A0D98}" type="presParOf" srcId="{023F9FF4-C980-487E-9E22-8D1F48B4685C}" destId="{43185097-920D-42F1-B72F-AF0BA68AE084}" srcOrd="2" destOrd="0" presId="urn:microsoft.com/office/officeart/2005/8/layout/vProcess5"/>
    <dgm:cxn modelId="{164558A5-BDC0-4055-8825-AF795E92E548}" type="presParOf" srcId="{023F9FF4-C980-487E-9E22-8D1F48B4685C}" destId="{F3E0A626-E78D-43D5-80D9-09CD8B7987B1}" srcOrd="3" destOrd="0" presId="urn:microsoft.com/office/officeart/2005/8/layout/vProcess5"/>
    <dgm:cxn modelId="{D0FABD27-6952-47A5-AB46-127FDD4300C2}" type="presParOf" srcId="{023F9FF4-C980-487E-9E22-8D1F48B4685C}" destId="{15B6A192-1252-42F3-B77D-D3829EA8DD4E}" srcOrd="4" destOrd="0" presId="urn:microsoft.com/office/officeart/2005/8/layout/vProcess5"/>
    <dgm:cxn modelId="{39B02D7F-DC74-4D11-B31E-97A0245E2D98}" type="presParOf" srcId="{023F9FF4-C980-487E-9E22-8D1F48B4685C}" destId="{3324C7DA-AB55-495B-9A05-0F458EE65D2E}" srcOrd="5" destOrd="0" presId="urn:microsoft.com/office/officeart/2005/8/layout/vProcess5"/>
    <dgm:cxn modelId="{C2F2D3BA-4A72-41E3-9454-5362A4C1DBF4}" type="presParOf" srcId="{023F9FF4-C980-487E-9E22-8D1F48B4685C}" destId="{CC1CAE87-3768-4F71-A1AC-366C20718918}" srcOrd="6" destOrd="0" presId="urn:microsoft.com/office/officeart/2005/8/layout/vProcess5"/>
    <dgm:cxn modelId="{5033235A-0DD3-4866-8861-26DF6DCBFD03}" type="presParOf" srcId="{023F9FF4-C980-487E-9E22-8D1F48B4685C}" destId="{1DB33CB4-0F0D-42A3-A5A2-F390FDFE7CA6}" srcOrd="7" destOrd="0" presId="urn:microsoft.com/office/officeart/2005/8/layout/vProcess5"/>
    <dgm:cxn modelId="{5B4C0754-C52E-4086-8704-C0B5B581630F}" type="presParOf" srcId="{023F9FF4-C980-487E-9E22-8D1F48B4685C}" destId="{D6C4EB1E-9543-4429-93D3-7F60466EF802}" srcOrd="8" destOrd="0" presId="urn:microsoft.com/office/officeart/2005/8/layout/vProcess5"/>
    <dgm:cxn modelId="{092BF60A-6B01-4D9F-944A-6E6AF58175EA}" type="presParOf" srcId="{023F9FF4-C980-487E-9E22-8D1F48B4685C}" destId="{D5F755F4-A6C7-48BB-9FA5-D84CA3520EBC}" srcOrd="9" destOrd="0" presId="urn:microsoft.com/office/officeart/2005/8/layout/vProcess5"/>
    <dgm:cxn modelId="{5B14DC36-852A-475A-9905-0C020B019D4E}" type="presParOf" srcId="{023F9FF4-C980-487E-9E22-8D1F48B4685C}" destId="{936909F9-CA01-486E-9C79-A58F8831BD5B}" srcOrd="10" destOrd="0" presId="urn:microsoft.com/office/officeart/2005/8/layout/vProcess5"/>
    <dgm:cxn modelId="{E0EFE3AD-5AA8-477D-8714-0AB5A8D406FF}" type="presParOf" srcId="{023F9FF4-C980-487E-9E22-8D1F48B4685C}" destId="{AB3AFAA9-29F6-4C4F-9C24-ECF1693FB67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BA7E32-0534-4BAD-86B7-989D55A82FD7}">
      <dsp:nvSpPr>
        <dsp:cNvPr id="0" name=""/>
        <dsp:cNvSpPr/>
      </dsp:nvSpPr>
      <dsp:spPr>
        <a:xfrm>
          <a:off x="0" y="0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Registrar cliente</a:t>
          </a:r>
          <a:endParaRPr lang="en-US" sz="3200" kern="1200" dirty="0"/>
        </a:p>
      </dsp:txBody>
      <dsp:txXfrm>
        <a:off x="0" y="0"/>
        <a:ext cx="3843376" cy="744562"/>
      </dsp:txXfrm>
    </dsp:sp>
    <dsp:sp modelId="{43185097-920D-42F1-B72F-AF0BA68AE084}">
      <dsp:nvSpPr>
        <dsp:cNvPr id="0" name=""/>
        <dsp:cNvSpPr/>
      </dsp:nvSpPr>
      <dsp:spPr>
        <a:xfrm>
          <a:off x="390787" y="879937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Navegar servicios</a:t>
          </a:r>
          <a:endParaRPr lang="en-US" sz="3200" kern="1200" dirty="0"/>
        </a:p>
      </dsp:txBody>
      <dsp:txXfrm>
        <a:off x="390787" y="879937"/>
        <a:ext cx="3791365" cy="744562"/>
      </dsp:txXfrm>
    </dsp:sp>
    <dsp:sp modelId="{F3E0A626-E78D-43D5-80D9-09CD8B7987B1}">
      <dsp:nvSpPr>
        <dsp:cNvPr id="0" name=""/>
        <dsp:cNvSpPr/>
      </dsp:nvSpPr>
      <dsp:spPr>
        <a:xfrm>
          <a:off x="775742" y="1759875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Diseñar servicios</a:t>
          </a:r>
          <a:endParaRPr lang="en-US" sz="3200" kern="1200" dirty="0"/>
        </a:p>
      </dsp:txBody>
      <dsp:txXfrm>
        <a:off x="775742" y="1759875"/>
        <a:ext cx="3797197" cy="744562"/>
      </dsp:txXfrm>
    </dsp:sp>
    <dsp:sp modelId="{15B6A192-1252-42F3-B77D-D3829EA8DD4E}">
      <dsp:nvSpPr>
        <dsp:cNvPr id="0" name=""/>
        <dsp:cNvSpPr/>
      </dsp:nvSpPr>
      <dsp:spPr>
        <a:xfrm>
          <a:off x="1166529" y="2639813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Informes</a:t>
          </a:r>
          <a:endParaRPr lang="en-US" sz="3200" kern="1200" dirty="0"/>
        </a:p>
      </dsp:txBody>
      <dsp:txXfrm>
        <a:off x="1166529" y="2639813"/>
        <a:ext cx="3791365" cy="744562"/>
      </dsp:txXfrm>
    </dsp:sp>
    <dsp:sp modelId="{3324C7DA-AB55-495B-9A05-0F458EE65D2E}">
      <dsp:nvSpPr>
        <dsp:cNvPr id="0" name=""/>
        <dsp:cNvSpPr/>
      </dsp:nvSpPr>
      <dsp:spPr>
        <a:xfrm>
          <a:off x="4182152" y="570267"/>
          <a:ext cx="483965" cy="483965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182152" y="570267"/>
        <a:ext cx="483965" cy="483965"/>
      </dsp:txXfrm>
    </dsp:sp>
    <dsp:sp modelId="{CC1CAE87-3768-4F71-A1AC-366C20718918}">
      <dsp:nvSpPr>
        <dsp:cNvPr id="0" name=""/>
        <dsp:cNvSpPr/>
      </dsp:nvSpPr>
      <dsp:spPr>
        <a:xfrm>
          <a:off x="4572940" y="1450205"/>
          <a:ext cx="483965" cy="483965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572940" y="1450205"/>
        <a:ext cx="483965" cy="483965"/>
      </dsp:txXfrm>
    </dsp:sp>
    <dsp:sp modelId="{1DB33CB4-0F0D-42A3-A5A2-F390FDFE7CA6}">
      <dsp:nvSpPr>
        <dsp:cNvPr id="0" name=""/>
        <dsp:cNvSpPr/>
      </dsp:nvSpPr>
      <dsp:spPr>
        <a:xfrm>
          <a:off x="4957894" y="2330142"/>
          <a:ext cx="483965" cy="483965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57894" y="2330142"/>
        <a:ext cx="483965" cy="483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1B9B4-2578-4B3F-8DA4-819C984EA85E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7881-19BC-4ACD-BBAE-5149F7824E8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Ejemplos de servicios: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catalogos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librerias</a:t>
            </a:r>
            <a:r>
              <a:rPr lang="es-AR" baseline="0" dirty="0" smtClean="0"/>
              <a:t>, servicios de reservas, estacionamiento, encuestas, promociones.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7881-19BC-4ACD-BBAE-5149F7824E8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0B01-C19F-409D-BE5A-9CCFB349E6BB}" type="datetimeFigureOut">
              <a:rPr lang="en-US" smtClean="0"/>
              <a:t>6/20/2010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92B3-E7DA-48E5-BFF8-BA8E9DA4332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Proyecto Final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285720" y="6000768"/>
            <a:ext cx="8358246" cy="3571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428596" y="464344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6000000" lon="600000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 smtClean="0"/>
              <a:t>LayerD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2500298" y="321468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 smtClean="0"/>
              <a:t>Silverlight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4572000" y="321468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Arquitectura Orientada a Servicios</a:t>
            </a:r>
            <a:endParaRPr lang="es-AR" dirty="0"/>
          </a:p>
        </p:txBody>
      </p:sp>
      <p:sp>
        <p:nvSpPr>
          <p:cNvPr id="8" name="7 Rectángulo redondeado"/>
          <p:cNvSpPr/>
          <p:nvPr/>
        </p:nvSpPr>
        <p:spPr>
          <a:xfrm>
            <a:off x="2500298" y="464344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Computación Sensible al Contexto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4572000" y="464344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6000000" lon="600000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 smtClean="0"/>
              <a:t>Rich</a:t>
            </a:r>
            <a:r>
              <a:rPr lang="es-AR" dirty="0" smtClean="0"/>
              <a:t> Windows </a:t>
            </a:r>
            <a:r>
              <a:rPr lang="es-AR" dirty="0" err="1" smtClean="0"/>
              <a:t>Applications</a:t>
            </a:r>
            <a:endParaRPr lang="es-A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643702" y="464344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mtClean="0"/>
              <a:t>Aplicaciones</a:t>
            </a:r>
            <a:r>
              <a:rPr lang="es-AR" smtClean="0"/>
              <a:t> </a:t>
            </a:r>
            <a:r>
              <a:rPr lang="es-AR" smtClean="0"/>
              <a:t>M</a:t>
            </a:r>
            <a:r>
              <a:rPr lang="es-AR" smtClean="0"/>
              <a:t>óviles</a:t>
            </a:r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28596" y="321468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6000000" lon="600000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ASP.NET + AJAX</a:t>
            </a:r>
            <a:endParaRPr lang="es-A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500298" y="178592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SQL Server 2008 / </a:t>
            </a:r>
            <a:r>
              <a:rPr lang="es-AR" dirty="0" err="1" smtClean="0"/>
              <a:t>Analysis</a:t>
            </a:r>
            <a:r>
              <a:rPr lang="es-AR" dirty="0" smtClean="0"/>
              <a:t> </a:t>
            </a:r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572000" y="178592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Despliegue autom</a:t>
            </a:r>
            <a:r>
              <a:rPr lang="es-AR" dirty="0" smtClean="0"/>
              <a:t>ático de </a:t>
            </a:r>
            <a:r>
              <a:rPr lang="es-AR" dirty="0" smtClean="0"/>
              <a:t>Web </a:t>
            </a:r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643702" y="178592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6000000" lon="600000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Funcionalidad </a:t>
            </a:r>
            <a:r>
              <a:rPr lang="es-AR" dirty="0" err="1" smtClean="0"/>
              <a:t>Smart-Client</a:t>
            </a:r>
            <a:endParaRPr lang="es-AR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643702" y="321468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6000000" lon="600000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Generación dinámica de módulos .NET</a:t>
            </a:r>
            <a:endParaRPr lang="es-A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428596" y="1785926"/>
            <a:ext cx="2000264" cy="128588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6000000" lon="600000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Programación Orientada al Lenguaje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Conclusión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Software dinámico que puede evolucionar</a:t>
            </a:r>
          </a:p>
          <a:p>
            <a:r>
              <a:rPr lang="es-AR" dirty="0" smtClean="0"/>
              <a:t>Se disminuye la capacidad de un equipo de desarrollo altamente calificado y TTM</a:t>
            </a:r>
          </a:p>
          <a:p>
            <a:r>
              <a:rPr lang="es-AR" dirty="0" smtClean="0"/>
              <a:t>Aprovechar los  nuevos canales que proporcionan los dispositivos móviles y las telecomunicaciones</a:t>
            </a:r>
          </a:p>
          <a:p>
            <a:r>
              <a:rPr lang="es-AR" dirty="0" smtClean="0"/>
              <a:t>Aplicación del Paradigma de Orientación al Lenguaje con éxito utilizando el proyecto de investigación </a:t>
            </a:r>
            <a:r>
              <a:rPr lang="es-AR" dirty="0" err="1" smtClean="0"/>
              <a:t>LayerD</a:t>
            </a:r>
            <a:r>
              <a:rPr lang="es-AR" dirty="0" smtClean="0"/>
              <a:t> para la implementación.</a:t>
            </a:r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Agradecimientos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Familia y Amigos</a:t>
            </a:r>
          </a:p>
          <a:p>
            <a:r>
              <a:rPr lang="es-AR" dirty="0" smtClean="0"/>
              <a:t>Profesores</a:t>
            </a:r>
          </a:p>
          <a:p>
            <a:r>
              <a:rPr lang="es-AR" dirty="0" smtClean="0"/>
              <a:t>Al equipo JANUS</a:t>
            </a:r>
          </a:p>
          <a:p>
            <a:pPr lvl="1"/>
            <a:r>
              <a:rPr lang="es-AR" dirty="0" smtClean="0"/>
              <a:t>Implementación:</a:t>
            </a:r>
          </a:p>
          <a:p>
            <a:pPr lvl="2"/>
            <a:r>
              <a:rPr lang="es-AR" dirty="0" smtClean="0"/>
              <a:t>Javier </a:t>
            </a:r>
            <a:r>
              <a:rPr lang="es-AR" dirty="0" err="1" smtClean="0"/>
              <a:t>Dall´Amore</a:t>
            </a:r>
            <a:endParaRPr lang="es-AR" dirty="0" smtClean="0"/>
          </a:p>
          <a:p>
            <a:pPr lvl="2"/>
            <a:r>
              <a:rPr lang="es-AR" dirty="0" smtClean="0"/>
              <a:t>Mariano Guerra</a:t>
            </a:r>
          </a:p>
          <a:p>
            <a:pPr lvl="2"/>
            <a:r>
              <a:rPr lang="es-AR" dirty="0" smtClean="0"/>
              <a:t>Gabriel Mamani</a:t>
            </a:r>
          </a:p>
          <a:p>
            <a:pPr lvl="2"/>
            <a:r>
              <a:rPr lang="es-AR" dirty="0" smtClean="0"/>
              <a:t>Diego Iglesias</a:t>
            </a:r>
          </a:p>
          <a:p>
            <a:pPr lvl="2"/>
            <a:r>
              <a:rPr lang="es-AR" dirty="0" smtClean="0"/>
              <a:t>Pablo </a:t>
            </a:r>
            <a:r>
              <a:rPr lang="es-AR" dirty="0" err="1" smtClean="0"/>
              <a:t>Frias</a:t>
            </a:r>
            <a:endParaRPr lang="es-AR" dirty="0" smtClean="0"/>
          </a:p>
          <a:p>
            <a:pPr lvl="1"/>
            <a:r>
              <a:rPr lang="es-AR" dirty="0" smtClean="0"/>
              <a:t>Colaboración:</a:t>
            </a:r>
          </a:p>
          <a:p>
            <a:pPr lvl="2"/>
            <a:r>
              <a:rPr lang="es-AR" dirty="0" smtClean="0"/>
              <a:t>César </a:t>
            </a:r>
            <a:r>
              <a:rPr lang="es-AR" dirty="0" err="1" smtClean="0"/>
              <a:t>Spessot</a:t>
            </a:r>
            <a:endParaRPr lang="es-AR" dirty="0" smtClean="0"/>
          </a:p>
          <a:p>
            <a:pPr lvl="2"/>
            <a:r>
              <a:rPr lang="es-AR" dirty="0" smtClean="0"/>
              <a:t>Juan Carlos Vázquez</a:t>
            </a:r>
          </a:p>
          <a:p>
            <a:pPr lvl="2"/>
            <a:r>
              <a:rPr lang="es-AR" dirty="0" smtClean="0"/>
              <a:t>Silvio Serra</a:t>
            </a:r>
          </a:p>
          <a:p>
            <a:pPr lvl="2"/>
            <a:r>
              <a:rPr lang="es-AR" dirty="0" smtClean="0"/>
              <a:t>Marina </a:t>
            </a:r>
            <a:r>
              <a:rPr lang="es-AR" dirty="0" err="1" smtClean="0"/>
              <a:t>Cardenas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Gracias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Backup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Global Architecture</a:t>
            </a:r>
            <a:endParaRPr lang="es-ES" dirty="0"/>
          </a:p>
        </p:txBody>
      </p:sp>
      <p:grpSp>
        <p:nvGrpSpPr>
          <p:cNvPr id="3" name="55 Grupo"/>
          <p:cNvGrpSpPr>
            <a:grpSpLocks/>
          </p:cNvGrpSpPr>
          <p:nvPr/>
        </p:nvGrpSpPr>
        <p:grpSpPr bwMode="auto">
          <a:xfrm>
            <a:off x="500063" y="1071563"/>
            <a:ext cx="5786437" cy="2928937"/>
            <a:chOff x="357158" y="1000108"/>
            <a:chExt cx="5786478" cy="2928958"/>
          </a:xfrm>
        </p:grpSpPr>
        <p:sp>
          <p:nvSpPr>
            <p:cNvPr id="26" name="25 Rectángulo"/>
            <p:cNvSpPr/>
            <p:nvPr/>
          </p:nvSpPr>
          <p:spPr>
            <a:xfrm>
              <a:off x="357158" y="1000108"/>
              <a:ext cx="5786478" cy="29289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Shopping Server</a:t>
              </a:r>
              <a:endParaRPr lang="es-ES" sz="14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00034" y="1142984"/>
              <a:ext cx="1571636" cy="15716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Basic Services Infrastructure</a:t>
              </a:r>
              <a:endParaRPr lang="es-ES" sz="1400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642910" y="1285860"/>
              <a:ext cx="128588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Access</a:t>
              </a:r>
              <a:endParaRPr lang="es-ES" sz="1400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642910" y="1714488"/>
              <a:ext cx="128588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Logic</a:t>
              </a:r>
              <a:endParaRPr lang="es-ES" sz="14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286248" y="1142984"/>
              <a:ext cx="1714512" cy="78581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Customer Discovery Service</a:t>
              </a:r>
              <a:endParaRPr lang="es-ES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286248" y="2000240"/>
              <a:ext cx="1714512" cy="7143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Automated Service Compiler/Generator</a:t>
              </a:r>
            </a:p>
          </p:txBody>
        </p:sp>
        <p:sp>
          <p:nvSpPr>
            <p:cNvPr id="9" name="8 Elipse"/>
            <p:cNvSpPr/>
            <p:nvPr/>
          </p:nvSpPr>
          <p:spPr>
            <a:xfrm>
              <a:off x="500034" y="2786058"/>
              <a:ext cx="1571636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Web Service facade</a:t>
              </a:r>
              <a:endParaRPr lang="es-ES" sz="14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286248" y="2786058"/>
              <a:ext cx="1714512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Web Service facade</a:t>
              </a:r>
              <a:endParaRPr lang="es-ES" sz="14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143108" y="1142984"/>
              <a:ext cx="2071702" cy="15716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Custom Generated Services</a:t>
              </a:r>
              <a:endParaRPr lang="es-ES" sz="1400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2285984" y="1285860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Access</a:t>
              </a:r>
              <a:endParaRPr lang="es-ES" sz="1400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2285984" y="17144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Logic</a:t>
              </a:r>
              <a:endParaRPr lang="es-ES" sz="14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2143108" y="2786058"/>
              <a:ext cx="2000264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Custom Generated Web Services facade</a:t>
              </a:r>
              <a:endParaRPr lang="es-ES" sz="1400" dirty="0"/>
            </a:p>
          </p:txBody>
        </p:sp>
      </p:grpSp>
      <p:grpSp>
        <p:nvGrpSpPr>
          <p:cNvPr id="15" name="57 Grupo"/>
          <p:cNvGrpSpPr>
            <a:grpSpLocks/>
          </p:cNvGrpSpPr>
          <p:nvPr/>
        </p:nvGrpSpPr>
        <p:grpSpPr bwMode="auto">
          <a:xfrm>
            <a:off x="3500438" y="5143500"/>
            <a:ext cx="3000375" cy="1357313"/>
            <a:chOff x="3000364" y="5143512"/>
            <a:chExt cx="3000396" cy="1357322"/>
          </a:xfrm>
        </p:grpSpPr>
        <p:sp>
          <p:nvSpPr>
            <p:cNvPr id="30" name="29 Rectángulo"/>
            <p:cNvSpPr/>
            <p:nvPr/>
          </p:nvSpPr>
          <p:spPr>
            <a:xfrm>
              <a:off x="3000364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Store Manager (ASP.NET + </a:t>
              </a:r>
              <a:r>
                <a:rPr lang="en-US" sz="1400" b="1" dirty="0" err="1"/>
                <a:t>Silverlight</a:t>
              </a:r>
              <a:r>
                <a:rPr lang="en-US" sz="1400" b="1" dirty="0"/>
                <a:t>)</a:t>
              </a:r>
              <a:endParaRPr lang="es-ES" sz="1400" b="1" dirty="0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3143240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Service Access Layer</a:t>
              </a:r>
              <a:endParaRPr lang="es-ES" sz="14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3143240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Presentation Layer</a:t>
              </a:r>
              <a:endParaRPr lang="es-ES" sz="14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5000628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Visual Service Designer</a:t>
              </a:r>
              <a:endParaRPr lang="es-ES" sz="1400" dirty="0"/>
            </a:p>
          </p:txBody>
        </p:sp>
      </p:grpSp>
      <p:grpSp>
        <p:nvGrpSpPr>
          <p:cNvPr id="16" name="54 Grupo"/>
          <p:cNvGrpSpPr>
            <a:grpSpLocks/>
          </p:cNvGrpSpPr>
          <p:nvPr/>
        </p:nvGrpSpPr>
        <p:grpSpPr bwMode="auto">
          <a:xfrm>
            <a:off x="6643688" y="3286123"/>
            <a:ext cx="2286000" cy="3214709"/>
            <a:chOff x="6643702" y="3643313"/>
            <a:chExt cx="2286016" cy="3214732"/>
          </a:xfrm>
        </p:grpSpPr>
        <p:sp>
          <p:nvSpPr>
            <p:cNvPr id="34" name="33 Rectángulo"/>
            <p:cNvSpPr/>
            <p:nvPr/>
          </p:nvSpPr>
          <p:spPr>
            <a:xfrm>
              <a:off x="6643702" y="3643313"/>
              <a:ext cx="2286016" cy="32147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Customer Client (WPF/E or </a:t>
              </a:r>
              <a:r>
                <a:rPr lang="en-US" sz="1400" b="1" dirty="0" err="1"/>
                <a:t>WinForms</a:t>
              </a:r>
              <a:r>
                <a:rPr lang="en-US" sz="1400" b="1" dirty="0"/>
                <a:t>, </a:t>
              </a:r>
              <a:r>
                <a:rPr lang="en-US" sz="1400" b="1" dirty="0" err="1"/>
                <a:t>SmartClient</a:t>
              </a:r>
              <a:r>
                <a:rPr lang="en-US" sz="1400" b="1" dirty="0"/>
                <a:t>)</a:t>
              </a:r>
              <a:endParaRPr lang="es-ES" sz="1400" b="1" dirty="0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7929586" y="3786190"/>
              <a:ext cx="857256" cy="857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Service Access Layer</a:t>
              </a:r>
              <a:endParaRPr lang="es-ES" sz="1400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6786593" y="6000785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Presentation Layer</a:t>
              </a:r>
              <a:endParaRPr lang="es-ES" sz="14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6786578" y="4714884"/>
              <a:ext cx="200026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</a:t>
              </a:r>
              <a:r>
                <a:rPr lang="en-US" sz="1400" dirty="0" smtClean="0"/>
                <a:t>Access Layer</a:t>
              </a:r>
              <a:endParaRPr lang="es-ES" sz="14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6786578" y="5143512"/>
              <a:ext cx="200026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</a:t>
              </a:r>
              <a:r>
                <a:rPr lang="en-US" sz="1400" dirty="0" smtClean="0"/>
                <a:t>Logic Layer</a:t>
              </a:r>
              <a:endParaRPr lang="es-ES" sz="14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786578" y="3786190"/>
              <a:ext cx="1071570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Background Broadcast Service</a:t>
              </a:r>
              <a:endParaRPr lang="es-ES" sz="14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6786593" y="5572154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/>
                <a:t>SmartClient</a:t>
              </a:r>
              <a:r>
                <a:rPr lang="en-US" sz="1400" dirty="0" smtClean="0"/>
                <a:t> Layer</a:t>
              </a:r>
              <a:endParaRPr lang="es-ES" sz="1400" dirty="0"/>
            </a:p>
          </p:txBody>
        </p:sp>
      </p:grpSp>
      <p:cxnSp>
        <p:nvCxnSpPr>
          <p:cNvPr id="41" name="40 Conector recto de flecha"/>
          <p:cNvCxnSpPr>
            <a:stCxn id="0" idx="2"/>
            <a:endCxn id="0" idx="0"/>
          </p:cNvCxnSpPr>
          <p:nvPr/>
        </p:nvCxnSpPr>
        <p:spPr>
          <a:xfrm rot="5400000">
            <a:off x="2053432" y="3804443"/>
            <a:ext cx="1143000" cy="1535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0" idx="2"/>
            <a:endCxn id="0" idx="0"/>
          </p:cNvCxnSpPr>
          <p:nvPr/>
        </p:nvCxnSpPr>
        <p:spPr>
          <a:xfrm rot="16200000" flipH="1">
            <a:off x="3625057" y="3767931"/>
            <a:ext cx="1143000" cy="1608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0" idx="2"/>
            <a:endCxn id="0" idx="1"/>
          </p:cNvCxnSpPr>
          <p:nvPr/>
        </p:nvCxnSpPr>
        <p:spPr>
          <a:xfrm rot="16200000" flipH="1">
            <a:off x="4660900" y="2732088"/>
            <a:ext cx="714375" cy="325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52 Grupo"/>
          <p:cNvGrpSpPr>
            <a:grpSpLocks/>
          </p:cNvGrpSpPr>
          <p:nvPr/>
        </p:nvGrpSpPr>
        <p:grpSpPr bwMode="auto">
          <a:xfrm>
            <a:off x="357188" y="5143500"/>
            <a:ext cx="3000375" cy="1357313"/>
            <a:chOff x="357158" y="5143512"/>
            <a:chExt cx="3000396" cy="1357322"/>
          </a:xfrm>
        </p:grpSpPr>
        <p:sp>
          <p:nvSpPr>
            <p:cNvPr id="27" name="26 Rectángulo"/>
            <p:cNvSpPr/>
            <p:nvPr/>
          </p:nvSpPr>
          <p:spPr>
            <a:xfrm>
              <a:off x="357158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Server Manager (WPF)</a:t>
              </a:r>
              <a:endParaRPr lang="es-ES" sz="1400" b="1" dirty="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500034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Service Access Layer</a:t>
              </a:r>
              <a:endParaRPr lang="es-ES" sz="1400" dirty="0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00034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Presentation Layer</a:t>
              </a:r>
              <a:endParaRPr lang="es-ES" sz="1400" dirty="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2357422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Visual Service Designer</a:t>
              </a:r>
              <a:endParaRPr lang="es-ES" sz="1400" dirty="0"/>
            </a:p>
          </p:txBody>
        </p:sp>
      </p:grpSp>
      <p:sp>
        <p:nvSpPr>
          <p:cNvPr id="45" name="44 Rectángulo redondeado"/>
          <p:cNvSpPr/>
          <p:nvPr/>
        </p:nvSpPr>
        <p:spPr>
          <a:xfrm>
            <a:off x="714348" y="1285860"/>
            <a:ext cx="7215238" cy="3929090"/>
          </a:xfrm>
          <a:prstGeom prst="roundRect">
            <a:avLst>
              <a:gd name="adj" fmla="val 314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  <a:alpha val="97000"/>
                </a:schemeClr>
              </a:gs>
              <a:gs pos="50000">
                <a:schemeClr val="accent5">
                  <a:tint val="44500"/>
                  <a:satMod val="160000"/>
                  <a:alpha val="65000"/>
                </a:schemeClr>
              </a:gs>
              <a:gs pos="100000">
                <a:schemeClr val="accent5">
                  <a:tint val="23500"/>
                  <a:satMod val="160000"/>
                  <a:alpha val="78000"/>
                </a:scheme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520000">
              <a:defRPr/>
            </a:pPr>
            <a:r>
              <a:rPr lang="en-US" sz="2800" dirty="0"/>
              <a:t>Allow dynamic generation of web services for customer and stores on the shopping server.</a:t>
            </a:r>
          </a:p>
          <a:p>
            <a:pPr marL="2520000">
              <a:defRPr/>
            </a:pPr>
            <a:r>
              <a:rPr lang="en-US" sz="2800" dirty="0"/>
              <a:t>Easy to create for “Not-Professional user” to develop and implement a web service using intuitive interface.</a:t>
            </a:r>
            <a:endParaRPr lang="es-AR" sz="2800" dirty="0"/>
          </a:p>
        </p:txBody>
      </p:sp>
      <p:sp>
        <p:nvSpPr>
          <p:cNvPr id="40" name="39 Rectángulo"/>
          <p:cNvSpPr/>
          <p:nvPr/>
        </p:nvSpPr>
        <p:spPr bwMode="auto">
          <a:xfrm>
            <a:off x="4429124" y="2071678"/>
            <a:ext cx="1714500" cy="714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Automated Service Compiler/Generator</a:t>
            </a:r>
          </a:p>
        </p:txBody>
      </p:sp>
      <p:sp>
        <p:nvSpPr>
          <p:cNvPr id="44" name="43 Rectángulo"/>
          <p:cNvSpPr/>
          <p:nvPr/>
        </p:nvSpPr>
        <p:spPr bwMode="auto">
          <a:xfrm>
            <a:off x="2357422" y="5286388"/>
            <a:ext cx="857250" cy="8572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Visual Service Designer</a:t>
            </a:r>
            <a:endParaRPr lang="es-ES" sz="1400" dirty="0"/>
          </a:p>
        </p:txBody>
      </p:sp>
      <p:sp>
        <p:nvSpPr>
          <p:cNvPr id="43" name="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9601 -0.27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1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36945 -0.00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¿Qué es UTN </a:t>
            </a:r>
            <a:r>
              <a:rPr lang="es-AR" dirty="0" err="1" smtClean="0"/>
              <a:t>Emall</a:t>
            </a:r>
            <a:r>
              <a:rPr lang="es-AR" dirty="0" smtClean="0"/>
              <a:t>?</a:t>
            </a:r>
          </a:p>
          <a:p>
            <a:r>
              <a:rPr lang="es-AR" dirty="0" smtClean="0"/>
              <a:t>Justificación</a:t>
            </a:r>
          </a:p>
          <a:p>
            <a:r>
              <a:rPr lang="es-AR" dirty="0" smtClean="0"/>
              <a:t>Diagnostico</a:t>
            </a:r>
          </a:p>
          <a:p>
            <a:r>
              <a:rPr lang="es-AR" dirty="0" smtClean="0"/>
              <a:t>Objetivos y alcances</a:t>
            </a:r>
          </a:p>
          <a:p>
            <a:r>
              <a:rPr lang="es-AR" dirty="0" smtClean="0"/>
              <a:t>Despliegue del producto</a:t>
            </a:r>
          </a:p>
          <a:p>
            <a:r>
              <a:rPr lang="es-AR" dirty="0" smtClean="0"/>
              <a:t>Demostración</a:t>
            </a:r>
          </a:p>
          <a:p>
            <a:r>
              <a:rPr lang="es-AR" dirty="0" smtClean="0"/>
              <a:t>Implementación</a:t>
            </a:r>
          </a:p>
          <a:p>
            <a:r>
              <a:rPr lang="es-AR" dirty="0" smtClean="0"/>
              <a:t>Conclusión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UTN </a:t>
            </a:r>
            <a:r>
              <a:rPr lang="es-AR" dirty="0" err="1" smtClean="0"/>
              <a:t>Emall</a:t>
            </a:r>
            <a:r>
              <a:rPr lang="es-AR" dirty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Es un producto destinado a shoppings y centros de compras.</a:t>
            </a:r>
          </a:p>
          <a:p>
            <a:endParaRPr lang="es-AR" dirty="0" smtClean="0"/>
          </a:p>
          <a:p>
            <a:r>
              <a:rPr lang="es-AR" dirty="0" smtClean="0"/>
              <a:t>Permite ofrecer a los clientes del shopping servicios según las necesidades de cada negocio. </a:t>
            </a:r>
          </a:p>
          <a:p>
            <a:endParaRPr lang="es-AR" dirty="0" smtClean="0"/>
          </a:p>
          <a:p>
            <a:r>
              <a:rPr lang="es-AR" dirty="0" smtClean="0"/>
              <a:t>Permite recolectar datos sobre como los clientes usan los servicios estos servicios.</a:t>
            </a:r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Justificación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395536" y="2636912"/>
            <a:ext cx="4040188" cy="3951288"/>
          </a:xfrm>
        </p:spPr>
        <p:txBody>
          <a:bodyPr>
            <a:normAutofit/>
          </a:bodyPr>
          <a:lstStyle/>
          <a:p>
            <a:r>
              <a:rPr lang="es-AR" dirty="0" smtClean="0"/>
              <a:t>Dispositivos móviles en alza</a:t>
            </a:r>
          </a:p>
          <a:p>
            <a:r>
              <a:rPr lang="es-AR" dirty="0" smtClean="0"/>
              <a:t>Dispositivos móviles son personales</a:t>
            </a:r>
          </a:p>
          <a:p>
            <a:r>
              <a:rPr lang="es-AR" dirty="0" smtClean="0"/>
              <a:t>Ubicuidad de internet e infraestructura de telecomunicaciones</a:t>
            </a:r>
          </a:p>
          <a:p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xfrm>
            <a:off x="4644008" y="2564904"/>
            <a:ext cx="4041775" cy="395128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Efectividad de los medios de comunicación masiva-presentes</a:t>
            </a:r>
          </a:p>
          <a:p>
            <a:r>
              <a:rPr lang="es-AR" dirty="0" smtClean="0"/>
              <a:t>Perdida del conocimiento individual de los clientes</a:t>
            </a:r>
          </a:p>
          <a:p>
            <a:r>
              <a:rPr lang="es-AR" dirty="0" smtClean="0"/>
              <a:t>Aprovechar estos nuevos canales para llegar a los clientes-target de publicidad</a:t>
            </a:r>
          </a:p>
          <a:p>
            <a:r>
              <a:rPr lang="es-AR" dirty="0" smtClean="0"/>
              <a:t>Utilidad de conocer-caracterizar los perfiles detallados de los consumidores</a:t>
            </a:r>
          </a:p>
          <a:p>
            <a:endParaRPr lang="en-US" dirty="0"/>
          </a:p>
        </p:txBody>
      </p:sp>
      <p:pic>
        <p:nvPicPr>
          <p:cNvPr id="10" name="Picture 9" descr="D:\IconosVistasPNG\por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1293316" cy="12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 descr="D:\IconosVistasPNG\user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1000132" cy="100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http://t3.gstatic.com/images?q=tbn:-mfnB1_9S78IIM:http://a-zfonts.com/free_clipart/clipart/miscellaneous/antenna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268760"/>
            <a:ext cx="1368152" cy="1141843"/>
          </a:xfrm>
          <a:prstGeom prst="rect">
            <a:avLst/>
          </a:prstGeom>
          <a:noFill/>
        </p:spPr>
      </p:pic>
      <p:pic>
        <p:nvPicPr>
          <p:cNvPr id="16388" name="Picture 4" descr="http://t3.gstatic.com/images?q=tbn:jBgjj1dC1DYt4M:http://carlisleunitedway.org/images/moneystac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412776"/>
            <a:ext cx="1123950" cy="847725"/>
          </a:xfrm>
          <a:prstGeom prst="rect">
            <a:avLst/>
          </a:prstGeom>
          <a:noFill/>
        </p:spPr>
      </p:pic>
      <p:pic>
        <p:nvPicPr>
          <p:cNvPr id="16390" name="Picture 6" descr="http://t1.gstatic.com/images?q=tbn:I5D9NCpX1fIgAM:http://patrickweb.com/images/clipart.com/tv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1268760"/>
            <a:ext cx="1008112" cy="1078445"/>
          </a:xfrm>
          <a:prstGeom prst="rect">
            <a:avLst/>
          </a:prstGeom>
          <a:noFill/>
        </p:spPr>
      </p:pic>
      <p:grpSp>
        <p:nvGrpSpPr>
          <p:cNvPr id="20" name="19 Grupo"/>
          <p:cNvGrpSpPr/>
          <p:nvPr/>
        </p:nvGrpSpPr>
        <p:grpSpPr>
          <a:xfrm>
            <a:off x="7236296" y="836712"/>
            <a:ext cx="792088" cy="1437589"/>
            <a:chOff x="7020272" y="764704"/>
            <a:chExt cx="792088" cy="1437589"/>
          </a:xfrm>
        </p:grpSpPr>
        <p:pic>
          <p:nvPicPr>
            <p:cNvPr id="16392" name="Picture 8" descr="http://t3.gstatic.com/images?q=tbn:A0TX_5kbVuoaSM:http://theologyforum.files.wordpress.com/2010/02/anonymous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20272" y="1268760"/>
              <a:ext cx="792088" cy="933533"/>
            </a:xfrm>
            <a:prstGeom prst="rect">
              <a:avLst/>
            </a:prstGeom>
            <a:noFill/>
          </p:spPr>
        </p:pic>
        <p:sp>
          <p:nvSpPr>
            <p:cNvPr id="19" name="18 CuadroTexto"/>
            <p:cNvSpPr txBox="1"/>
            <p:nvPr/>
          </p:nvSpPr>
          <p:spPr>
            <a:xfrm>
              <a:off x="7236296" y="76470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b="1" dirty="0" smtClean="0"/>
                <a:t>?</a:t>
              </a:r>
              <a:endParaRPr lang="en-US" sz="4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Diagnostico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marL="0">
              <a:buNone/>
            </a:pPr>
            <a:r>
              <a:rPr lang="es-ES" dirty="0" smtClean="0"/>
              <a:t>Como caso de estudio se tomo el caso de los shopping center.</a:t>
            </a:r>
          </a:p>
          <a:p>
            <a:pPr marL="0">
              <a:buNone/>
            </a:pPr>
            <a:endParaRPr lang="es-ES" dirty="0" smtClean="0"/>
          </a:p>
          <a:p>
            <a:r>
              <a:rPr lang="es-ES" dirty="0" smtClean="0"/>
              <a:t>Falta de conocimiento del perfil de compras detallado de cada cliente (cambiar).</a:t>
            </a:r>
          </a:p>
          <a:p>
            <a:endParaRPr lang="es-ES" dirty="0" smtClean="0"/>
          </a:p>
          <a:p>
            <a:r>
              <a:rPr lang="es-ES" dirty="0" smtClean="0"/>
              <a:t>Aplicar la estrategia de Marketing uno a uno.</a:t>
            </a:r>
          </a:p>
          <a:p>
            <a:endParaRPr lang="es-ES" dirty="0" smtClean="0"/>
          </a:p>
          <a:p>
            <a:r>
              <a:rPr lang="es-ES" dirty="0" smtClean="0"/>
              <a:t>Llevar la publicidad a la casa del consumidor.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 y alcances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smtClean="0"/>
              <a:t>Objetivos</a:t>
            </a:r>
          </a:p>
          <a:p>
            <a:r>
              <a:rPr lang="es-ES" dirty="0" smtClean="0"/>
              <a:t>Obtener información sobre los gustos e intereses de los clientes a través de medios electrónicos. </a:t>
            </a:r>
          </a:p>
          <a:p>
            <a:r>
              <a:rPr lang="es-ES" dirty="0" smtClean="0"/>
              <a:t>Otorgar servicios digitales útiles a los clientes del centro de compras.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Alcances</a:t>
            </a:r>
          </a:p>
          <a:p>
            <a:r>
              <a:rPr lang="es-ES" dirty="0" smtClean="0"/>
              <a:t>Registrar clientes y seguimiento del perfil de intereses asociado.</a:t>
            </a:r>
          </a:p>
          <a:p>
            <a:r>
              <a:rPr lang="es-ES" dirty="0" smtClean="0"/>
              <a:t>Construcción dinámica de servicios y almacenes de datos</a:t>
            </a:r>
          </a:p>
          <a:p>
            <a:r>
              <a:rPr lang="es-ES" dirty="0" smtClean="0"/>
              <a:t>Uso online/offline de servicios en forma transparente</a:t>
            </a:r>
          </a:p>
          <a:p>
            <a:r>
              <a:rPr lang="es-ES" dirty="0" smtClean="0"/>
              <a:t>Análisis estadístico del uso de servicios</a:t>
            </a:r>
          </a:p>
          <a:p>
            <a:pPr>
              <a:buNone/>
            </a:pPr>
            <a:endParaRPr lang="es-E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052736"/>
          </a:xfrm>
        </p:spPr>
        <p:txBody>
          <a:bodyPr/>
          <a:lstStyle/>
          <a:p>
            <a:r>
              <a:rPr lang="es-AR" dirty="0" smtClean="0"/>
              <a:t>Despliegue del producto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4294229" y="1143554"/>
            <a:ext cx="2376264" cy="2232248"/>
          </a:xfrm>
          <a:prstGeom prst="roundRect">
            <a:avLst>
              <a:gd name="adj" fmla="val 61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5" name="4 Rectángulo redondeado"/>
          <p:cNvSpPr/>
          <p:nvPr/>
        </p:nvSpPr>
        <p:spPr>
          <a:xfrm>
            <a:off x="6040660" y="4149656"/>
            <a:ext cx="2059732" cy="2095072"/>
          </a:xfrm>
          <a:prstGeom prst="roundRect">
            <a:avLst>
              <a:gd name="adj" fmla="val 63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668974" y="1053289"/>
            <a:ext cx="2419202" cy="2357454"/>
          </a:xfrm>
          <a:prstGeom prst="roundRect">
            <a:avLst>
              <a:gd name="adj" fmla="val 54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1562348" y="4077072"/>
            <a:ext cx="3456384" cy="2520280"/>
          </a:xfrm>
          <a:prstGeom prst="roundRect">
            <a:avLst>
              <a:gd name="adj" fmla="val 77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grpSp>
        <p:nvGrpSpPr>
          <p:cNvPr id="8" name="20 Grupo"/>
          <p:cNvGrpSpPr>
            <a:grpSpLocks/>
          </p:cNvGrpSpPr>
          <p:nvPr/>
        </p:nvGrpSpPr>
        <p:grpSpPr bwMode="auto">
          <a:xfrm>
            <a:off x="971600" y="1124744"/>
            <a:ext cx="1972560" cy="2213992"/>
            <a:chOff x="231133" y="1928802"/>
            <a:chExt cx="1983413" cy="2427766"/>
          </a:xfrm>
        </p:grpSpPr>
        <p:pic>
          <p:nvPicPr>
            <p:cNvPr id="9" name="Picture 3" descr="D:\IconosVistasPNG\Alpha Dista Icon 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0" y="1928802"/>
              <a:ext cx="142876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0" descr="D:\IconosVistasPNG\keyboar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52" y="3143248"/>
              <a:ext cx="928694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4 CuadroTexto"/>
            <p:cNvSpPr txBox="1">
              <a:spLocks noChangeArrowheads="1"/>
            </p:cNvSpPr>
            <p:nvPr/>
          </p:nvSpPr>
          <p:spPr bwMode="auto">
            <a:xfrm>
              <a:off x="231133" y="3987233"/>
              <a:ext cx="1599229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libri" pitchFamily="34" charset="0"/>
                </a:rPr>
                <a:t>Store </a:t>
              </a:r>
              <a:r>
                <a:rPr lang="en-US" b="1" dirty="0" smtClean="0">
                  <a:latin typeface="Calibri" pitchFamily="34" charset="0"/>
                </a:rPr>
                <a:t>Manager</a:t>
              </a:r>
            </a:p>
          </p:txBody>
        </p:sp>
      </p:grpSp>
      <p:grpSp>
        <p:nvGrpSpPr>
          <p:cNvPr id="12" name="18 Grupo"/>
          <p:cNvGrpSpPr>
            <a:grpSpLocks/>
          </p:cNvGrpSpPr>
          <p:nvPr/>
        </p:nvGrpSpPr>
        <p:grpSpPr bwMode="auto">
          <a:xfrm>
            <a:off x="6242868" y="4221088"/>
            <a:ext cx="1752724" cy="1869109"/>
            <a:chOff x="3461958" y="1142984"/>
            <a:chExt cx="1752984" cy="1869634"/>
          </a:xfrm>
        </p:grpSpPr>
        <p:pic>
          <p:nvPicPr>
            <p:cNvPr id="13" name="Picture 5" descr="D:\IconosVistasPNG\Control-Pane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0430" y="1142984"/>
              <a:ext cx="1714512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5 CuadroTexto"/>
            <p:cNvSpPr txBox="1">
              <a:spLocks noChangeArrowheads="1"/>
            </p:cNvSpPr>
            <p:nvPr/>
          </p:nvSpPr>
          <p:spPr bwMode="auto">
            <a:xfrm>
              <a:off x="3461958" y="2643182"/>
              <a:ext cx="1681671" cy="369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Server </a:t>
              </a:r>
              <a:r>
                <a:rPr lang="en-US" dirty="0" smtClean="0">
                  <a:latin typeface="Calibri" pitchFamily="34" charset="0"/>
                </a:rPr>
                <a:t>Manager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5" name="21 Grupo"/>
          <p:cNvGrpSpPr>
            <a:grpSpLocks/>
          </p:cNvGrpSpPr>
          <p:nvPr/>
        </p:nvGrpSpPr>
        <p:grpSpPr bwMode="auto">
          <a:xfrm>
            <a:off x="4427984" y="1268760"/>
            <a:ext cx="2098493" cy="2044326"/>
            <a:chOff x="6436776" y="2071729"/>
            <a:chExt cx="2098914" cy="2044818"/>
          </a:xfrm>
        </p:grpSpPr>
        <p:pic>
          <p:nvPicPr>
            <p:cNvPr id="16" name="Picture 8" descr="D:\IconosVistasPNG\mobilephone.png"/>
            <p:cNvPicPr>
              <a:picLocks noChangeAspect="1" noChangeArrowheads="1"/>
            </p:cNvPicPr>
            <p:nvPr/>
          </p:nvPicPr>
          <p:blipFill>
            <a:blip r:embed="rId5" cstate="print"/>
            <a:srcRect r="14051"/>
            <a:stretch>
              <a:fillRect/>
            </a:stretch>
          </p:blipFill>
          <p:spPr bwMode="auto">
            <a:xfrm>
              <a:off x="7437108" y="2286095"/>
              <a:ext cx="1098582" cy="1278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9" descr="D:\IconosVistasPNG\portabl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36776" y="2071729"/>
              <a:ext cx="1293575" cy="129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2" descr="D:\IconosVistasPNG\user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36942" y="2643371"/>
              <a:ext cx="1000332" cy="100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16 CuadroTexto"/>
            <p:cNvSpPr txBox="1">
              <a:spLocks noChangeArrowheads="1"/>
            </p:cNvSpPr>
            <p:nvPr/>
          </p:nvSpPr>
          <p:spPr bwMode="auto">
            <a:xfrm>
              <a:off x="6735127" y="3747126"/>
              <a:ext cx="1588484" cy="369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latin typeface="Calibri" pitchFamily="34" charset="0"/>
                </a:rPr>
                <a:t>Cliente</a:t>
              </a:r>
              <a:r>
                <a:rPr lang="en-US" b="1" dirty="0" smtClean="0">
                  <a:latin typeface="Calibri" pitchFamily="34" charset="0"/>
                </a:rPr>
                <a:t> M</a:t>
              </a:r>
              <a:r>
                <a:rPr lang="es-AR" b="1" dirty="0" err="1" smtClean="0">
                  <a:latin typeface="Calibri" pitchFamily="34" charset="0"/>
                </a:rPr>
                <a:t>óvil</a:t>
              </a:r>
              <a:endParaRPr lang="en-US" b="1" dirty="0">
                <a:latin typeface="Calibri" pitchFamily="34" charset="0"/>
              </a:endParaRPr>
            </a:p>
          </p:txBody>
        </p:sp>
      </p:grpSp>
      <p:grpSp>
        <p:nvGrpSpPr>
          <p:cNvPr id="20" name="19 Grupo"/>
          <p:cNvGrpSpPr>
            <a:grpSpLocks/>
          </p:cNvGrpSpPr>
          <p:nvPr/>
        </p:nvGrpSpPr>
        <p:grpSpPr bwMode="auto">
          <a:xfrm>
            <a:off x="1794346" y="4148504"/>
            <a:ext cx="3071813" cy="2284867"/>
            <a:chOff x="2714612" y="4500570"/>
            <a:chExt cx="3071834" cy="2284862"/>
          </a:xfrm>
        </p:grpSpPr>
        <p:pic>
          <p:nvPicPr>
            <p:cNvPr id="21" name="Picture 6" descr="D:\IconosVistasPNG\hard drive3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14612" y="4786322"/>
              <a:ext cx="1857388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1" descr="D:\IconosVistasPNG\UniteCentrale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00496" y="4500570"/>
              <a:ext cx="1785950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17 CuadroTexto"/>
            <p:cNvSpPr txBox="1">
              <a:spLocks noChangeArrowheads="1"/>
            </p:cNvSpPr>
            <p:nvPr/>
          </p:nvSpPr>
          <p:spPr bwMode="auto">
            <a:xfrm>
              <a:off x="3126008" y="6416101"/>
              <a:ext cx="2241847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Servidor</a:t>
              </a:r>
              <a:r>
                <a:rPr lang="en-US" dirty="0" smtClean="0">
                  <a:latin typeface="Calibri" pitchFamily="34" charset="0"/>
                </a:rPr>
                <a:t> del Shopping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4" name="23 Flecha derecha"/>
          <p:cNvSpPr/>
          <p:nvPr/>
        </p:nvSpPr>
        <p:spPr>
          <a:xfrm rot="13845413">
            <a:off x="2032564" y="3551327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5" name="24 Flecha derecha"/>
          <p:cNvSpPr/>
          <p:nvPr/>
        </p:nvSpPr>
        <p:spPr>
          <a:xfrm rot="18109141">
            <a:off x="4449108" y="3564762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6" name="25 Flecha derecha"/>
          <p:cNvSpPr/>
          <p:nvPr/>
        </p:nvSpPr>
        <p:spPr>
          <a:xfrm>
            <a:off x="5090740" y="5013176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Diagrama"/>
          <p:cNvGraphicFramePr/>
          <p:nvPr/>
        </p:nvGraphicFramePr>
        <p:xfrm>
          <a:off x="1259632" y="2060848"/>
          <a:ext cx="583264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AR" dirty="0" smtClean="0"/>
              <a:t>Circuito</a:t>
            </a:r>
            <a:endParaRPr lang="en-US" dirty="0"/>
          </a:p>
        </p:txBody>
      </p:sp>
      <p:pic>
        <p:nvPicPr>
          <p:cNvPr id="4" name="Picture 12" descr="D:\IconosVistasPNG\user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1484784"/>
            <a:ext cx="1000131" cy="100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6256" y="3429000"/>
            <a:ext cx="1944216" cy="117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 descr="http://t2.gstatic.com/images?q=tbn:5tkit7VOUXEhUM:http://www.funfonix.com/clipart1/graph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4653136"/>
            <a:ext cx="1656184" cy="1656186"/>
          </a:xfrm>
          <a:prstGeom prst="rect">
            <a:avLst/>
          </a:prstGeom>
          <a:noFill/>
        </p:spPr>
      </p:pic>
      <p:pic>
        <p:nvPicPr>
          <p:cNvPr id="7" name="Picture 9" descr="D:\IconosVistasPNG\portabl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340" y="2780928"/>
            <a:ext cx="1293316" cy="12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Demostración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522</Words>
  <Application>Microsoft Office PowerPoint</Application>
  <PresentationFormat>Presentación en pantalla (4:3)</PresentationFormat>
  <Paragraphs>125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Proyecto Final</vt:lpstr>
      <vt:lpstr>Agenda</vt:lpstr>
      <vt:lpstr>¿Qué es UTN Emall?</vt:lpstr>
      <vt:lpstr>Justificación</vt:lpstr>
      <vt:lpstr>Diagnostico </vt:lpstr>
      <vt:lpstr>Objetivos y alcances</vt:lpstr>
      <vt:lpstr>Despliegue del producto</vt:lpstr>
      <vt:lpstr>Circuito</vt:lpstr>
      <vt:lpstr>Demostración</vt:lpstr>
      <vt:lpstr>Implementación</vt:lpstr>
      <vt:lpstr>Conclusión</vt:lpstr>
      <vt:lpstr>Agradecimientos</vt:lpstr>
      <vt:lpstr>Preguntas</vt:lpstr>
      <vt:lpstr>Gracias</vt:lpstr>
      <vt:lpstr>Backup</vt:lpstr>
      <vt:lpstr>Global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LayerD</dc:creator>
  <cp:lastModifiedBy>LayerD</cp:lastModifiedBy>
  <cp:revision>20</cp:revision>
  <dcterms:created xsi:type="dcterms:W3CDTF">2010-06-20T23:26:15Z</dcterms:created>
  <dcterms:modified xsi:type="dcterms:W3CDTF">2010-06-21T03:02:34Z</dcterms:modified>
</cp:coreProperties>
</file>