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61" r:id="rId5"/>
    <p:sldId id="26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>
      <p:cViewPr varScale="1">
        <p:scale>
          <a:sx n="67" d="100"/>
          <a:sy n="67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599D-B527-466B-B5E5-67CC5E16F9A3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62D46-CD3F-40C5-9D75-D0430D8B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devices, including smart phones and tablets, are nearly ubiquitous, and function as an integral part of modern life. </a:t>
            </a:r>
          </a:p>
          <a:p>
            <a:r>
              <a:rPr lang="en-US" dirty="0" smtClean="0"/>
              <a:t>These devices are capable of performing an ever-increasing array of tasks. </a:t>
            </a:r>
          </a:p>
          <a:p>
            <a:r>
              <a:rPr lang="en-US" dirty="0" smtClean="0"/>
              <a:t>Unfortunately, short battery life severely limits the full potential of mobile devices. </a:t>
            </a:r>
          </a:p>
          <a:p>
            <a:r>
              <a:rPr lang="en-US" dirty="0" smtClean="0"/>
              <a:t>As battery technology lags behind increasing demands, devices need to intelligently use power resources. </a:t>
            </a:r>
          </a:p>
          <a:p>
            <a:r>
              <a:rPr lang="en-US" dirty="0" smtClean="0"/>
              <a:t>Unfortunately, many application developers do not take into account these power limitations, or even realize the power draws of their applications on disparate devices. </a:t>
            </a:r>
          </a:p>
          <a:p>
            <a:r>
              <a:rPr lang="en-US" dirty="0" smtClean="0"/>
              <a:t>A user may experience erratic power surges based on different applications and might not know if his or her device will last until the next opportunity to recharge. </a:t>
            </a:r>
          </a:p>
          <a:p>
            <a:endParaRPr lang="en-US" dirty="0" smtClean="0"/>
          </a:p>
          <a:p>
            <a:r>
              <a:rPr lang="en-US" dirty="0" smtClean="0"/>
              <a:t>While power analyzing applications exist, many are intended to aid application developers rather than end users </a:t>
            </a:r>
          </a:p>
          <a:p>
            <a:r>
              <a:rPr lang="en-US" dirty="0" smtClean="0"/>
              <a:t>Of the power saving applications available for users, some complain of the applications being too intrusive. </a:t>
            </a:r>
          </a:p>
          <a:p>
            <a:r>
              <a:rPr lang="en-US" dirty="0" smtClean="0"/>
              <a:t>These applications disable important features of the phone without user knowledge and make practical usage of the device very difficult. </a:t>
            </a:r>
          </a:p>
          <a:p>
            <a:r>
              <a:rPr lang="en-US" dirty="0" smtClean="0"/>
              <a:t>Compounding this problem, common users remain blissfully unaware of their power use until their phone reaches a minimum battery threshold.</a:t>
            </a:r>
          </a:p>
          <a:p>
            <a:r>
              <a:rPr lang="en-US" dirty="0" smtClean="0"/>
              <a:t>This need for an application to inform the user of high usage applications is what motivated the work behind \</a:t>
            </a:r>
            <a:r>
              <a:rPr lang="en-US" dirty="0" err="1" smtClean="0"/>
              <a:t>emph</a:t>
            </a:r>
            <a:r>
              <a:rPr lang="en-US" dirty="0" smtClean="0"/>
              <a:t>{Watt's Happening}.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2D46-CD3F-40C5-9D75-D0430D8B3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2D46-CD3F-40C5-9D75-D0430D8B30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2D46-CD3F-40C5-9D75-D0430D8B30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D835-CD07-4A34-B252-42B69EE80D2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D2C5-DED5-4502-B663-F4916390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s.zap2it.com/images/tv-EP00019064/cast-of-whats-happening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05800" cy="622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/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2700">
                  <a:solidFill>
                    <a:sysClr val="windowText" lastClr="0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Watt’s</a:t>
            </a:r>
            <a:r>
              <a:rPr lang="en-US" sz="4000" b="1" spc="50" dirty="0" smtClean="0">
                <a:ln w="1270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000" b="1" spc="50" dirty="0" smtClean="0">
                <a:ln w="12700">
                  <a:solidFill>
                    <a:sysClr val="windowText" lastClr="0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Happening!!</a:t>
            </a:r>
            <a:endParaRPr lang="en-US" sz="4000" b="1" spc="50" dirty="0">
              <a:ln w="12700">
                <a:solidFill>
                  <a:sysClr val="windowText" lastClr="0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5325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Alexis Fisher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601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Nick </a:t>
            </a:r>
            <a:r>
              <a:rPr lang="en-US" b="1" dirty="0" err="1" smtClean="0"/>
              <a:t>Burek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Ben Bramble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55325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Adam Vail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0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CPU ticks used by application</a:t>
            </a:r>
          </a:p>
          <a:p>
            <a:pPr lvl="1"/>
            <a:r>
              <a:rPr lang="en-US" dirty="0" smtClean="0"/>
              <a:t>CPU ticks used in total</a:t>
            </a:r>
          </a:p>
          <a:p>
            <a:pPr lvl="1"/>
            <a:r>
              <a:rPr lang="en-US" dirty="0" smtClean="0"/>
              <a:t>Gives the % of CPU used by the application over that time</a:t>
            </a:r>
          </a:p>
          <a:p>
            <a:pPr lvl="1"/>
            <a:r>
              <a:rPr lang="en-US" dirty="0" smtClean="0"/>
              <a:t>Track that average over long </a:t>
            </a:r>
            <a:r>
              <a:rPr lang="en-US" dirty="0" err="1" smtClean="0"/>
              <a:t>periodsc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Usage</a:t>
            </a:r>
          </a:p>
          <a:p>
            <a:pPr lvl="1"/>
            <a:r>
              <a:rPr lang="en-US" dirty="0" smtClean="0"/>
              <a:t>Number of RX and TX bytes</a:t>
            </a:r>
          </a:p>
          <a:p>
            <a:pPr lvl="1"/>
            <a:r>
              <a:rPr lang="en-US" dirty="0" smtClean="0"/>
              <a:t>Which network is currently active</a:t>
            </a:r>
          </a:p>
          <a:p>
            <a:pPr lvl="1"/>
            <a:r>
              <a:rPr lang="en-US" dirty="0" smtClean="0"/>
              <a:t>Gives the data transfer rates over time </a:t>
            </a:r>
          </a:p>
          <a:p>
            <a:pPr lvl="1"/>
            <a:r>
              <a:rPr lang="en-US" dirty="0" smtClean="0"/>
              <a:t>Possible to correlate this with which network is active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76200"/>
            <a:ext cx="342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Showing High Usage </a:t>
            </a:r>
          </a:p>
          <a:p>
            <a:pPr algn="ctr"/>
            <a:r>
              <a:rPr lang="en-US" sz="4400" dirty="0" smtClean="0"/>
              <a:t>Applications</a:t>
            </a:r>
            <a:endParaRPr 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41300" y="2743200"/>
            <a:ext cx="4038600" cy="3916363"/>
          </a:xfrm>
        </p:spPr>
        <p:txBody>
          <a:bodyPr/>
          <a:lstStyle/>
          <a:p>
            <a:r>
              <a:rPr lang="en-US" dirty="0" smtClean="0"/>
              <a:t>Rank by CPU usage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Rank by Network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Usage</a:t>
            </a:r>
          </a:p>
        </p:txBody>
      </p:sp>
      <p:pic>
        <p:nvPicPr>
          <p:cNvPr id="2051" name="Picture 3" descr="C:\Users\eltigreblanco\GitHub\watts-happening\docs\draft\figs\pretty_analysi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t="8149" r="46553" b="10370"/>
          <a:stretch/>
        </p:blipFill>
        <p:spPr bwMode="auto">
          <a:xfrm>
            <a:off x="5410200" y="558800"/>
            <a:ext cx="3390901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5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Model of Hardware</a:t>
            </a:r>
          </a:p>
          <a:p>
            <a:pPr lvl="1"/>
            <a:r>
              <a:rPr lang="en-US" dirty="0" smtClean="0"/>
              <a:t>Could give us battery usage of an application</a:t>
            </a:r>
          </a:p>
          <a:p>
            <a:r>
              <a:rPr lang="en-US" dirty="0" smtClean="0"/>
              <a:t>Determine a user’s historic usage model to recommend hardware settings</a:t>
            </a:r>
          </a:p>
          <a:p>
            <a:r>
              <a:rPr lang="en-US" dirty="0" smtClean="0"/>
              <a:t>Recommend which applications to kill to make it to a certain time without your battery 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Questions?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Analyzing</a:t>
            </a:r>
          </a:p>
          <a:p>
            <a:r>
              <a:rPr lang="en-US" dirty="0" smtClean="0"/>
              <a:t>Recommending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2898" r="66287" b="17429"/>
          <a:stretch/>
        </p:blipFill>
        <p:spPr bwMode="auto">
          <a:xfrm>
            <a:off x="5207000" y="1447800"/>
            <a:ext cx="2895600" cy="433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371600"/>
            <a:ext cx="66188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-Structure of Code</a:t>
            </a:r>
          </a:p>
          <a:p>
            <a:r>
              <a:rPr lang="en-US" dirty="0" smtClean="0"/>
              <a:t>-Android uses SQLITE</a:t>
            </a:r>
          </a:p>
          <a:p>
            <a:r>
              <a:rPr lang="en-US" dirty="0" smtClean="0"/>
              <a:t>-How to access tables</a:t>
            </a:r>
          </a:p>
          <a:p>
            <a:r>
              <a:rPr lang="en-US" dirty="0" smtClean="0"/>
              <a:t>-How often logging (alarm ensures constant logging every x minutes)</a:t>
            </a:r>
          </a:p>
          <a:p>
            <a:r>
              <a:rPr lang="en-US" dirty="0" smtClean="0"/>
              <a:t>-Example tables (What data and how to get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3074" name="Picture 2" descr="http://ak0.picdn.net/shutterstock/videos/2985076/preview/stock-footage-friends-using-an-ebook-on-a-carpet-in-a-living-ro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" y="1306979"/>
            <a:ext cx="2917030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.yimg.com/bt/api/res/1.2/q_9vxpMLiXTLIiA_WWSTbg--/YXBwaWQ9eW5ld3M7cT04NQ--/http:/media.zenfs.com/en-US/blogs/digitalcrave/angry-woman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67" y="3733799"/>
            <a:ext cx="2787061" cy="2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pcworld.com/images/article/2012/04/battery_drain-113446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3233868" cy="2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army-technology.com/uploads/feature/feature127227/1-smart-pho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48" y="1287929"/>
            <a:ext cx="2488837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ntent3.bestthinking.com/s/1/t-topics/297/images/db69c1de-92ef-4529-81c4-8836c7f8cf47_463x347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69" y="1287929"/>
            <a:ext cx="2205038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mnn.com/sites/default/files/user-39/powertutor-phone-app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930525" cy="2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</a:t>
            </a:r>
            <a:r>
              <a:rPr lang="en-US" dirty="0" err="1"/>
              <a:t>vs</a:t>
            </a:r>
            <a:r>
              <a:rPr lang="en-US" dirty="0"/>
              <a:t> continuously monitoring</a:t>
            </a:r>
          </a:p>
          <a:p>
            <a:r>
              <a:rPr lang="en-US" dirty="0"/>
              <a:t>Alarm system</a:t>
            </a:r>
          </a:p>
          <a:p>
            <a:r>
              <a:rPr lang="en-US" dirty="0"/>
              <a:t>Time between pulls</a:t>
            </a:r>
          </a:p>
          <a:p>
            <a:r>
              <a:rPr lang="en-US" dirty="0"/>
              <a:t>Passive pull (GPS, </a:t>
            </a:r>
            <a:r>
              <a:rPr lang="en-US" dirty="0" err="1"/>
              <a:t>bluetooth</a:t>
            </a:r>
            <a:r>
              <a:rPr lang="en-US" dirty="0"/>
              <a:t>)</a:t>
            </a:r>
          </a:p>
          <a:p>
            <a:r>
              <a:rPr lang="en-US" dirty="0"/>
              <a:t>Short running apps (see paper)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685800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Monitor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1780309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404419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Status Logger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3429000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Status Logger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3404419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Status Logger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3383637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Logger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305300" y="1447800"/>
            <a:ext cx="0" cy="332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200" y="3043908"/>
            <a:ext cx="0" cy="30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3048000"/>
            <a:ext cx="0" cy="332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4000500" y="3051128"/>
            <a:ext cx="0" cy="377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53400" y="3043908"/>
            <a:ext cx="0" cy="336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0200" y="304390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>
            <a:off x="4305300" y="2542309"/>
            <a:ext cx="0" cy="501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4200" y="4649127"/>
            <a:ext cx="1714500" cy="303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Battery Manager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200900" y="4779765"/>
            <a:ext cx="850900" cy="546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Activity Manager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6200" y="4627366"/>
            <a:ext cx="8382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 smtClean="0"/>
              <a:t>Wifi</a:t>
            </a:r>
            <a:r>
              <a:rPr lang="en-US" sz="1600" dirty="0" smtClean="0"/>
              <a:t> Manager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200900" y="5504129"/>
            <a:ext cx="863600" cy="548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Running App Info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8140700" y="4779766"/>
            <a:ext cx="850900" cy="546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CPU Ticks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8140700" y="5506376"/>
            <a:ext cx="850900" cy="546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Network Traffic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334000" y="4810588"/>
            <a:ext cx="1219200" cy="546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Connectivity Manager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822556"/>
            <a:ext cx="1219200" cy="546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Availability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113776" y="5932950"/>
            <a:ext cx="763024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Scale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138948" y="5943600"/>
            <a:ext cx="763024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Level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3776" y="5181600"/>
            <a:ext cx="763024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Temp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3124200" y="5181600"/>
            <a:ext cx="763024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Voltage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1028700" y="4609242"/>
            <a:ext cx="8763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Location Manager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2057400" y="4635500"/>
            <a:ext cx="811776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Power Manager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76200" y="5549900"/>
            <a:ext cx="8382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State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057400" y="5550432"/>
            <a:ext cx="8382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Screen State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1047750" y="5549900"/>
            <a:ext cx="8382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smtClean="0"/>
              <a:t>GPS State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75055"/>
              </p:ext>
            </p:extLst>
          </p:nvPr>
        </p:nvGraphicFramePr>
        <p:xfrm>
          <a:off x="41095" y="152400"/>
          <a:ext cx="48499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3"/>
                <a:gridCol w="1295718"/>
                <a:gridCol w="1002751"/>
                <a:gridCol w="794658"/>
                <a:gridCol w="1290923"/>
              </a:tblGrid>
              <a:tr h="173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Timeslice_ID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Percentage</a:t>
                      </a:r>
                      <a:endParaRPr lang="en-US" sz="1600" dirty="0"/>
                    </a:p>
                  </a:txBody>
                  <a:tcPr/>
                </a:tc>
              </a:tr>
              <a:tr h="173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4144.0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</a:tr>
              <a:tr h="173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4131.0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1" y="162918"/>
            <a:ext cx="990600" cy="980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Battery Table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21073"/>
              </p:ext>
            </p:extLst>
          </p:nvPr>
        </p:nvGraphicFramePr>
        <p:xfrm>
          <a:off x="76201" y="1432560"/>
          <a:ext cx="612971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8"/>
                <a:gridCol w="1295718"/>
                <a:gridCol w="1049782"/>
                <a:gridCol w="906780"/>
                <a:gridCol w="1891463"/>
              </a:tblGrid>
              <a:tr h="1460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Timeslice_ID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Enabled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1460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Bluetooth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Scanmode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None</a:t>
                      </a:r>
                      <a:endParaRPr lang="en-US" sz="1600" dirty="0"/>
                    </a:p>
                  </a:txBody>
                  <a:tcPr/>
                </a:tc>
              </a:tr>
              <a:tr h="1460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WIFI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Disabled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4600" y="1415534"/>
            <a:ext cx="1143001" cy="946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Hardware Table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10319"/>
              </p:ext>
            </p:extLst>
          </p:nvPr>
        </p:nvGraphicFramePr>
        <p:xfrm>
          <a:off x="92084" y="2804160"/>
          <a:ext cx="7604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61"/>
                <a:gridCol w="1433830"/>
                <a:gridCol w="1387793"/>
                <a:gridCol w="721868"/>
                <a:gridCol w="3413364"/>
              </a:tblGrid>
              <a:tr h="1420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Timeslice_ID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Connection</a:t>
                      </a:r>
                      <a:endParaRPr lang="en-US" sz="1600" dirty="0"/>
                    </a:p>
                  </a:txBody>
                  <a:tcPr/>
                </a:tc>
              </a:tr>
              <a:tr h="1420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Ethernet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IsAvailable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1      </a:t>
                      </a:r>
                      <a:r>
                        <a:rPr lang="en-US" sz="1600" baseline="0" dirty="0" err="1" smtClean="0"/>
                        <a:t>IsConnected</a:t>
                      </a:r>
                      <a:r>
                        <a:rPr lang="en-US" sz="1600" baseline="0" dirty="0" smtClean="0"/>
                        <a:t>: 0</a:t>
                      </a:r>
                      <a:endParaRPr lang="en-US" sz="1600" dirty="0"/>
                    </a:p>
                  </a:txBody>
                  <a:tcPr/>
                </a:tc>
              </a:tr>
              <a:tr h="1731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Mobile_supl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IsAvailable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1      </a:t>
                      </a:r>
                      <a:r>
                        <a:rPr lang="en-US" sz="1600" baseline="0" dirty="0" err="1" smtClean="0"/>
                        <a:t>IsConnected</a:t>
                      </a:r>
                      <a:r>
                        <a:rPr lang="en-US" sz="1600" baseline="0" dirty="0" smtClean="0"/>
                        <a:t>: 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4659" y="2789198"/>
            <a:ext cx="1206942" cy="1020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Network </a:t>
            </a:r>
          </a:p>
          <a:p>
            <a:pPr algn="ctr"/>
            <a:r>
              <a:rPr lang="en-US" b="1" dirty="0" smtClean="0"/>
              <a:t>Table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98022"/>
              </p:ext>
            </p:extLst>
          </p:nvPr>
        </p:nvGraphicFramePr>
        <p:xfrm>
          <a:off x="76317" y="4175760"/>
          <a:ext cx="716268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/>
                <a:gridCol w="1433830"/>
                <a:gridCol w="1041591"/>
                <a:gridCol w="936943"/>
                <a:gridCol w="755968"/>
                <a:gridCol w="1120394"/>
                <a:gridCol w="1059252"/>
              </a:tblGrid>
              <a:tr h="177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Timeslice_ID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App_ID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RX_Bytes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TX_Bytes</a:t>
                      </a:r>
                      <a:endParaRPr lang="en-US" sz="16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4933.0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2120.0</a:t>
                      </a:r>
                      <a:endParaRPr lang="en-US" sz="16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08293" y="4191000"/>
            <a:ext cx="1109214" cy="920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App Table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51037"/>
              </p:ext>
            </p:extLst>
          </p:nvPr>
        </p:nvGraphicFramePr>
        <p:xfrm>
          <a:off x="53058" y="5549146"/>
          <a:ext cx="650014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1086168"/>
                <a:gridCol w="1109028"/>
                <a:gridCol w="1059815"/>
                <a:gridCol w="1069340"/>
                <a:gridCol w="159286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App_UID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Hist_CPU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Hist_Net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Hist_HW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#_</a:t>
                      </a:r>
                      <a:r>
                        <a:rPr lang="en-US" sz="1600" dirty="0" err="1" smtClean="0"/>
                        <a:t>of_Updates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19908.0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52102" y="5574268"/>
            <a:ext cx="1132558" cy="978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Aggregate </a:t>
            </a:r>
          </a:p>
          <a:p>
            <a:pPr algn="ctr"/>
            <a:r>
              <a:rPr lang="en-US" b="1" dirty="0" smtClean="0"/>
              <a:t>App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9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2981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to estimate time remaining before bat dies b/c goal</a:t>
            </a:r>
          </a:p>
          <a:p>
            <a:r>
              <a:rPr lang="en-US" dirty="0" smtClean="0"/>
              <a:t>2 issues: over and under </a:t>
            </a:r>
            <a:r>
              <a:rPr lang="en-US" dirty="0" err="1" smtClean="0"/>
              <a:t>est</a:t>
            </a:r>
            <a:endParaRPr lang="en-US" dirty="0" smtClean="0"/>
          </a:p>
          <a:p>
            <a:r>
              <a:rPr lang="en-US" dirty="0" smtClean="0"/>
              <a:t>Overestimation: too much time</a:t>
            </a:r>
          </a:p>
          <a:p>
            <a:r>
              <a:rPr lang="en-US" dirty="0" smtClean="0"/>
              <a:t>Under </a:t>
            </a:r>
            <a:r>
              <a:rPr lang="en-US" dirty="0" err="1" smtClean="0"/>
              <a:t>est</a:t>
            </a:r>
            <a:r>
              <a:rPr lang="en-US" dirty="0" smtClean="0"/>
              <a:t>: dies sooner</a:t>
            </a:r>
          </a:p>
          <a:p>
            <a:r>
              <a:rPr lang="en-US" dirty="0" smtClean="0"/>
              <a:t>Short term = </a:t>
            </a:r>
            <a:r>
              <a:rPr lang="en-US" dirty="0"/>
              <a:t>(only % point granularity) </a:t>
            </a:r>
            <a:r>
              <a:rPr lang="en-US" dirty="0" smtClean="0"/>
              <a:t>why 5 minutes (only logging every 5 minutes, don’t want </a:t>
            </a:r>
          </a:p>
          <a:p>
            <a:r>
              <a:rPr lang="en-US" dirty="0"/>
              <a:t>	</a:t>
            </a:r>
            <a:r>
              <a:rPr lang="en-US" dirty="0" smtClean="0"/>
              <a:t>to go shorter, haven’t tried longer) Long time = miss too many apps, shorter = not yield</a:t>
            </a:r>
          </a:p>
          <a:p>
            <a:r>
              <a:rPr lang="en-US" dirty="0"/>
              <a:t>	</a:t>
            </a:r>
            <a:r>
              <a:rPr lang="en-US" dirty="0" smtClean="0"/>
              <a:t>significantly more information</a:t>
            </a:r>
          </a:p>
          <a:p>
            <a:r>
              <a:rPr lang="en-US" dirty="0" smtClean="0"/>
              <a:t>Long term </a:t>
            </a:r>
            <a:r>
              <a:rPr lang="en-US" dirty="0"/>
              <a:t>= minimal usage or </a:t>
            </a:r>
            <a:r>
              <a:rPr lang="en-US" dirty="0" smtClean="0"/>
              <a:t>idle</a:t>
            </a:r>
            <a:endParaRPr lang="en-US" dirty="0" smtClean="0"/>
          </a:p>
          <a:p>
            <a:r>
              <a:rPr lang="en-US" dirty="0" smtClean="0"/>
              <a:t>We make this </a:t>
            </a:r>
            <a:r>
              <a:rPr lang="en-US" dirty="0" err="1" smtClean="0"/>
              <a:t>calc</a:t>
            </a:r>
            <a:r>
              <a:rPr lang="en-US" dirty="0" smtClean="0"/>
              <a:t> by looking at bat level over time</a:t>
            </a:r>
          </a:p>
          <a:p>
            <a:r>
              <a:rPr lang="en-US" dirty="0" smtClean="0"/>
              <a:t>Naïve way: look at change over time (graphs with slopes) leads to over estimation</a:t>
            </a:r>
          </a:p>
          <a:p>
            <a:r>
              <a:rPr lang="en-US" dirty="0" smtClean="0"/>
              <a:t>We must look at most recent usage: currently using it = good chance you will continue to use</a:t>
            </a:r>
          </a:p>
          <a:p>
            <a:r>
              <a:rPr lang="en-US" dirty="0" smtClean="0"/>
              <a:t>Assumption short term will continue</a:t>
            </a:r>
          </a:p>
          <a:p>
            <a:r>
              <a:rPr lang="en-US" dirty="0" smtClean="0"/>
              <a:t>If we have data in short term window, use solely as basis in prediction for a conservative estimate</a:t>
            </a:r>
          </a:p>
          <a:p>
            <a:r>
              <a:rPr lang="en-US" dirty="0" smtClean="0"/>
              <a:t>ELSE, no short term data so we fall back on long term (past usage = future usage)</a:t>
            </a:r>
          </a:p>
        </p:txBody>
      </p:sp>
    </p:spTree>
    <p:extLst>
      <p:ext uri="{BB962C8B-B14F-4D97-AF65-F5344CB8AC3E}">
        <p14:creationId xmlns:p14="http://schemas.microsoft.com/office/powerpoint/2010/main" val="31440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do we know which applications are more intensive? </a:t>
            </a:r>
          </a:p>
          <a:p>
            <a:r>
              <a:rPr lang="en-US" dirty="0" smtClean="0"/>
              <a:t>Rank based on hardware usage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Network traffic usage</a:t>
            </a:r>
            <a:endParaRPr lang="en-US" dirty="0"/>
          </a:p>
        </p:txBody>
      </p:sp>
      <p:pic>
        <p:nvPicPr>
          <p:cNvPr id="1026" name="Picture 2" descr="http://t2.gstatic.com/images?q=tbn:ANd9GcR3jseVUfIF4pQcYb21vKRtH5jk2Pi4aUdz5uUMsIeAZS7ffLS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1371600"/>
            <a:ext cx="1822450" cy="13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KUAdgMBIgACEQEDEQH/xAAcAAACAwEBAQEAAAAAAAAAAAAABwEGCAUDAgT/xABKEAABAwICBgMMBgYJBQAAAAABAAIDBAUGEQcSITFBUWGxshMiMjZCYnFzdIGhwRQjNDVSkRUlQ3Ki4RYkM1OTwtHw8SZEVGSC/8QAGgEAAgMBAQAAAAAAAAAAAAAABAUAAQMCBv/EACcRAAICAgIBBAICAwAAAAAAAAABAgMEERIxIRMiM0EFYVGBMjSR/9oADAMBAAIRAxEAPwB4oQoKhAXIxBiS04ehEl0rI4i4EsiBze/L8Ld54KtaQMfwYfDrfbdWe5lvfZ7WwjgXHiehJGvram41clZXTvnqJD3z3nM/yHQjsbClb7peEDXZCh4j2MW+aXK6aR0dko46eLcJp++cenIbAqZccV4guTs6u81uWfgxSmJv8OXxXGQmkMeqC9qA5Wzk/LPV1VUvPf1M7nc3SuPxzUd3m/v5f8Qrz5dKFtpGez9UVyuEGRp7jXRZf3VS9nUVYbXpExNbnDOv+lxjyKhod7s9h61VELidUJ/5LZ0pyXTHVhzSvbK0thvcX6PmOzuutrRH38PemJBNFPC2WCRkkbxm17HAhw6CFlHhuCs2DsaXDDE7WMc6e3l2clK47ulp4H4FL78Ba5V/8Ca8l9TNGIXOsV6ob5boa63S90hkG7cWniCOBC6GYStpp6YammtolCEKiyFUtIuKxhiz/wBX1XV9SSynYdw5vPQB+ZyHSLW5wa0l2wAZklZtxtfXYhxFU1ofrU7T3KnGewMHEek7feisOj1bNvpGF9nCPg4s8slRO+aZ7pJZCXPe45lxPFfCEJ941pC3y3tghCFZCw4Mw5/SeprqJknc546UywOO7X1hsPQVxKylnoaqWlq43RTxOLXsdwKvuhHxnq/Yz2grhpMwSy/UxuVvYG3OFm4ftmjyT08igZZPpXuEugiNPKrkhGIUua5j3Me0te05OaRkQeShHA4IQhQhZMDYrlwrde7O130E2QqIm8vxAcx1BaJgmjqIY5oXB8cjQ5rm7QQdxWUk5tC9+fV22ezVLgX0ZzhPOM8PcUsz6E16kf7C8a3zxYzEIQlIcVbSXcDbcFXN7HuY+aPuDS05EF/e7PcSs6tGQ2bBy5J1acJ9XD1FBmfrKoEjmA0/ySWTr8fHVW/5YvypbnoEIQjwYEIQoUMPQj4z1fsZ7QTtISS0I+M9X7Ge0E1MXXh9hsc1yZGJe4ubrM/E0kA5dKR5ybyNIZY71VsoulPAwnEt+tEP1/hVUTPLy8sDnlv5pRDa0HmtRWe50l5t0NdQyiWnmbmDy5g9I3JRaUMDi0ySXm1Q6tC92dREwbIXE7wODTn7kRh5LT9KwyvpTXKIukKSoTQDBWLR7dDaMYW2XWyjmlbTSjmH96P4i34qur0glMNTDMN8cjXj0gg/JcWRUoOLLhLUkzVuaF5seJYmv4OAKF5rQ4XkWOnX7vtPr39lKBN/Tr932n17+ylAnmD8CFmR8jBfcUb5ZGxwsfJK8hrGMbmXHkAvgb1cdGN5tNmvxfd4wHTZR09SRmISdm0cM+aItk4QcktmcVt6OViLCt2w4ymluNPlFOwEPZtaxx8hx4HrXDWo7jQUl3t8tHWxMmpp25OaeI4EJBY3whV4WrtodNbpn5QT7/8A5dyd1oTFzPV9s+ze6jitx6O7oR8Z6v2M9oJgaVRnge4Dob2gl/oR8aKsf+oe0EwNKviNcfQ3rCGyf9tf0a1fAKbAOLpsL3HKXWfbpz9fGN7fPA60/IpKW5UDXxujqKWpjzDm9817HDqIWW2NdJI2ONjnvecmsaMy48gFoDRnY7lYsPNhuszteQ67aYkEU4Pk5jj8F3+QqjF80/Jzizk/D6FbpDwbJhmtbPSNe61zu+rdln3J34CermqetGY/utntuH6hl7aJoqhpjZTDwpTyHLnnwWdHZFxLRkM9gzzyHpROFbKyHuMsiEYvwQocpUO3It9A67NVUn2OD1bepCKT7HB6tvUpXmX2x3HoWmnX7vtPr39lKBN/Tr932n17+ylAneD8CFeR8jBGzLI7jvQhGGIytG2Pzb3Q2e9yE0rnalPUuOfcuTXeb08E2blb6S70ElJWxMqKeVu1p259I6VlzhkdoOwpl6Ncfvonw2a9yZ0x72Cpc7+zPBrujkeCWZeI9+pWF0X79sjuYJwhVYVxtVtce60U9K76POOQcO9dyI+K7+k+OSbBldFCx0kjyxrWMGZJLhsCtDXAtDhtB3FS9ocO+AO3PclzubmpvtBaglHiigaOcBsscbLld2Mfc3bWM3tpweH73M/8mx4sxNQ4YtzqqrJfM7ZDA099I7/TpXzi/FNFhi3Geo+snfshgadsh+Q6Vn6+Xmuv1fJXXGXXld4LW7GsHJo5daKponlT5z6MJ2RqjxifV/vldf7k+tuMmbzsa1vgxt5Bc1CE4ilFaXQC25eWCh25SoduVs5XZqqk+xwerb1KVFJ9jg9W3qUrzL7Y7j0LTTr932n17+ylAm/p1+77T69/ZSgTvB+BCvI+RghCEWYgvSnglqpmU9PG+WaVwayNozLjyCKeCWpqIqenjdLNK4MjjYMy5x5J66PsCQYdhbW1zWTXV7dr94hB8lvzKHyMiNMfPZrVU7GdbAtsuVqw9T0t3qjPOBmAf2Q4Nz45KwnaF4OqYW1LaUytE72l7Y89paMsz6NqK6tp6GDu1XK2OPWDdZ24EnIJDJuT2xlFKK0IjSfaLxRYhmrLnI+pgqH/ANXny71reDMtzcvjvVOWobrbKO82+SiuEDZ6eUZFrvgR0rP+NMJ1eFq/ucuctJK4/R6j8XmnkcvzTfDyoyXCXhgORS0+SK6hCEwBgUO3KVDtyplLs1VSfY4PVt6lKik+xwerb1KV5l9sdx6Fpp1+77T69/ZSgTf06/d9p9e/spQJ3g/AhXkfIwXrTQTVVRHTUsL5p5XarI2DMuP++K8lbdG+I6HDl4dJcoGmGcBn0oNzdB0/u80RbKUYNxW2ZwSctMZ+j7A8GG6cVVbqTXSQd88DMRA+S35niv340xbR4XoNeQiWskGUFODtceZ5Ac144yxpQYbtrZY3sqKudmdNE12Yd5xI3N6eKQt1uNXdq+WtuExmqJT3zjw6AOA6EqponkT9SwNssjVHjEYeii51d3xxca64Td0qJaQ7c9jW64yA6FddKwBwNcQRmCG5j3hL/Qj4z1fsZ7QTA0q+I1w9DesKsiKjlJLrwSpt0tlL0a4++i9xst9n+oy1aeqkd4O3Yxx5cimndrZR3i3yUVfE2WCUZEHh0g8CsunI5g5EcQeKfeieS9SYaYbxtg2Cjc/w3R9PRyXebjqt+pFlY9jmuMhS4zwpV4VuAil1pKOTMwVGWx3mngHKvLR2P6q0UuGKs3yMS0zxqtiHhPkPghvI58eCzicszkMhns25ozEulbD3Lr7ML61CXhgoduUqHbkUwddmqqT7HB6tvUpRSfY4PVt6kLzL7Y7j0LXTo39W2ogbBO8fwpPp5aZ6R0+E2Tt/7eoY4+g9780jU6wHukWZK1YCOHyQhGmB9Oc52Wu9ztUao1juA4ehfKEKEYw9CPjPV+xntBMDSqf+hrhw2N6wl/oR8Z6v2M9oJrYps36fs0ttdKYmTObrvG8NBBOXSk2U1HK2/wBB9K3TpCc0b4MdiGrFbXs/VUDjrA/t3fhHRzTvq6mltlvlqal7IKanZrEnc1oH+9iKCipLVb4qSkiZBSwMya0bA0BJLSXjQ4hrDQUDiLbTP8IH+3ePK/dHDmuffmW/pF+2iH7OPjPFU+Krr9IeHx0ceyngd5A5nLyiq+pKhOYRUIqMegBycntghwJ2DjsQv1WqndWXagpWjMz1UUYy854HzUl4iykttI1DSDKlhHmN6kL2AyGQ2BC8w/LHK8I5WKbX+msO3C2ghr6iBzWOIz1X5d6fcclmWRkkUjo5mFkrCWvYfJI3hauKR2lzDZtl5F2p2ZUdc7J+W5kuXzG1Mfx93GTg/sFyobXIoCEITgABCEKEGHoQ8Z6v2M9oJ2k70ktCPjPV+xntBXHSbjQWGkNut8n6zqGZgt/YMPlHp5JLl1ueTxQfRNRq2zhaVsa5mWwWmUgghtZKw7vMB60qBsGXyUuJc4ucS5zjm5zjmSd5KhNKaVVHigOyx2PYIQhbHAK86IbR+kMUsrHNzhoGd0z4a52D4ZqjcM8iTnkABmSeQ6VofR3hv+jmH4opWgVs+UtSfOy8H3bkHm28K9fbN8evlNMtaEISIZEL8F6tVJebZPb6+MSQSjIg8CNoI6Qdq6CggEKJteUQzRizDlZhm6uo6trnRO2wT5d7K308xxC4p3rUN8s9Be7e+iuMDZYX/m08weBSRxbo7u1kldNQRyV9B4XdWAa8fQ5u8+kD8k6xsyNi4zemLrqHF7iUxCM8ycuBy9CEeDlkwPiKPDNZXVrmF8r6UxwM/E8uG/kFwq6sqLhVy1dZKZZ5nFz3nif9F4IWahFScvsvk2tAhCFoUCCQBnw47V+m3W+tudQKe3UstTM7cyJuZ953D0lNzA+jOK3PZcL+GzVTTrMp2kFkZ6fxH4LC7IhSvPZpXVKb/R+HRVgl4dFf7vCRkNajgkbtHnkHd0D3ptAZKABkF9JDbbK2XKQyhBQWkCEIWZ2CEIUIQQoO9CFCFcvmCMP3tzpaugY2c7DNF3jvzCo160S08AfJQXiWMbTqzwCTZy2FqEImi+yL0n4MbYR/gotXh99NNqGra7p7jl/mXj+hnf8Akj/D/mhCdxk2gBpbO1ZMCSXgZi6tgHEfRdb/ADhX20aJrJCGyV9RU1p36rjqN/JqlCXZd1iekwmqEX9F4tdroLVTiC3UkVNEPJjblmv25ZIQlm235DNaJQhChAQhChD/2Q=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2.gstatic.com/images?q=tbn:ANd9GcTSDtM_9ISD_ret2kFwBRIjKuFkvJ20Ncax45-PFTM9jL2Sbx5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82247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hASEBUUDxAUFBAUFRQUFBAUFBYVFhQVFBQVFRQVFhQYHCYeHBkjGRUUHy8gJCcpLS4sFR4xNTArNSYrLCkBCQoKDgwOGg8PGiokHyQsLCwuMC8sKSkpMCwsLCwsLCwsLC0sLCwsKSwsLCwsLCwsLCwsLCwsLCwsLCwsLCwsLP/AABEIAOEA4QMBIgACEQEDEQH/xAAcAAEAAQUBAQAAAAAAAAAAAAAAAwEEBQYHAgj/xABHEAABAwICBwMHCQYFBAMAAAABAAIDBBEFMQYHEiFBUWFxkaETIjJCUoGxFDNicoKissHRI0NTksLwY4OTw+E0RITxFRZU/8QAGgEBAAMBAQEAAAAAAAAAAAAAAAMEBQIGAf/EAC4RAAICAQMDAQYGAwAAAAAAAAABAgMEESExBRIyQRMiQlGRoRRhcYGx0RUzUv/aAAwDAQACEQMRAD8A7iiIgCIiAIiIAiIgCIqXQFUVLpdAVRU2kugKoqXS6AqipdLoCqKl0ugKoiIAiIgCIiAIiIAiIgCIiAIiIAiKGoqWRtL5HtYxu8vcQ1oHUncEBMhXPsc1vU0d20cbqh/8S/k4R9si7vsg9q0TF9N8QqbiSpdGw/uqe8TewvuXnvCuVYVtm+miKtmXXX6nZcX0roqX/qamON3sFwLz2MF3HuWrV2uCnH/TU083Jzg2Bh97ztfdXJ4mNafNaATmQN57XZlTtK06+lwXm9ShZ1GXwo3Sq1p4i/5tlNCOySZ39LVjZtLsSf6VfIOkUUMY9xLXHxWDYp2K7HDpjxEoTzb38RePrah/p1tY7/yntHc2y8CG+cs57amc/wBa8sUzFOqoLhIpyybf+n9SsdMOEk47Kmcf1q7hkmb6FZWN7KqQ+DiQomqVq+OqD9ERfirl8T+pfwY5Xs9DEJj0kZDIPwA+KyVPpviLfSNNMOrJIT3tc4eCwbFI1QyxKZcxR1HqWTD4jb6TWMP+4pJWfSiLZ29vm2f91Z7DdJ6Sc2hnYX/wydl/8jrO8FzZq9via4We0OHJwB+KpWdNrfi9C7X1uxecU/sdaBVVzbD8Rnh+ameG/wAN5MjO5x2gOxwWyUGmANhOzYPtsu5vd6Q8e1ZluFZDjc1qOqUW7N6P8zZUUUE7XjaY4OaciDcKRU+DTTT3RVFRVQ+hERAEREARFQoCq8ucBnlzWNx/SSno4vKVLw0eq0b3PPssbxP9lcU0t1jVNcSxpMNNwiad7xzkcM+wbu1WKcedr24ILbo188nQNKdbFPATHSATzDcXXtE09XD0j0b3rluM6QVNY/aqpTJY3azKNv1Yxu95ueqxTApmLcoxYVcLcybsicyVq9ArwF6BV1FM9tUzFHFGXGzQSein2WN9ORrT7IO07uCkRHJntinYoaeqicdmKOSV3JoJ+6wE99lnaPAK+T5vD3gc3tDfGRwXErq4+UkR+ysl4xbMcxXDB0Weg0JxR2ccTPrStH4GuV43QLEf4kA/zJD/ALQULzaF8aPn4LJfwGttB5KVq2L/AOi4kMpoP9SQf7ZUMuieLNybC/skafxxt+K5/G0viS+5w+n5PrB/YxDFI1Sz0OJR/OYdtjmxoPjE4/BY+TH4WG1RBNA7qP6Xhp7iu1kQlwyCeHbHlF+1StVtT1sEnzU7CfYcfJu7n28Lq6LCDvBB6hd96fBVnXKPKJ4yrhgVrGVdMKimcouKWofGbxuLTxtke0ZFbHh+kzXWEw2Xe0PRP6LWmr1ZUraIWcmjjZttHi9vkb+1wO8G45r0tLw/FJITuO0ziw/keC2mhxFkrbsO/i05j3LJux5V/oepxc6vIW2z+RdoqBVVcvBERAUutU030/hoGbO6SpcPMhBy+k8+q3xPDmLPWHrEjoGeShIfWOG5uYiBye/8m8excIqquSWR0kry+R5u57jcknn/AHwV7GxXZ70uCrff2bR5L3F8bnq5TLUSF7z7g0ey1vBqtmqJqlatqMUtkZUm3uyVqmaoWlVgc+SQRU8bppnbmxsFz2m3Af2QpHJRWrI1BzeiLgdwGZJsB2kpRyOlk8nSQSVMvssadkdSc7dTsjqt/wBGtSr32kxWXdmKSJ1mjo+QfBv8y6jheDQU0YjpoWRRj1WNAHaeZ6lZ13UVHav6l6vB13mclwjVJiE4BrahtNGf3MQD3W5G1mjtJct1wjVRhkFiYTM4etM7bF/qCzPBbiizLMm2zmRfhRXDhEVNSRxtDYmNY0ZNY0NA9w3KaypdNpVyYrZLKzqcYp4/nJ4mfWka34lY+TTnDG54hSj/AD4/1XSjJ8I+aoziWWCZp1hhyxCl/wBeP9VkKbG6aT5uohf9WRjvgUcJLlDVF7ZRzQMeCHtDmnNrgCD7ivYcl1yfTVMW1ZYbPf8AYeScfWhPk/ujzfBarW6s8Rpt+H1gljH/AG89h7hmzuDV1VFNDIshwyCePXPlHDX6TSU7xHiNLJTP9qxLHdR07C73LYaGvjkaHRvDmniDddJrsOimYWTxskjObHtDh3Hj1XOcd1QmNxmwiYwyZmne4mN3QOO8dhuOxaNWentMxsno8Ze9VsXjV7C1Oh0qfFL8nxKI0844uFmO6g5W67x1W1xyA5FXdU1qjCspnU+2a0Pa9xSuY4OYbOHH9V4C9BcNa7CLaeqNownGRL5rt0nLn1Cya0O/EGxGRC2TB8a8p5km6Tgfa/5WXkY3b70eD0uD1BWe5Zz/ACZlERUjYPmDTKcvxGrLiSflEo3/AEXFoHcAsS1dZ1q6tHvc+toWl0h86enAuX2HzkYGbrDe3jmN+48kjeCLhb+NZGcFoZV9bjLUnapC8AXKgMgAuV0DV7qtfVltRXtLaXc6ODeHTcnO4iPxPQbzLbdGpayIq6nY9DCaIaC1eJuuy8NGDZ1Q4elbNsbfWPgOJvuXc9GND6Sgj2KaOxPpyu3ySHm5/wCW4DkstBTsY0NY0NY0ANa0Wa0DIADcApAsK7Ina9+DVrqjWtgFUrxJKGglxAAFySbAAcSSueaTa242Xjw9omkG4zuuIWnpbe89m7quK6pWPSKPs7I1rWTOgVNXHG0ule1jBvL3ENA7SVpOLa3aNl20jJKt+W0zzIgesz9x+yCuW4niM9U/brJnTOzDXbo2/UiHmjxK8B3/AKWxT0tc2MzLeo6bQRtNfrGxSbc2SGmZyiZ5V/8APJu7mrB1L5JjeoqambpJO8N/kbYBQMU7FpwxaoeMUZluXdLmR4iwqnGUEfaW7R73XV7HTxjKNg7GNH5LwxTMU+iRRnZN+rPYp2HNjD9hv6Ly7CKd2dPF/ptHiFM1SsRog9pNcNnilovJ74JZ4T/hTyNH8pJHgs3R6UYlF6NSydvsVEYDv9SK3eWlYxqkaoLMeuflFEsM7Ir4k/5NuodY7Mqynkh/xWftoe0uaNpvvb71tdDiEUzA+GRkjDk9jg4d449FythVYYth/lIXOil4yRHZJ6Pb6Lx0cCsy7psfgehqUdbeulq/dHXAqFabhOmz22bWtBH/AOiMG3bJHm3tbcdi2+Gdr2hzHBzSLhwIII5ghZFtM6npJG/TkV3R7oPUx2PaN01ZF5OpiD28Dk5h5scN4K5dimB1uDnaBdU4df0v3kA+kOXXI9F2VUewEEEXB3EHIjlZfarpVPY+X48Ll2yRzjDcUjnjD4nBzTkR8DyPRXl1idKNBZaKR1XhTbxHzp6EZW4uiH5cOG7cveDY1FUxh8brg7iDm08Wkc/1WxVZGxaxPK5WJLHl+RkrqCfEWQ7L3utZ7AOZcXWAA5klQYpiscEbnyus0ePIAcSvGhmis1ZMyurwWRMO1SUp+7NJ8QOw5WBXTjCOrOsLGldNNcI6eiIsE9gUXKtYGqB08pqMN2GSPuZYHHZY5x9dhtZrjvuMjnuN79WRdwnKt6xOZRUlozkOg+pqRkomxTYdsb2UrTttLuDpDkQPZGfE8F10BVVEsslY9ZMRiorRBYvSDSKCji8pO+wyawb3PPJo4/BWul2l0NDDtSedI75uEZvP5NHErhmMY5PVzGWoftOOQ9Vjcw1o4D+yrWLiO56vZFbIyVUtFyZXSrTSpr3EPJjpr7qdp3O5GR3rHpksG3plyXlq9heirqjWtIowrLJTesmewpGqMK4igJFyQ1vtE2CnRA2emK4jHJRwTxlwZEx80nBrWnwaBtWWzYdojiko3QNgaeMjgz7oDn94CjnkV1+Ukcqq2zwi2YmKkecmn4K5jw9/TvC2in1X1B+erGjoyNzvFzh8FeM1Wx+tVynsZGPiCqkuo0L1+xL/AIzKl6JfuapHhchy2T9oKX/4qYfu3W5gX+C2d2qyP1auUdrYz8GhQSatqlm+Cv3/AEmOb4tf+S4/yNT4l9UfH0rI9Uvqa1sEGxBB5HcvbVl6nC8ahHnRxVTBwu15t2ODHd11iTjtLt7FVBLSS/Vc5v8AI4B4HZdSwy4y/P8AT+uStZgWR/L9f74JGqVoXr5L5u3G9ssX8SN203sPsnobKjApu9S3RnzhKD0kieNXmGVslO68J80m7oj6DuZA9V3Ue8FWjFM1QWRU1pI7ptnVLug9Gb3hmKMmbdp38WHNqvVz6nncxwcw2cP7sQtwwjF2zN5PHpN/MdFh5GM6948HrcHqCyF2T2l/JkVzrS3VvMZjU4TI2GZ++WA7o5D7Q3EB3MWtx3G66KqqtCyVb1iac642LtkjmWjOraqfM2fGZGyeT3xUzTdm17T7AA25d/JdLAXpF9sslY9ZHyuuNa7YoIiKMkCIiAKhVVRAfP2sasdJilRtOvsObG0eyGsabd5J95WAYuk61NXcr3vrqMFz7Az043l4aLeUZ9LZAu3ja437jzClnDhcL0uFbGdaS9DEyqpRk2/UvGqRoUIcszopojU4k8iImKkadmSqI3utmyIcT4c+StWWwqj3SKldMrXpEsKTbklEVNEZ6g+oze1vVxG63W4HVdDwDVC59pMUmLncKeI2a3oX5+5tu0redHNGKWii8nSxho3bTs3vPN78yfDlZZYLAvz7LNo7I2KcKuvd7ss8Mwanp2bFPCyNvJjQL9ScyepV5ZVXiR4AuSABmSbAe9Z7bZd4PSLBVWnFBGSDUNe4cIg6X8AIHvKx7tZNLwjnP2WN/E8FTRx7ZcRZFLIqj5SX1NtRamzWPTHOKcfZYfg9X9NpvQvIBm8mTwla6L7zwG+KSx7Y8xZ8jkVS2Ul9TO2VtX4ZDMwsniZIw+q9ocPHJTRStcLtcHA5EEEd4Uih4Jtmc8xXVeY3GXCqh0Ev8Fzi6N30bm5A6ODgtcGNOjl8jiEPyWo4OO6GXqHbw3tuW/VXZSsfjWB09XEYqmJr2Hnm0+012bT1Ct1ZcoPco5GDXctNDQmi2ealasLjGD1OEuG2XT4bezZrXkprnc14GbPDlY7jlKWoa9oc0gtIBBBuCDxBW1XbG2OqPJ5WJPGlo+C5BUtFWCOaMl2zeRjB1Mjg0N95P92WNxPFI4Iy+VwDW+PIAcSVJoRoxPVTR19aDHEw7VLS8cvNlk677j9M4cicYQfcT9PxZ22Jrhep04KqoAqrAPaBERAEREAREQBERAUIXJ9Y+q97nmqwyMGRxvNTNsA85+UjBsNq+beN7jfcHrKpZSV2Srl3ROZwU1ozg2ierOtq5R8uhfTUjd7w7zZJbeo0ZgHi7uucu5UVFHDG2OFjWRsAa1jRYNA4AKfZRdXXzuesjmuqNa0iF4mmaxpc9wa0C5cTYAcyVbYri0VPE6SZ2yxveTwa0cSeS49pNphNWP33ZAD5sIO7dkXn1neA4c1LjYs73tx8yDJyo0Lfk2/H9ZzWkso2h5y8s8HZ+y3M9pstGxDFZ6g3qJXSfRcfMHYweaO5WDVK1eipxKqeFv8AM87fl228vb5EzT3cv+FKxRNClarZQkTsUzCoGKdi5ZCy5oZ3xO2oXujdx2DYHtb6J94W4YTpvk2pb/msH4m/otNYFM1VLsau3yW/zLFGddQ/dl+z4OsQTte0OY4OacnDeCpFzXCcYkp3XYbsPpMJ3Hs5Hqt/w3Eo5mB8Z7RxaeIK8/k4sqHryj1OFnwyVpxL5E80DXtLXtDmuBDmkXBB3EEHMLk+kGhtfQSE4XF5ejeS75P6ToHHMN33LOWfXmeuJsqGq2VT1iW7qYXR7Zo5foloLU1MranF4w1kZvDR7rbXtyC5y4A+/duPUGhLKq+WWSsl3SPtVUao9sUERFGShERAEREAREQBERAEREAQoqFAcg1qV7nVoiLvMjjYQ2+4Ofckkc7ALUmroOtTQqaV3y2lBc9jA2aEZvY0kh7Obm3O7iMt4secUlSHAEL0/T7IyqUY8o85n1SjY5P1LximaoWlXVDTSSyCOCN0kp9VuQHNxyA6k2V+UlFayeiMztcnolqz3G0nIKdkXNzfE/ALb8L1YPIBq6gj/Chtu7ZHD4NHatgh1fYe0b6fb6ySSPPi5ZtnU6Y7LVl2HSr57yaX3ObNiHtt99x8QphE4C9t3Mbx3hdEl0Aw45U4b1Y+Rh+64LC1+rRzfOoqlzXfw5d4PTbaAe8OXMep1Se+qObOkXRWqaf2NaYpWqCd0kMnkquLyMvqn1H9Wuy7t3MBTtV6MlJaox7KpVvSS0JAsxotVbFUxu1YSXaR7RDS4bue4rXqyuZEwuebAf3YdVmdX2jk8sza6qBYwBwpoDnZ4sZXDqLgdt+SqZk4wqal6l/plE7LlKPCOkBVRF5o9oEREAREQBERAEREAREQBERAEREAREQFCFzDT/Vy7bNVh8d3E3mpmj0r5yRj2ubeOY33v1BUIUtVsqpd0SOyuNke2RwbAdGqyrlEbYJIm38+aRjmtYOPpAbTuQHgN67PgOj8FJEI4G2Gbnne57vaeeJ8BkLLJWVVNkZdl/lwQ4+LCjePJSyK3rK+OJu1LI1jfacQB4rXanWVQMNg97+rI3Ed5sq8a5z8VqTSshHlm1WRajDrTw4mznyM6vjdbvbdbHh+LQTt2oJWSN5scHW6G2R7UlXOPkj7GcZeLPOL4NDUxGOdgcw97Twc08D1XK8Ywqsonlhhkni/dTsa4kt4NeGg2cOzs6dhCWU2Pkzofu/Qr5OJXkLSRzLRHQeWokbUYjHsxtN4aVw9I+3IDw5A58d1gumgIFVR3XStl3SJaaYUx7YBERREwREQBERAEREAREQBERAEREAREQBERAEREBRazpbpg2lGxGA+ocLhpyYPad+Q4rMY3iraankmfkxpIHtOya33mw9647DM+aR0kp2nvJc49Ty6DL3K9h4/tX3S4RRzMj2UdFyyao8tUP253ue88XcOgGQHYvL8L3ZLN0lOLKeSmFltLSOyPPysberNKrMO6LEx1M1NIJKeR0cg9ZptfoRkR0Nwt1r6cLVsTgXcoqS3JKrWmdP1fayG1v7GosyraL2G5soGbmA5O5t946b0vlX5Q+GVskTi2Rjg5jhwcDcL6R0R0gbW0cU7dxe2z2+y9p2Xt7we8LBy8f2b1jwz0GPd3rR8maREVItBERAEREAREQBERAEREAREQBERAEREAREQBUVVRAaHrcrS2nhjB+clueoY0n4kLSMMets1zxnyVM/gJHtP2mXH4StCw+rXoMBL2K/cwc/X2jN2pZdyuHyBYCmrt2auTXK52bmS3oeq561bFCsxWVq1rEalSNaI+16tmDrjvXVtQmIExVMJO5kjJGj67SHfgC5HVyLqWoCA3q38P2LPeNsnwIWVm/62b2J5I7AqoixDVCIiAIiIAiIgCIiAIiIAiIgCIiAIiIAiIgCoqogNb0/wE1dBKxgvK0CSMc3s32942h71wKmrLL6gK4zrR1ePje6ro2F0TrumiaLmN3GRoGbTmQMjvyy0sLIUPcZRy6O/3kazBiXVTnFOq1NlZ1Uny1bKsMd4+5najEeqw9VVXVq+rVtJMuJWakkKdBNIvorVVo4aTDmCRtpZiZnjiNsDYaexgb7yVzvVbq2fUSMqqxhFM0h0UbhvmcN7XEH92Dv+l2Xv3UBY2Xcpe6jXx6+1dzKoiKgWwiIgCIiAIiIAiIgCIiAIiIAiIgCIiAIiIAiIgCpZVRAaJpRqhoasl8d6eY7y6MAscebojuv1FlodbqLxBp/ZTwSN5kvYfeLH4ruyWU8MiyOyZFKmEvQ4PSaisRcf2s1PG3mHPefcNkLedGNTVDTOD5yamUbx5QARg8xFvB+0St/QJLIsls2I0xiUDAvSIoCU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63500" y="-1041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hASEBUUDxAUFBAUFRQUFBAUFBYVFhQVFBQVFRQVFhQYHCYeHBkjGRUUHy8gJCcpLS4sFR4xNTArNSYrLCkBCQoKDgwOGg8PGiokHyQsLCwuMC8sKSkpMCwsLCwsLCwsLC0sLCwsKSwsLCwsLCwsLCwsLCwsLCwsLCwsLCwsLP/AABEIAOEA4QMBIgACEQEDEQH/xAAcAAEAAQUBAQAAAAAAAAAAAAAAAwEEBQYHAgj/xABHEAABAwICBwMHCQYFBAMAAAABAAIDBBEFMQYHEiFBUWFxkaETIjJCUoGxFDNicoKissHRI0NTksLwY4OTw+E0RITxFRZU/8QAGgEBAAMBAQEAAAAAAAAAAAAAAAMEBQIGAf/EAC4RAAICAQMDAQYGAwAAAAAAAAABAgMEESExBRIyQRMiQlGRoRRhcYGx0RUzUv/aAAwDAQACEQMRAD8A7iiIgCIiAIiIAiIgCIqXQFUVLpdAVRU2kugKoqXS6AqipdLoCqKl0ugKoiIAiIgCIiAIiIAiIgCIiAIiIAiKGoqWRtL5HtYxu8vcQ1oHUncEBMhXPsc1vU0d20cbqh/8S/k4R9si7vsg9q0TF9N8QqbiSpdGw/uqe8TewvuXnvCuVYVtm+miKtmXXX6nZcX0roqX/qamON3sFwLz2MF3HuWrV2uCnH/TU083Jzg2Bh97ztfdXJ4mNafNaATmQN57XZlTtK06+lwXm9ShZ1GXwo3Sq1p4i/5tlNCOySZ39LVjZtLsSf6VfIOkUUMY9xLXHxWDYp2K7HDpjxEoTzb38RePrah/p1tY7/yntHc2y8CG+cs57amc/wBa8sUzFOqoLhIpyybf+n9SsdMOEk47Kmcf1q7hkmb6FZWN7KqQ+DiQomqVq+OqD9ERfirl8T+pfwY5Xs9DEJj0kZDIPwA+KyVPpviLfSNNMOrJIT3tc4eCwbFI1QyxKZcxR1HqWTD4jb6TWMP+4pJWfSiLZ29vm2f91Z7DdJ6Sc2hnYX/wydl/8jrO8FzZq9via4We0OHJwB+KpWdNrfi9C7X1uxecU/sdaBVVzbD8Rnh+ameG/wAN5MjO5x2gOxwWyUGmANhOzYPtsu5vd6Q8e1ZluFZDjc1qOqUW7N6P8zZUUUE7XjaY4OaciDcKRU+DTTT3RVFRVQ+hERAEREARFQoCq8ucBnlzWNx/SSno4vKVLw0eq0b3PPssbxP9lcU0t1jVNcSxpMNNwiad7xzkcM+wbu1WKcedr24ILbo188nQNKdbFPATHSATzDcXXtE09XD0j0b3rluM6QVNY/aqpTJY3azKNv1Yxu95ueqxTApmLcoxYVcLcybsicyVq9ArwF6BV1FM9tUzFHFGXGzQSein2WN9ORrT7IO07uCkRHJntinYoaeqicdmKOSV3JoJ+6wE99lnaPAK+T5vD3gc3tDfGRwXErq4+UkR+ysl4xbMcxXDB0Weg0JxR2ccTPrStH4GuV43QLEf4kA/zJD/ALQULzaF8aPn4LJfwGttB5KVq2L/AOi4kMpoP9SQf7ZUMuieLNybC/skafxxt+K5/G0viS+5w+n5PrB/YxDFI1Sz0OJR/OYdtjmxoPjE4/BY+TH4WG1RBNA7qP6Xhp7iu1kQlwyCeHbHlF+1StVtT1sEnzU7CfYcfJu7n28Lq6LCDvBB6hd96fBVnXKPKJ4yrhgVrGVdMKimcouKWofGbxuLTxtke0ZFbHh+kzXWEw2Xe0PRP6LWmr1ZUraIWcmjjZttHi9vkb+1wO8G45r0tLw/FJITuO0ziw/keC2mhxFkrbsO/i05j3LJux5V/oepxc6vIW2z+RdoqBVVcvBERAUutU030/hoGbO6SpcPMhBy+k8+q3xPDmLPWHrEjoGeShIfWOG5uYiBye/8m8excIqquSWR0kry+R5u57jcknn/AHwV7GxXZ70uCrff2bR5L3F8bnq5TLUSF7z7g0ey1vBqtmqJqlatqMUtkZUm3uyVqmaoWlVgc+SQRU8bppnbmxsFz2m3Af2QpHJRWrI1BzeiLgdwGZJsB2kpRyOlk8nSQSVMvssadkdSc7dTsjqt/wBGtSr32kxWXdmKSJ1mjo+QfBv8y6jheDQU0YjpoWRRj1WNAHaeZ6lZ13UVHav6l6vB13mclwjVJiE4BrahtNGf3MQD3W5G1mjtJct1wjVRhkFiYTM4etM7bF/qCzPBbiizLMm2zmRfhRXDhEVNSRxtDYmNY0ZNY0NA9w3KaypdNpVyYrZLKzqcYp4/nJ4mfWka34lY+TTnDG54hSj/AD4/1XSjJ8I+aoziWWCZp1hhyxCl/wBeP9VkKbG6aT5uohf9WRjvgUcJLlDVF7ZRzQMeCHtDmnNrgCD7ivYcl1yfTVMW1ZYbPf8AYeScfWhPk/ujzfBarW6s8Rpt+H1gljH/AG89h7hmzuDV1VFNDIshwyCePXPlHDX6TSU7xHiNLJTP9qxLHdR07C73LYaGvjkaHRvDmniDddJrsOimYWTxskjObHtDh3Hj1XOcd1QmNxmwiYwyZmne4mN3QOO8dhuOxaNWentMxsno8Ze9VsXjV7C1Oh0qfFL8nxKI0844uFmO6g5W67x1W1xyA5FXdU1qjCspnU+2a0Pa9xSuY4OYbOHH9V4C9BcNa7CLaeqNownGRL5rt0nLn1Cya0O/EGxGRC2TB8a8p5km6Tgfa/5WXkY3b70eD0uD1BWe5Zz/ACZlERUjYPmDTKcvxGrLiSflEo3/AEXFoHcAsS1dZ1q6tHvc+toWl0h86enAuX2HzkYGbrDe3jmN+48kjeCLhb+NZGcFoZV9bjLUnapC8AXKgMgAuV0DV7qtfVltRXtLaXc6ODeHTcnO4iPxPQbzLbdGpayIq6nY9DCaIaC1eJuuy8NGDZ1Q4elbNsbfWPgOJvuXc9GND6Sgj2KaOxPpyu3ySHm5/wCW4DkstBTsY0NY0NY0ANa0Wa0DIADcApAsK7Ina9+DVrqjWtgFUrxJKGglxAAFySbAAcSSueaTa242Xjw9omkG4zuuIWnpbe89m7quK6pWPSKPs7I1rWTOgVNXHG0ule1jBvL3ENA7SVpOLa3aNl20jJKt+W0zzIgesz9x+yCuW4niM9U/brJnTOzDXbo2/UiHmjxK8B3/AKWxT0tc2MzLeo6bQRtNfrGxSbc2SGmZyiZ5V/8APJu7mrB1L5JjeoqambpJO8N/kbYBQMU7FpwxaoeMUZluXdLmR4iwqnGUEfaW7R73XV7HTxjKNg7GNH5LwxTMU+iRRnZN+rPYp2HNjD9hv6Ly7CKd2dPF/ptHiFM1SsRog9pNcNnilovJ74JZ4T/hTyNH8pJHgs3R6UYlF6NSydvsVEYDv9SK3eWlYxqkaoLMeuflFEsM7Ir4k/5NuodY7Mqynkh/xWftoe0uaNpvvb71tdDiEUzA+GRkjDk9jg4d449FythVYYth/lIXOil4yRHZJ6Pb6Lx0cCsy7psfgehqUdbeulq/dHXAqFabhOmz22bWtBH/AOiMG3bJHm3tbcdi2+Gdr2hzHBzSLhwIII5ghZFtM6npJG/TkV3R7oPUx2PaN01ZF5OpiD28Dk5h5scN4K5dimB1uDnaBdU4df0v3kA+kOXXI9F2VUewEEEXB3EHIjlZfarpVPY+X48Ll2yRzjDcUjnjD4nBzTkR8DyPRXl1idKNBZaKR1XhTbxHzp6EZW4uiH5cOG7cveDY1FUxh8brg7iDm08Wkc/1WxVZGxaxPK5WJLHl+RkrqCfEWQ7L3utZ7AOZcXWAA5klQYpiscEbnyus0ePIAcSvGhmis1ZMyurwWRMO1SUp+7NJ8QOw5WBXTjCOrOsLGldNNcI6eiIsE9gUXKtYGqB08pqMN2GSPuZYHHZY5x9dhtZrjvuMjnuN79WRdwnKt6xOZRUlozkOg+pqRkomxTYdsb2UrTttLuDpDkQPZGfE8F10BVVEsslY9ZMRiorRBYvSDSKCji8pO+wyawb3PPJo4/BWul2l0NDDtSedI75uEZvP5NHErhmMY5PVzGWoftOOQ9Vjcw1o4D+yrWLiO56vZFbIyVUtFyZXSrTSpr3EPJjpr7qdp3O5GR3rHpksG3plyXlq9heirqjWtIowrLJTesmewpGqMK4igJFyQ1vtE2CnRA2emK4jHJRwTxlwZEx80nBrWnwaBtWWzYdojiko3QNgaeMjgz7oDn94CjnkV1+Ukcqq2zwi2YmKkecmn4K5jw9/TvC2in1X1B+erGjoyNzvFzh8FeM1Wx+tVynsZGPiCqkuo0L1+xL/AIzKl6JfuapHhchy2T9oKX/4qYfu3W5gX+C2d2qyP1auUdrYz8GhQSatqlm+Cv3/AEmOb4tf+S4/yNT4l9UfH0rI9Uvqa1sEGxBB5HcvbVl6nC8ahHnRxVTBwu15t2ODHd11iTjtLt7FVBLSS/Vc5v8AI4B4HZdSwy4y/P8AT+uStZgWR/L9f74JGqVoXr5L5u3G9ssX8SN203sPsnobKjApu9S3RnzhKD0kieNXmGVslO68J80m7oj6DuZA9V3Ue8FWjFM1QWRU1pI7ptnVLug9Gb3hmKMmbdp38WHNqvVz6nncxwcw2cP7sQtwwjF2zN5PHpN/MdFh5GM6948HrcHqCyF2T2l/JkVzrS3VvMZjU4TI2GZ++WA7o5D7Q3EB3MWtx3G66KqqtCyVb1iac642LtkjmWjOraqfM2fGZGyeT3xUzTdm17T7AA25d/JdLAXpF9sslY9ZHyuuNa7YoIiKMkCIiAKhVVRAfP2sasdJilRtOvsObG0eyGsabd5J95WAYuk61NXcr3vrqMFz7Az043l4aLeUZ9LZAu3ja437jzClnDhcL0uFbGdaS9DEyqpRk2/UvGqRoUIcszopojU4k8iImKkadmSqI3utmyIcT4c+StWWwqj3SKldMrXpEsKTbklEVNEZ6g+oze1vVxG63W4HVdDwDVC59pMUmLncKeI2a3oX5+5tu0redHNGKWii8nSxho3bTs3vPN78yfDlZZYLAvz7LNo7I2KcKuvd7ss8Mwanp2bFPCyNvJjQL9ScyepV5ZVXiR4AuSABmSbAe9Z7bZd4PSLBVWnFBGSDUNe4cIg6X8AIHvKx7tZNLwjnP2WN/E8FTRx7ZcRZFLIqj5SX1NtRamzWPTHOKcfZYfg9X9NpvQvIBm8mTwla6L7zwG+KSx7Y8xZ8jkVS2Ul9TO2VtX4ZDMwsniZIw+q9ocPHJTRStcLtcHA5EEEd4Uih4Jtmc8xXVeY3GXCqh0Ev8Fzi6N30bm5A6ODgtcGNOjl8jiEPyWo4OO6GXqHbw3tuW/VXZSsfjWB09XEYqmJr2Hnm0+012bT1Ct1ZcoPco5GDXctNDQmi2ealasLjGD1OEuG2XT4bezZrXkprnc14GbPDlY7jlKWoa9oc0gtIBBBuCDxBW1XbG2OqPJ5WJPGlo+C5BUtFWCOaMl2zeRjB1Mjg0N95P92WNxPFI4Iy+VwDW+PIAcSVJoRoxPVTR19aDHEw7VLS8cvNlk677j9M4cicYQfcT9PxZ22Jrhep04KqoAqrAPaBERAEREAREQBERAUIXJ9Y+q97nmqwyMGRxvNTNsA85+UjBsNq+beN7jfcHrKpZSV2Srl3ROZwU1ozg2ierOtq5R8uhfTUjd7w7zZJbeo0ZgHi7uucu5UVFHDG2OFjWRsAa1jRYNA4AKfZRdXXzuesjmuqNa0iF4mmaxpc9wa0C5cTYAcyVbYri0VPE6SZ2yxveTwa0cSeS49pNphNWP33ZAD5sIO7dkXn1neA4c1LjYs73tx8yDJyo0Lfk2/H9ZzWkso2h5y8s8HZ+y3M9pstGxDFZ6g3qJXSfRcfMHYweaO5WDVK1eipxKqeFv8AM87fl228vb5EzT3cv+FKxRNClarZQkTsUzCoGKdi5ZCy5oZ3xO2oXujdx2DYHtb6J94W4YTpvk2pb/msH4m/otNYFM1VLsau3yW/zLFGddQ/dl+z4OsQTte0OY4OacnDeCpFzXCcYkp3XYbsPpMJ3Hs5Hqt/w3Eo5mB8Z7RxaeIK8/k4sqHryj1OFnwyVpxL5E80DXtLXtDmuBDmkXBB3EEHMLk+kGhtfQSE4XF5ejeS75P6ToHHMN33LOWfXmeuJsqGq2VT1iW7qYXR7Zo5foloLU1MranF4w1kZvDR7rbXtyC5y4A+/duPUGhLKq+WWSsl3SPtVUao9sUERFGShERAEREAREQBERAEREAQoqFAcg1qV7nVoiLvMjjYQ2+4Ofckkc7ALUmroOtTQqaV3y2lBc9jA2aEZvY0kh7Obm3O7iMt4secUlSHAEL0/T7IyqUY8o85n1SjY5P1LximaoWlXVDTSSyCOCN0kp9VuQHNxyA6k2V+UlFayeiMztcnolqz3G0nIKdkXNzfE/ALb8L1YPIBq6gj/Chtu7ZHD4NHatgh1fYe0b6fb6ySSPPi5ZtnU6Y7LVl2HSr57yaX3ObNiHtt99x8QphE4C9t3Mbx3hdEl0Aw45U4b1Y+Rh+64LC1+rRzfOoqlzXfw5d4PTbaAe8OXMep1Se+qObOkXRWqaf2NaYpWqCd0kMnkquLyMvqn1H9Wuy7t3MBTtV6MlJaox7KpVvSS0JAsxotVbFUxu1YSXaR7RDS4bue4rXqyuZEwuebAf3YdVmdX2jk8sza6qBYwBwpoDnZ4sZXDqLgdt+SqZk4wqal6l/plE7LlKPCOkBVRF5o9oEREAREQBERAEREAREQBERAEREAREQFCFzDT/Vy7bNVh8d3E3mpmj0r5yRj2ubeOY33v1BUIUtVsqpd0SOyuNke2RwbAdGqyrlEbYJIm38+aRjmtYOPpAbTuQHgN67PgOj8FJEI4G2Gbnne57vaeeJ8BkLLJWVVNkZdl/lwQ4+LCjePJSyK3rK+OJu1LI1jfacQB4rXanWVQMNg97+rI3Ed5sq8a5z8VqTSshHlm1WRajDrTw4mznyM6vjdbvbdbHh+LQTt2oJWSN5scHW6G2R7UlXOPkj7GcZeLPOL4NDUxGOdgcw97Twc08D1XK8Ywqsonlhhkni/dTsa4kt4NeGg2cOzs6dhCWU2Pkzofu/Qr5OJXkLSRzLRHQeWokbUYjHsxtN4aVw9I+3IDw5A58d1gumgIFVR3XStl3SJaaYUx7YBERREwREQBERAEREAREQBERAEREAREQBERAEREBRazpbpg2lGxGA+ocLhpyYPad+Q4rMY3iraankmfkxpIHtOya33mw9647DM+aR0kp2nvJc49Ty6DL3K9h4/tX3S4RRzMj2UdFyyao8tUP253ue88XcOgGQHYvL8L3ZLN0lOLKeSmFltLSOyPPysberNKrMO6LEx1M1NIJKeR0cg9ZptfoRkR0Nwt1r6cLVsTgXcoqS3JKrWmdP1fayG1v7GosyraL2G5soGbmA5O5t946b0vlX5Q+GVskTi2Rjg5jhwcDcL6R0R0gbW0cU7dxe2z2+y9p2Xt7we8LBy8f2b1jwz0GPd3rR8maREVItBERAEREAREQBERAEREAREQBERAEREAREQBUVVRAaHrcrS2nhjB+clueoY0n4kLSMMets1zxnyVM/gJHtP2mXH4StCw+rXoMBL2K/cwc/X2jN2pZdyuHyBYCmrt2auTXK52bmS3oeq561bFCsxWVq1rEalSNaI+16tmDrjvXVtQmIExVMJO5kjJGj67SHfgC5HVyLqWoCA3q38P2LPeNsnwIWVm/62b2J5I7AqoixDVCIiAIiIAiIgCIiAIiIAiIgCIiAIiIAiIgCoqogNb0/wE1dBKxgvK0CSMc3s32942h71wKmrLL6gK4zrR1ePje6ro2F0TrumiaLmN3GRoGbTmQMjvyy0sLIUPcZRy6O/3kazBiXVTnFOq1NlZ1Uny1bKsMd4+5najEeqw9VVXVq+rVtJMuJWakkKdBNIvorVVo4aTDmCRtpZiZnjiNsDYaexgb7yVzvVbq2fUSMqqxhFM0h0UbhvmcN7XEH92Dv+l2Xv3UBY2Xcpe6jXx6+1dzKoiKgWwiIgCIiAIiIAiIgCIiAIiIAiIgCIiAIiIAiIgCpZVRAaJpRqhoasl8d6eY7y6MAscebojuv1FlodbqLxBp/ZTwSN5kvYfeLH4ruyWU8MiyOyZFKmEvQ4PSaisRcf2s1PG3mHPefcNkLedGNTVDTOD5yamUbx5QARg8xFvB+0St/QJLIsls2I0xiUDAvSIoCU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215900" y="-88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482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27" y="3124200"/>
            <a:ext cx="859450" cy="6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50" y="4198046"/>
            <a:ext cx="1347326" cy="105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652</Words>
  <Application>Microsoft Office PowerPoint</Application>
  <PresentationFormat>On-screen Show (4:3)</PresentationFormat>
  <Paragraphs>199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Overview</vt:lpstr>
      <vt:lpstr>PowerPoint Presentation</vt:lpstr>
      <vt:lpstr>Motivation</vt:lpstr>
      <vt:lpstr>Logging Decisions</vt:lpstr>
      <vt:lpstr>Code Structure</vt:lpstr>
      <vt:lpstr>PowerPoint Presentation</vt:lpstr>
      <vt:lpstr>PowerPoint Presentation</vt:lpstr>
      <vt:lpstr>Analyzing Application Usage</vt:lpstr>
      <vt:lpstr>Our Metrics</vt:lpstr>
      <vt:lpstr>PowerPoint Presentation</vt:lpstr>
      <vt:lpstr>Possible Application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eltigreblanco</dc:creator>
  <cp:lastModifiedBy>eltigreblanco</cp:lastModifiedBy>
  <cp:revision>23</cp:revision>
  <dcterms:created xsi:type="dcterms:W3CDTF">2012-12-09T02:03:22Z</dcterms:created>
  <dcterms:modified xsi:type="dcterms:W3CDTF">2012-12-09T20:45:13Z</dcterms:modified>
</cp:coreProperties>
</file>