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223E5-9F0F-4CB7-BFF6-13A2681EB9D2}" v="49" dt="2020-07-09T16:35:58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0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0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1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5C8ACCB3-A1EE-41E7-9006-CFFFF5A3F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9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AE6A5C-B5F2-45F0-80A9-B257ABC2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/>
              <a:t>Projet de classification automatique des rapports de patient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966C9F-B132-45FD-8D86-5924130C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fr-FR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193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00CB-B8FD-4F88-BB0C-A16CB343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- Quatrième essai : seuil « sévère »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C468F5D-0F51-4D69-BCB4-A18CF76BAD47}"/>
              </a:ext>
            </a:extLst>
          </p:cNvPr>
          <p:cNvSpPr txBox="1">
            <a:spLocks/>
          </p:cNvSpPr>
          <p:nvPr/>
        </p:nvSpPr>
        <p:spPr>
          <a:xfrm>
            <a:off x="312680" y="2176941"/>
            <a:ext cx="5419047" cy="455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On revoit les critères de sélection, ils sont plus sévères:</a:t>
            </a:r>
          </a:p>
          <a:p>
            <a:pPr lvl="1"/>
            <a:r>
              <a:rPr lang="fr-FR" sz="2000" dirty="0"/>
              <a:t>0 si taille &lt; 6</a:t>
            </a:r>
          </a:p>
          <a:p>
            <a:pPr lvl="1"/>
            <a:r>
              <a:rPr lang="fr-FR" sz="2000" dirty="0"/>
              <a:t>1 si taille &gt; 6 avec un mot</a:t>
            </a:r>
          </a:p>
          <a:p>
            <a:pPr lvl="1"/>
            <a:r>
              <a:rPr lang="fr-FR" sz="2000" dirty="0"/>
              <a:t>2 si plus d’un mot</a:t>
            </a:r>
          </a:p>
          <a:p>
            <a:r>
              <a:rPr lang="fr-FR" sz="2400" dirty="0"/>
              <a:t>On reconnait beaucoup de mots!</a:t>
            </a:r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601168-2FBB-4160-BF40-E3E67726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94" y="1606759"/>
            <a:ext cx="5065925" cy="51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00CB-B8FD-4F88-BB0C-A16CB343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 - Quatrième essai : fréquence de prédiction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C468F5D-0F51-4D69-BCB4-A18CF76BAD47}"/>
              </a:ext>
            </a:extLst>
          </p:cNvPr>
          <p:cNvSpPr txBox="1">
            <a:spLocks/>
          </p:cNvSpPr>
          <p:nvPr/>
        </p:nvSpPr>
        <p:spPr>
          <a:xfrm>
            <a:off x="312680" y="2176941"/>
            <a:ext cx="5419047" cy="455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Le nombre de hashtags prédit est très variable</a:t>
            </a:r>
          </a:p>
          <a:p>
            <a:r>
              <a:rPr lang="fr-FR" sz="2400" dirty="0"/>
              <a:t>Le nombre de hashtag par rapport est variable </a:t>
            </a:r>
          </a:p>
          <a:p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11B4A7-5BE6-4F3B-A46D-B6FAD51A7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50" y="2176941"/>
            <a:ext cx="4568058" cy="40231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8EF461-E849-4BFA-B758-1AA59739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4" y="4673058"/>
            <a:ext cx="1571625" cy="177165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74AF1FA-997F-40B7-A5C6-CCB675A059B4}"/>
              </a:ext>
            </a:extLst>
          </p:cNvPr>
          <p:cNvSpPr/>
          <p:nvPr/>
        </p:nvSpPr>
        <p:spPr>
          <a:xfrm>
            <a:off x="5196468" y="2620537"/>
            <a:ext cx="1115122" cy="1784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B4E1831-BBA0-49B9-97C8-9EBA5E7001D5}"/>
              </a:ext>
            </a:extLst>
          </p:cNvPr>
          <p:cNvSpPr/>
          <p:nvPr/>
        </p:nvSpPr>
        <p:spPr>
          <a:xfrm rot="5400000">
            <a:off x="501680" y="4137676"/>
            <a:ext cx="758978" cy="3117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3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00CB-B8FD-4F88-BB0C-A16CB343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IV - Quatrième essai : Exemple « ratés » (0)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CD8010-D509-4DFF-A8C7-E0845672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278"/>
            <a:ext cx="9065941" cy="47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A94C4-ACBE-4FD9-93A5-C4909091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 et 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49D6AF-E8B9-492A-B32B-A1733C7C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Est-ce que les faux positifs sont souhaitables? A priori non </a:t>
            </a:r>
            <a:r>
              <a:rPr lang="fr-FR" dirty="0">
                <a:sym typeface="Wingdings" panose="05000000000000000000" pitchFamily="2" charset="2"/>
              </a:rPr>
              <a:t> Prendre éventuellement taux à 100</a:t>
            </a:r>
            <a:endParaRPr lang="fr-FR" dirty="0"/>
          </a:p>
          <a:p>
            <a:r>
              <a:rPr lang="fr-FR" dirty="0"/>
              <a:t>Le lexique doit être le plus spécifique possible (nom de syndrome, pas de termes génériques…)</a:t>
            </a:r>
          </a:p>
          <a:p>
            <a:r>
              <a:rPr lang="fr-FR" dirty="0"/>
              <a:t>Faire un peu de manuel: analyser les termes les plus proches en ratio des hashtags et valider qu’on peut les prendre en compte. Stockage dans </a:t>
            </a:r>
            <a:r>
              <a:rPr lang="fr-FR"/>
              <a:t>un dictionnaire.</a:t>
            </a:r>
            <a:endParaRPr lang="fr-FR" dirty="0"/>
          </a:p>
          <a:p>
            <a:r>
              <a:rPr lang="fr-FR" dirty="0"/>
              <a:t>A priori, ça fonctionne! Mais sur peu d’éléments pertinents</a:t>
            </a:r>
          </a:p>
          <a:p>
            <a:r>
              <a:rPr lang="fr-FR" dirty="0"/>
              <a:t>Bonus: </a:t>
            </a:r>
            <a:r>
              <a:rPr lang="fr-FR" dirty="0" err="1"/>
              <a:t>Rake</a:t>
            </a:r>
            <a:r>
              <a:rPr lang="fr-FR" dirty="0"/>
              <a:t>: extraction automatique. Peu donner des idées de recherche.</a:t>
            </a:r>
          </a:p>
        </p:txBody>
      </p:sp>
    </p:spTree>
    <p:extLst>
      <p:ext uri="{BB962C8B-B14F-4D97-AF65-F5344CB8AC3E}">
        <p14:creationId xmlns:p14="http://schemas.microsoft.com/office/powerpoint/2010/main" val="3428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D0C3B-9439-4869-8BA5-6F680DC3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6F9C1-50F9-457E-90D8-38375828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581912"/>
            <a:ext cx="10168128" cy="3694176"/>
          </a:xfrm>
        </p:spPr>
        <p:txBody>
          <a:bodyPr/>
          <a:lstStyle/>
          <a:p>
            <a:r>
              <a:rPr lang="fr-FR" dirty="0"/>
              <a:t>1423 fiches patients en Anglais</a:t>
            </a:r>
          </a:p>
          <a:p>
            <a:r>
              <a:rPr lang="fr-FR" dirty="0"/>
              <a:t> Tailles de rapports très variables: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9523B3-FE48-46AC-A463-6C3CDB88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2771"/>
            <a:ext cx="12192000" cy="49903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E27F99-3FB6-4E85-918F-75DED662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47" y="2695575"/>
            <a:ext cx="4933950" cy="7334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674526-DFD4-4956-9F3A-B963232C5807}"/>
              </a:ext>
            </a:extLst>
          </p:cNvPr>
          <p:cNvSpPr txBox="1"/>
          <p:nvPr/>
        </p:nvSpPr>
        <p:spPr>
          <a:xfrm>
            <a:off x="5385458" y="3267076"/>
            <a:ext cx="197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55022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20F51-840A-4899-A5B8-8F80C5F4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38" y="546388"/>
            <a:ext cx="10515600" cy="1273233"/>
          </a:xfrm>
        </p:spPr>
        <p:txBody>
          <a:bodyPr>
            <a:normAutofit/>
          </a:bodyPr>
          <a:lstStyle/>
          <a:p>
            <a:r>
              <a:rPr lang="fr-FR" dirty="0"/>
              <a:t>Data cible : du thésaurus aux libellés cibles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519D88-96AA-4061-8F57-E7F92307F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79"/>
          <a:stretch/>
        </p:blipFill>
        <p:spPr>
          <a:xfrm>
            <a:off x="230106" y="1875762"/>
            <a:ext cx="5590832" cy="257137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63073D3-D755-44B4-B194-1038BBA7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44" y="1875762"/>
            <a:ext cx="6248400" cy="2001204"/>
          </a:xfrm>
          <a:prstGeom prst="rect">
            <a:avLst/>
          </a:prstGeom>
        </p:spPr>
      </p:pic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F1C96269-13C1-4CC8-905A-DBDCA3300215}"/>
              </a:ext>
            </a:extLst>
          </p:cNvPr>
          <p:cNvSpPr/>
          <p:nvPr/>
        </p:nvSpPr>
        <p:spPr>
          <a:xfrm>
            <a:off x="2430966" y="1883929"/>
            <a:ext cx="1008000" cy="36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5C742A0A-D994-49AA-861F-37835C4371F0}"/>
              </a:ext>
            </a:extLst>
          </p:cNvPr>
          <p:cNvSpPr/>
          <p:nvPr/>
        </p:nvSpPr>
        <p:spPr>
          <a:xfrm rot="19542647">
            <a:off x="5592000" y="3983187"/>
            <a:ext cx="1008000" cy="3600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FF834C2-2C74-4EF2-BB00-3E9C972003E9}"/>
              </a:ext>
            </a:extLst>
          </p:cNvPr>
          <p:cNvSpPr/>
          <p:nvPr/>
        </p:nvSpPr>
        <p:spPr>
          <a:xfrm>
            <a:off x="9643625" y="3696635"/>
            <a:ext cx="1008000" cy="36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53B4B9-88A1-4C42-8E0C-FBFF9623DCCE}"/>
              </a:ext>
            </a:extLst>
          </p:cNvPr>
          <p:cNvSpPr txBox="1"/>
          <p:nvPr/>
        </p:nvSpPr>
        <p:spPr>
          <a:xfrm>
            <a:off x="1632263" y="1567124"/>
            <a:ext cx="39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1 - Traduction en Anglais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72F8F9-65EB-491D-B2A3-5F378C016E0D}"/>
              </a:ext>
            </a:extLst>
          </p:cNvPr>
          <p:cNvSpPr txBox="1"/>
          <p:nvPr/>
        </p:nvSpPr>
        <p:spPr>
          <a:xfrm>
            <a:off x="6096000" y="4213048"/>
            <a:ext cx="39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 – Base cible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564E6EA-ED9C-450C-A259-346987C6C6AD}"/>
              </a:ext>
            </a:extLst>
          </p:cNvPr>
          <p:cNvSpPr txBox="1"/>
          <p:nvPr/>
        </p:nvSpPr>
        <p:spPr>
          <a:xfrm>
            <a:off x="9258062" y="4028382"/>
            <a:ext cx="39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 – Simplification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DBD09A7-6AEA-466F-B28C-436DEE5AA5BD}"/>
              </a:ext>
            </a:extLst>
          </p:cNvPr>
          <p:cNvSpPr/>
          <p:nvPr/>
        </p:nvSpPr>
        <p:spPr>
          <a:xfrm>
            <a:off x="9782994" y="2130405"/>
            <a:ext cx="746664" cy="757230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1A1E2D-018D-4206-AC14-E000D5A50FAA}"/>
              </a:ext>
            </a:extLst>
          </p:cNvPr>
          <p:cNvSpPr txBox="1"/>
          <p:nvPr/>
        </p:nvSpPr>
        <p:spPr>
          <a:xfrm>
            <a:off x="9904960" y="2315071"/>
            <a:ext cx="74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D24DB82-0DA8-4295-BDBE-6D789FC434FE}"/>
              </a:ext>
            </a:extLst>
          </p:cNvPr>
          <p:cNvSpPr/>
          <p:nvPr/>
        </p:nvSpPr>
        <p:spPr>
          <a:xfrm>
            <a:off x="11371696" y="2130405"/>
            <a:ext cx="746664" cy="757230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CBB06B-FA22-49E7-979F-1434C85ACC50}"/>
              </a:ext>
            </a:extLst>
          </p:cNvPr>
          <p:cNvSpPr txBox="1"/>
          <p:nvPr/>
        </p:nvSpPr>
        <p:spPr>
          <a:xfrm>
            <a:off x="11493662" y="2315071"/>
            <a:ext cx="74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714D94-A726-4B34-B5EC-F9EEC66C2EE9}"/>
              </a:ext>
            </a:extLst>
          </p:cNvPr>
          <p:cNvSpPr txBox="1"/>
          <p:nvPr/>
        </p:nvSpPr>
        <p:spPr>
          <a:xfrm>
            <a:off x="312234" y="4694661"/>
            <a:ext cx="11586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Test de la viabilité du projet sur 41 éléments du thésaurus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Traduction en Anglais, puis ultérieurement simplification pour meilleur reconnaissance</a:t>
            </a:r>
          </a:p>
        </p:txBody>
      </p:sp>
    </p:spTree>
    <p:extLst>
      <p:ext uri="{BB962C8B-B14F-4D97-AF65-F5344CB8AC3E}">
        <p14:creationId xmlns:p14="http://schemas.microsoft.com/office/powerpoint/2010/main" val="332114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EB14C-F71D-440E-AC60-3352EEB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Comment faire correspondre ? La distance de Levenshtein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37FC1-ED0B-4E1E-AED8-A1995D5F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38" y="2043126"/>
            <a:ext cx="11518763" cy="4814873"/>
          </a:xfrm>
        </p:spPr>
        <p:txBody>
          <a:bodyPr>
            <a:normAutofit/>
          </a:bodyPr>
          <a:lstStyle/>
          <a:p>
            <a:r>
              <a:rPr lang="fr-FR" dirty="0"/>
              <a:t>Définition (Wikipédia): On appelle distance de Levenshtein entre deux mots M et P le coût minimal pour transformer M en P en effectuant les seules opérations élémentaires suivantes : </a:t>
            </a:r>
          </a:p>
          <a:p>
            <a:pPr lvl="1"/>
            <a:r>
              <a:rPr lang="fr-FR" dirty="0"/>
              <a:t>substitution d'un caractère de M par un caractère différent de P ;</a:t>
            </a:r>
          </a:p>
          <a:p>
            <a:pPr lvl="1"/>
            <a:r>
              <a:rPr lang="fr-FR" dirty="0"/>
              <a:t>insertion (ou ajout) dans M d'un caractère de P ;</a:t>
            </a:r>
          </a:p>
          <a:p>
            <a:pPr lvl="1"/>
            <a:r>
              <a:rPr lang="fr-FR" dirty="0"/>
              <a:t>suppression (ou effacement) d'un caractère de M.</a:t>
            </a:r>
          </a:p>
          <a:p>
            <a:r>
              <a:rPr lang="fr-FR" dirty="0"/>
              <a:t>Exemple:</a:t>
            </a:r>
          </a:p>
          <a:p>
            <a:pPr lvl="1"/>
            <a:r>
              <a:rPr lang="fr-FR" dirty="0"/>
              <a:t>Si M = « exam</a:t>
            </a:r>
            <a:r>
              <a:rPr lang="fr-FR" b="1" dirty="0"/>
              <a:t>e</a:t>
            </a:r>
            <a:r>
              <a:rPr lang="fr-FR" dirty="0"/>
              <a:t>n » et P = « </a:t>
            </a:r>
            <a:r>
              <a:rPr lang="fr-FR" dirty="0" err="1"/>
              <a:t>exam</a:t>
            </a:r>
            <a:r>
              <a:rPr lang="fr-FR" b="1" dirty="0" err="1"/>
              <a:t>a</a:t>
            </a:r>
            <a:r>
              <a:rPr lang="fr-FR" dirty="0" err="1"/>
              <a:t>n</a:t>
            </a:r>
            <a:r>
              <a:rPr lang="fr-FR" dirty="0"/>
              <a:t> », alors LD (M, P) = 1</a:t>
            </a:r>
          </a:p>
          <a:p>
            <a:pPr lvl="1"/>
            <a:r>
              <a:rPr lang="fr-FR" dirty="0"/>
              <a:t>Ici, en un changement on a la bonne orthographe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8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EB14C-F71D-440E-AC60-3352EEB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Librairie python : </a:t>
            </a:r>
            <a:r>
              <a:rPr lang="fr-FR" dirty="0" err="1"/>
              <a:t>fuzz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37FC1-ED0B-4E1E-AED8-A1995D5F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38" y="2043126"/>
            <a:ext cx="11518763" cy="4814873"/>
          </a:xfrm>
        </p:spPr>
        <p:txBody>
          <a:bodyPr>
            <a:normAutofit/>
          </a:bodyPr>
          <a:lstStyle/>
          <a:p>
            <a:r>
              <a:rPr lang="fr-FR" dirty="0"/>
              <a:t>Fonctionnement en ratio. La méthode ‘</a:t>
            </a:r>
            <a:r>
              <a:rPr lang="fr-FR" dirty="0" err="1"/>
              <a:t>partial_ratio</a:t>
            </a:r>
            <a:r>
              <a:rPr lang="fr-FR" dirty="0"/>
              <a:t>’ permet de comparer à échelle comparable.</a:t>
            </a:r>
          </a:p>
          <a:p>
            <a:r>
              <a:rPr lang="fr-FR" dirty="0"/>
              <a:t>Exemples: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69E896-9342-4D38-8A09-2C5AB0C4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28" y="3670011"/>
            <a:ext cx="5988829" cy="19725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740DA55-57BF-45C9-869A-E5FF6B718ADA}"/>
              </a:ext>
            </a:extLst>
          </p:cNvPr>
          <p:cNvSpPr txBox="1"/>
          <p:nvPr/>
        </p:nvSpPr>
        <p:spPr>
          <a:xfrm>
            <a:off x="89210" y="5921298"/>
            <a:ext cx="1161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‘New </a:t>
            </a:r>
            <a:r>
              <a:rPr lang="fr-FR" dirty="0" err="1"/>
              <a:t>Yokks</a:t>
            </a:r>
            <a:r>
              <a:rPr lang="fr-FR" dirty="0"/>
              <a:t>’ </a:t>
            </a:r>
            <a:r>
              <a:rPr lang="fr-FR" dirty="0">
                <a:sym typeface="Wingdings" panose="05000000000000000000" pitchFamily="2" charset="2"/>
              </a:rPr>
              <a:t> ‘New </a:t>
            </a:r>
            <a:r>
              <a:rPr lang="fr-FR" dirty="0" err="1">
                <a:sym typeface="Wingdings" panose="05000000000000000000" pitchFamily="2" charset="2"/>
              </a:rPr>
              <a:t>Yorks</a:t>
            </a:r>
            <a:r>
              <a:rPr lang="fr-FR" dirty="0">
                <a:sym typeface="Wingdings" panose="05000000000000000000" pitchFamily="2" charset="2"/>
              </a:rPr>
              <a:t>’  ‘New York’ : 2 étapes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624E4B-6210-4FBA-92FF-66C3D540245E}"/>
              </a:ext>
            </a:extLst>
          </p:cNvPr>
          <p:cNvSpPr txBox="1"/>
          <p:nvPr/>
        </p:nvSpPr>
        <p:spPr>
          <a:xfrm>
            <a:off x="8404550" y="5836977"/>
            <a:ext cx="390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Len(‘New </a:t>
            </a:r>
            <a:r>
              <a:rPr lang="fr-FR" dirty="0" err="1"/>
              <a:t>Yokks</a:t>
            </a:r>
            <a:r>
              <a:rPr lang="fr-FR" dirty="0"/>
              <a:t>’) = 9</a:t>
            </a:r>
          </a:p>
          <a:p>
            <a:r>
              <a:rPr lang="fr-FR" dirty="0"/>
              <a:t>Partial ratio = (</a:t>
            </a:r>
            <a:r>
              <a:rPr lang="fr-FR" dirty="0" err="1"/>
              <a:t>len</a:t>
            </a:r>
            <a:r>
              <a:rPr lang="fr-FR" dirty="0"/>
              <a:t> – changes) / </a:t>
            </a:r>
            <a:r>
              <a:rPr lang="fr-FR" dirty="0" err="1"/>
              <a:t>len</a:t>
            </a:r>
            <a:endParaRPr lang="fr-FR" dirty="0"/>
          </a:p>
          <a:p>
            <a:r>
              <a:rPr lang="fr-FR" dirty="0"/>
              <a:t>Ici : (9 – 7)/9 = 77,77%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743B36D-D124-418C-92F7-B6B28CE51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02" y="3667706"/>
            <a:ext cx="6358546" cy="197251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952F5B9-AF6E-4B29-B405-5E5722C330D8}"/>
              </a:ext>
            </a:extLst>
          </p:cNvPr>
          <p:cNvSpPr/>
          <p:nvPr/>
        </p:nvSpPr>
        <p:spPr>
          <a:xfrm rot="11366055">
            <a:off x="8027003" y="5493260"/>
            <a:ext cx="1008000" cy="36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03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00CB-B8FD-4F88-BB0C-A16CB343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Premier essai peu concluant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2D9F0-34DF-4E5E-9B9B-7370E49C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0" y="2176941"/>
            <a:ext cx="5419047" cy="4558396"/>
          </a:xfrm>
        </p:spPr>
        <p:txBody>
          <a:bodyPr>
            <a:normAutofit fontScale="92500"/>
          </a:bodyPr>
          <a:lstStyle/>
          <a:p>
            <a:r>
              <a:rPr lang="fr-FR" sz="2400" dirty="0"/>
              <a:t>Pour chacun des textes, sortir le ratio partiel sur l’ensemble du texte pour chacun des mots-clés « complets » (ex: « </a:t>
            </a:r>
            <a:r>
              <a:rPr lang="fr-FR" sz="2400" dirty="0" err="1"/>
              <a:t>Dravet</a:t>
            </a:r>
            <a:r>
              <a:rPr lang="fr-FR" sz="2400" dirty="0"/>
              <a:t> syndrome»)</a:t>
            </a:r>
          </a:p>
          <a:p>
            <a:r>
              <a:rPr lang="fr-FR" sz="2400" dirty="0"/>
              <a:t>Pour chaque mot clé, calculer le score maximum: quelle est la meilleur prédiction qu’on a fait? C’est-à-dire, est-ce qu’on a bien prédit au moins une fois?</a:t>
            </a:r>
          </a:p>
          <a:p>
            <a:r>
              <a:rPr lang="fr-FR" sz="2400" dirty="0"/>
              <a:t>Résultats décevants : seul le syndrome de Lennox-Gastaut semble reconnu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E68A34-08EB-4B78-B2E6-A94FDE44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98" y="2176941"/>
            <a:ext cx="60674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00CB-B8FD-4F88-BB0C-A16CB343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Second essai : par phrase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2D9F0-34DF-4E5E-9B9B-7370E49C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0" y="2176941"/>
            <a:ext cx="5419047" cy="4558396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Pour chacun des textes, sortir le ratio partiel sur chaque phrase du texte pour chacun des mots-clés « complets » et renvoyer le maximum.</a:t>
            </a:r>
          </a:p>
          <a:p>
            <a:r>
              <a:rPr lang="fr-FR" sz="2400" dirty="0"/>
              <a:t>Résultats pas nécessairement meilleur</a:t>
            </a:r>
          </a:p>
          <a:p>
            <a:r>
              <a:rPr lang="fr-FR" sz="2400" dirty="0"/>
              <a:t>Bon exemple ici: même valeur de Levenshtein entre les différentes formes d’</a:t>
            </a:r>
            <a:r>
              <a:rPr lang="fr-FR" sz="2400" dirty="0" err="1"/>
              <a:t>epilepsie</a:t>
            </a:r>
            <a:r>
              <a:rPr lang="fr-FR" sz="2400" dirty="0"/>
              <a:t>.</a:t>
            </a:r>
          </a:p>
          <a:p>
            <a:r>
              <a:rPr lang="fr-FR" sz="2400" dirty="0"/>
              <a:t>Il faut simplifier !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FA666C-2198-4671-AD86-60532A59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6784"/>
            <a:ext cx="5572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00CB-B8FD-4F88-BB0C-A16CB343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Troisième essai : mot clés plus concis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2D9F0-34DF-4E5E-9B9B-7370E49C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0" y="2176941"/>
            <a:ext cx="5419047" cy="4558396"/>
          </a:xfrm>
        </p:spPr>
        <p:txBody>
          <a:bodyPr>
            <a:normAutofit/>
          </a:bodyPr>
          <a:lstStyle/>
          <a:p>
            <a:r>
              <a:rPr lang="fr-FR" sz="2400" dirty="0"/>
              <a:t>Utiliser un thésaurus plus précis et concis semble bien fonctionner</a:t>
            </a:r>
          </a:p>
          <a:p>
            <a:r>
              <a:rPr lang="fr-FR" sz="2400" dirty="0"/>
              <a:t>Combien d’erreur sont tolérées pour conserver le résultat? Première tentative:</a:t>
            </a:r>
          </a:p>
          <a:p>
            <a:pPr lvl="1"/>
            <a:r>
              <a:rPr lang="fr-FR" sz="2000" dirty="0"/>
              <a:t>0 si taille &lt; 6</a:t>
            </a:r>
          </a:p>
          <a:p>
            <a:pPr lvl="1"/>
            <a:r>
              <a:rPr lang="fr-FR" sz="2000" dirty="0"/>
              <a:t>2 si taille &gt; 6 avec un mot</a:t>
            </a:r>
          </a:p>
          <a:p>
            <a:pPr lvl="1"/>
            <a:r>
              <a:rPr lang="fr-FR" sz="2000" dirty="0"/>
              <a:t>4 si plus d’un mot</a:t>
            </a:r>
          </a:p>
          <a:p>
            <a:r>
              <a:rPr lang="fr-FR" sz="2400" dirty="0"/>
              <a:t>Beaucoup de mots sont parfaitement reconnus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DC3F6E-4D49-41E7-9273-2D0BDAD0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01" y="1377525"/>
            <a:ext cx="3066129" cy="54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4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00CB-B8FD-4F88-BB0C-A16CB343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Troisième essai : c’est mieux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DD1760-A336-4415-B09F-05FCE1AA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334" y="1705546"/>
            <a:ext cx="5334403" cy="5152454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1C96C75-01C9-42CE-8B37-A8C491DED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0" y="2176941"/>
            <a:ext cx="5419047" cy="4558396"/>
          </a:xfrm>
        </p:spPr>
        <p:txBody>
          <a:bodyPr>
            <a:normAutofit/>
          </a:bodyPr>
          <a:lstStyle/>
          <a:p>
            <a:r>
              <a:rPr lang="fr-FR" sz="2400" dirty="0"/>
              <a:t>Prenons </a:t>
            </a:r>
            <a:r>
              <a:rPr lang="fr-FR" sz="2400" dirty="0" err="1"/>
              <a:t>Gelastic</a:t>
            </a:r>
            <a:r>
              <a:rPr lang="fr-FR" sz="2400" dirty="0"/>
              <a:t> : les rapports associés ne montrent pas le mot</a:t>
            </a:r>
          </a:p>
          <a:p>
            <a:pPr lvl="1"/>
            <a:r>
              <a:rPr lang="fr-FR" sz="2000" dirty="0"/>
              <a:t>Distance entre ‘</a:t>
            </a:r>
            <a:r>
              <a:rPr lang="fr-FR" sz="2000" dirty="0" err="1"/>
              <a:t>gelastic</a:t>
            </a:r>
            <a:r>
              <a:rPr lang="fr-FR" sz="2000" dirty="0"/>
              <a:t>’ et ‘plastic’: ratio à 0,75 (2 lettres sur à changer sur 8)</a:t>
            </a:r>
          </a:p>
          <a:p>
            <a:pPr lvl="1"/>
            <a:r>
              <a:rPr lang="fr-FR" sz="2000" dirty="0"/>
              <a:t>Seuil sans doute trop élevé</a:t>
            </a:r>
            <a:endParaRPr lang="fr-FR" sz="2400" dirty="0"/>
          </a:p>
          <a:p>
            <a:r>
              <a:rPr lang="fr-FR" sz="2400" dirty="0"/>
              <a:t>Beaucoup de résultats à 100: on en détecte!</a:t>
            </a:r>
          </a:p>
          <a:p>
            <a:r>
              <a:rPr lang="fr-FR" sz="2400" dirty="0"/>
              <a:t>Fonctionne parfaitement par exemple avec « Rasmussen »</a:t>
            </a:r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726497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Projet de classification automatique des rapports de patient</vt:lpstr>
      <vt:lpstr>Data sources</vt:lpstr>
      <vt:lpstr>Data cible : du thésaurus aux libellés cibles</vt:lpstr>
      <vt:lpstr>Comment faire correspondre ? La distance de Levenshtein</vt:lpstr>
      <vt:lpstr>Librairie python : fuzz</vt:lpstr>
      <vt:lpstr>I - Premier essai peu concluant</vt:lpstr>
      <vt:lpstr>II - Second essai : par phrase</vt:lpstr>
      <vt:lpstr>III - Troisième essai : mot clés plus concis</vt:lpstr>
      <vt:lpstr>III - Troisième essai : c’est mieux</vt:lpstr>
      <vt:lpstr>IV - Quatrième essai : seuil « sévère »</vt:lpstr>
      <vt:lpstr>IV - Quatrième essai : fréquence de prédiction</vt:lpstr>
      <vt:lpstr>IV - Quatrième essai : Exemple « ratés » (0)</vt:lpstr>
      <vt:lpstr>Conclusions et 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classification automatique des rapports de patient</dc:title>
  <dc:creator>alexis.g.comte@gmail.com</dc:creator>
  <cp:lastModifiedBy>alexis.g.comte@gmail.com</cp:lastModifiedBy>
  <cp:revision>2</cp:revision>
  <dcterms:created xsi:type="dcterms:W3CDTF">2020-07-09T13:00:25Z</dcterms:created>
  <dcterms:modified xsi:type="dcterms:W3CDTF">2020-07-15T08:49:17Z</dcterms:modified>
</cp:coreProperties>
</file>