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notesMasterIdLst>
    <p:notesMasterId r:id="rId22"/>
  </p:notesMasterIdLst>
  <p:handoutMasterIdLst>
    <p:handoutMasterId r:id="rId23"/>
  </p:handoutMasterIdLst>
  <p:sldIdLst>
    <p:sldId id="256" r:id="rId2"/>
    <p:sldId id="338" r:id="rId3"/>
    <p:sldId id="258" r:id="rId4"/>
    <p:sldId id="259" r:id="rId5"/>
    <p:sldId id="264" r:id="rId6"/>
    <p:sldId id="262" r:id="rId7"/>
    <p:sldId id="261" r:id="rId8"/>
    <p:sldId id="272" r:id="rId9"/>
    <p:sldId id="274" r:id="rId10"/>
    <p:sldId id="275" r:id="rId11"/>
    <p:sldId id="276" r:id="rId12"/>
    <p:sldId id="269" r:id="rId13"/>
    <p:sldId id="277" r:id="rId14"/>
    <p:sldId id="278" r:id="rId15"/>
    <p:sldId id="279" r:id="rId16"/>
    <p:sldId id="280" r:id="rId17"/>
    <p:sldId id="343" r:id="rId18"/>
    <p:sldId id="340" r:id="rId19"/>
    <p:sldId id="339" r:id="rId20"/>
    <p:sldId id="324" r:id="rId21"/>
  </p:sldIdLst>
  <p:sldSz cx="9144000" cy="6858000" type="screen4x3"/>
  <p:notesSz cx="6858000" cy="9144000"/>
  <p:defaultTextStyle>
    <a:defPPr>
      <a:defRPr lang="es-PA"/>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0C0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65" autoAdjust="0"/>
    <p:restoredTop sz="49038" autoAdjust="0"/>
  </p:normalViewPr>
  <p:slideViewPr>
    <p:cSldViewPr>
      <p:cViewPr>
        <p:scale>
          <a:sx n="75" d="100"/>
          <a:sy n="75" d="100"/>
        </p:scale>
        <p:origin x="-732" y="12"/>
      </p:cViewPr>
      <p:guideLst>
        <p:guide orient="horz" pos="2160"/>
        <p:guide pos="2880"/>
      </p:guideLst>
    </p:cSldViewPr>
  </p:slideViewPr>
  <p:outlineViewPr>
    <p:cViewPr>
      <p:scale>
        <a:sx n="33" d="100"/>
        <a:sy n="33" d="100"/>
      </p:scale>
      <p:origin x="0" y="19758"/>
    </p:cViewPr>
  </p:outlineViewPr>
  <p:notesTextViewPr>
    <p:cViewPr>
      <p:scale>
        <a:sx n="100" d="100"/>
        <a:sy n="100" d="100"/>
      </p:scale>
      <p:origin x="0" y="0"/>
    </p:cViewPr>
  </p:notesTextViewPr>
  <p:sorterViewPr>
    <p:cViewPr>
      <p:scale>
        <a:sx n="66" d="100"/>
        <a:sy n="66" d="100"/>
      </p:scale>
      <p:origin x="0" y="834"/>
    </p:cViewPr>
  </p:sorterViewPr>
  <p:notesViewPr>
    <p:cSldViewPr>
      <p:cViewPr varScale="1">
        <p:scale>
          <a:sx n="51" d="100"/>
          <a:sy n="51" d="100"/>
        </p:scale>
        <p:origin x="-2736"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s-PA"/>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A6BD5421-42A1-436C-9E9A-A793229F6CB2}" type="datetimeFigureOut">
              <a:rPr lang="es-PA"/>
              <a:pPr>
                <a:defRPr/>
              </a:pPr>
              <a:t>05/24/2011</a:t>
            </a:fld>
            <a:endParaRPr lang="es-PA"/>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s-PA"/>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7BE5A888-74E5-4A57-BB5E-07F08B8D78F2}" type="slidenum">
              <a:rPr lang="es-PA"/>
              <a:pPr>
                <a:defRPr/>
              </a:pPr>
              <a:t>‹Nº›</a:t>
            </a:fld>
            <a:endParaRPr lang="es-PA"/>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s-PA"/>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57D197E0-1ABF-4838-ABEE-AFC0AA26374D}" type="datetimeFigureOut">
              <a:rPr lang="es-PA"/>
              <a:pPr>
                <a:defRPr/>
              </a:pPr>
              <a:t>05/24/2011</a:t>
            </a:fld>
            <a:endParaRPr lang="es-PA"/>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PA"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PA"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s-PA"/>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C37D8C84-1EAF-4224-B71E-9B8F065628BB}" type="slidenum">
              <a:rPr lang="es-PA"/>
              <a:pPr>
                <a:defRPr/>
              </a:pPr>
              <a:t>‹Nº›</a:t>
            </a:fld>
            <a:endParaRPr lang="es-PA"/>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16386"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8499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0945BF5-DB25-44BA-9370-E11FBB22186A}" type="slidenum">
              <a:rPr lang="es-PA" smtClean="0"/>
              <a:pPr fontAlgn="base">
                <a:spcBef>
                  <a:spcPct val="0"/>
                </a:spcBef>
                <a:spcAft>
                  <a:spcPct val="0"/>
                </a:spcAft>
                <a:defRPr/>
              </a:pPr>
              <a:t>1</a:t>
            </a:fld>
            <a:endParaRPr lang="es-PA"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5" name="14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9 Rectángulo redondeado"/>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4 Título"/>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s-ES" smtClean="0"/>
              <a:t>Haga clic para modificar el estilo de título del patrón</a:t>
            </a:r>
            <a:endParaRPr kumimoji="0" lang="en-US"/>
          </a:p>
        </p:txBody>
      </p:sp>
      <p:sp>
        <p:nvSpPr>
          <p:cNvPr id="20" name="19 Subtítulo"/>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sp>
        <p:nvSpPr>
          <p:cNvPr id="19" name="18 Marcador de fecha"/>
          <p:cNvSpPr>
            <a:spLocks noGrp="1"/>
          </p:cNvSpPr>
          <p:nvPr>
            <p:ph type="dt" sz="half" idx="10"/>
          </p:nvPr>
        </p:nvSpPr>
        <p:spPr/>
        <p:txBody>
          <a:bodyPr/>
          <a:lstStyle>
            <a:extLst/>
          </a:lstStyle>
          <a:p>
            <a:fld id="{0106B4A3-4212-4E39-93DE-E053E8F69C28}" type="datetimeFigureOut">
              <a:rPr lang="en-US" smtClean="0"/>
              <a:pPr/>
              <a:t>5/24/2011</a:t>
            </a:fld>
            <a:endParaRPr lang="en-US"/>
          </a:p>
        </p:txBody>
      </p:sp>
      <p:sp>
        <p:nvSpPr>
          <p:cNvPr id="8" name="7 Marcador de pie de página"/>
          <p:cNvSpPr>
            <a:spLocks noGrp="1"/>
          </p:cNvSpPr>
          <p:nvPr>
            <p:ph type="ftr" sz="quarter" idx="11"/>
          </p:nvPr>
        </p:nvSpPr>
        <p:spPr/>
        <p:txBody>
          <a:bodyPr/>
          <a:lstStyle>
            <a:extLst/>
          </a:lstStyle>
          <a:p>
            <a:pPr>
              <a:defRPr/>
            </a:pPr>
            <a:r>
              <a:rPr lang="es-PA" smtClean="0"/>
              <a:t>Propiedad Intelectual en la Nueva Era Tecnológica</a:t>
            </a:r>
            <a:endParaRPr lang="es-PA" dirty="0"/>
          </a:p>
        </p:txBody>
      </p:sp>
      <p:sp>
        <p:nvSpPr>
          <p:cNvPr id="11" name="10 Marcador de número de diapositiva"/>
          <p:cNvSpPr>
            <a:spLocks noGrp="1"/>
          </p:cNvSpPr>
          <p:nvPr>
            <p:ph type="sldNum" sz="quarter" idx="12"/>
          </p:nvPr>
        </p:nvSpPr>
        <p:spPr/>
        <p:txBody>
          <a:bodyPr/>
          <a:lstStyle>
            <a:extLst/>
          </a:lstStyle>
          <a:p>
            <a:pPr>
              <a:defRPr/>
            </a:pPr>
            <a:fld id="{25A08DB3-BE71-430A-B72C-1270DB8CA002}" type="slidenum">
              <a:rPr lang="es-PA" smtClean="0"/>
              <a:pPr>
                <a:defRPr/>
              </a:pPr>
              <a:t>‹Nº›</a:t>
            </a:fld>
            <a:endParaRPr lang="es-PA"/>
          </a:p>
        </p:txBody>
      </p:sp>
      <p:sp>
        <p:nvSpPr>
          <p:cNvPr id="9" name="8 Rectángulo"/>
          <p:cNvSpPr/>
          <p:nvPr userDrawn="1"/>
        </p:nvSpPr>
        <p:spPr>
          <a:xfrm>
            <a:off x="-9144" y="6053328"/>
            <a:ext cx="2249424" cy="713232"/>
          </a:xfrm>
          <a:prstGeom prst="rect">
            <a:avLst/>
          </a:prstGeom>
          <a:ln/>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502920" y="4983480"/>
            <a:ext cx="8183880" cy="1051560"/>
          </a:xfrm>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502920" y="530352"/>
            <a:ext cx="8183880" cy="4187952"/>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pPr>
              <a:defRPr/>
            </a:pPr>
            <a:endParaRPr lang="es-PA"/>
          </a:p>
        </p:txBody>
      </p:sp>
      <p:sp>
        <p:nvSpPr>
          <p:cNvPr id="5" name="4 Marcador de pie de página"/>
          <p:cNvSpPr>
            <a:spLocks noGrp="1"/>
          </p:cNvSpPr>
          <p:nvPr>
            <p:ph type="ftr" sz="quarter" idx="11"/>
          </p:nvPr>
        </p:nvSpPr>
        <p:spPr/>
        <p:txBody>
          <a:bodyPr/>
          <a:lstStyle>
            <a:extLst/>
          </a:lstStyle>
          <a:p>
            <a:pPr>
              <a:defRPr/>
            </a:pPr>
            <a:r>
              <a:rPr lang="es-PA" smtClean="0"/>
              <a:t>Propiedad Intelectual en la Nueva Era Tecnológica</a:t>
            </a:r>
            <a:endParaRPr lang="es-PA"/>
          </a:p>
        </p:txBody>
      </p:sp>
      <p:sp>
        <p:nvSpPr>
          <p:cNvPr id="6" name="5 Marcador de número de diapositiva"/>
          <p:cNvSpPr>
            <a:spLocks noGrp="1"/>
          </p:cNvSpPr>
          <p:nvPr>
            <p:ph type="sldNum" sz="quarter" idx="12"/>
          </p:nvPr>
        </p:nvSpPr>
        <p:spPr/>
        <p:txBody>
          <a:bodyPr/>
          <a:lstStyle>
            <a:extLst/>
          </a:lstStyle>
          <a:p>
            <a:pPr>
              <a:defRPr/>
            </a:pPr>
            <a:fld id="{DEA1F039-54B6-47B8-9F88-FC4DFB3557B7}" type="slidenum">
              <a:rPr lang="es-PA" smtClean="0"/>
              <a:pPr>
                <a:defRPr/>
              </a:pPr>
              <a:t>‹Nº›</a:t>
            </a:fld>
            <a:endParaRPr lang="es-PA"/>
          </a:p>
        </p:txBody>
      </p:sp>
      <p:pic>
        <p:nvPicPr>
          <p:cNvPr id="7" name="Picture 4" descr="http://www.cedeymen.com/templates/cym/images/logo.jpg"/>
          <p:cNvPicPr>
            <a:picLocks noChangeAspect="1" noChangeArrowheads="1"/>
          </p:cNvPicPr>
          <p:nvPr userDrawn="1"/>
        </p:nvPicPr>
        <p:blipFill>
          <a:blip r:embed="rId2" cstate="print"/>
          <a:srcRect r="73090" b="13223"/>
          <a:stretch>
            <a:fillRect/>
          </a:stretch>
        </p:blipFill>
        <p:spPr bwMode="auto">
          <a:xfrm>
            <a:off x="8072438" y="6180138"/>
            <a:ext cx="642937" cy="392112"/>
          </a:xfrm>
          <a:prstGeom prst="rect">
            <a:avLst/>
          </a:prstGeom>
          <a:noFill/>
          <a:ln w="9525">
            <a:noFill/>
            <a:miter lim="800000"/>
            <a:headEnd/>
            <a:tailEnd/>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533404"/>
            <a:ext cx="1981200" cy="5257799"/>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533400" y="533402"/>
            <a:ext cx="5943600" cy="525780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pPr>
              <a:defRPr/>
            </a:pPr>
            <a:endParaRPr lang="es-PA"/>
          </a:p>
        </p:txBody>
      </p:sp>
      <p:sp>
        <p:nvSpPr>
          <p:cNvPr id="5" name="4 Marcador de pie de página"/>
          <p:cNvSpPr>
            <a:spLocks noGrp="1"/>
          </p:cNvSpPr>
          <p:nvPr>
            <p:ph type="ftr" sz="quarter" idx="11"/>
          </p:nvPr>
        </p:nvSpPr>
        <p:spPr/>
        <p:txBody>
          <a:bodyPr/>
          <a:lstStyle>
            <a:extLst/>
          </a:lstStyle>
          <a:p>
            <a:pPr>
              <a:defRPr/>
            </a:pPr>
            <a:r>
              <a:rPr lang="es-PA" smtClean="0"/>
              <a:t>Propiedad Intelectual en la Nueva Era Tecnológica</a:t>
            </a:r>
            <a:endParaRPr lang="es-PA"/>
          </a:p>
        </p:txBody>
      </p:sp>
      <p:sp>
        <p:nvSpPr>
          <p:cNvPr id="6" name="5 Marcador de número de diapositiva"/>
          <p:cNvSpPr>
            <a:spLocks noGrp="1"/>
          </p:cNvSpPr>
          <p:nvPr>
            <p:ph type="sldNum" sz="quarter" idx="12"/>
          </p:nvPr>
        </p:nvSpPr>
        <p:spPr/>
        <p:txBody>
          <a:bodyPr/>
          <a:lstStyle>
            <a:extLst/>
          </a:lstStyle>
          <a:p>
            <a:pPr>
              <a:defRPr/>
            </a:pPr>
            <a:fld id="{6FF17BEB-C2FF-4EBC-B687-5661AF7329DA}" type="slidenum">
              <a:rPr lang="es-PA" smtClean="0"/>
              <a:pPr>
                <a:defRPr/>
              </a:pPr>
              <a:t>‹Nº›</a:t>
            </a:fld>
            <a:endParaRPr lang="es-P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502920" y="4983480"/>
            <a:ext cx="8183880" cy="1051560"/>
          </a:xfrm>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a:xfrm>
            <a:off x="502920" y="530352"/>
            <a:ext cx="8183880" cy="4187952"/>
          </a:xfrm>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pPr>
              <a:defRPr/>
            </a:pPr>
            <a:endParaRPr lang="es-PA"/>
          </a:p>
        </p:txBody>
      </p:sp>
      <p:sp>
        <p:nvSpPr>
          <p:cNvPr id="5" name="4 Marcador de pie de página"/>
          <p:cNvSpPr>
            <a:spLocks noGrp="1"/>
          </p:cNvSpPr>
          <p:nvPr>
            <p:ph type="ftr" sz="quarter" idx="11"/>
          </p:nvPr>
        </p:nvSpPr>
        <p:spPr/>
        <p:txBody>
          <a:bodyPr/>
          <a:lstStyle>
            <a:extLst/>
          </a:lstStyle>
          <a:p>
            <a:pPr>
              <a:defRPr/>
            </a:pPr>
            <a:r>
              <a:rPr lang="es-PA" smtClean="0"/>
              <a:t>Propiedad Intelectual en la Nueva Era Tecnológica</a:t>
            </a:r>
            <a:endParaRPr lang="es-PA"/>
          </a:p>
        </p:txBody>
      </p:sp>
      <p:sp>
        <p:nvSpPr>
          <p:cNvPr id="6" name="5 Marcador de número de diapositiva"/>
          <p:cNvSpPr>
            <a:spLocks noGrp="1"/>
          </p:cNvSpPr>
          <p:nvPr>
            <p:ph type="sldNum" sz="quarter" idx="12"/>
          </p:nvPr>
        </p:nvSpPr>
        <p:spPr/>
        <p:txBody>
          <a:bodyPr/>
          <a:lstStyle>
            <a:extLst/>
          </a:lstStyle>
          <a:p>
            <a:fld id="{A3DCDF73-85D2-4237-9B32-053DBDB0C312}" type="slidenum">
              <a:rPr kumimoji="0" lang="en-US" smtClean="0"/>
              <a:pPr/>
              <a:t>‹Nº›</a:t>
            </a:fld>
            <a:endParaRPr kumimoji="0" lang="en-US"/>
          </a:p>
        </p:txBody>
      </p:sp>
      <p:pic>
        <p:nvPicPr>
          <p:cNvPr id="7" name="Picture 4" descr="http://www.cedeymen.com/templates/cym/images/logo.jpg"/>
          <p:cNvPicPr>
            <a:picLocks noChangeAspect="1" noChangeArrowheads="1"/>
          </p:cNvPicPr>
          <p:nvPr userDrawn="1"/>
        </p:nvPicPr>
        <p:blipFill>
          <a:blip r:embed="rId2" cstate="print"/>
          <a:srcRect r="73090" b="13223"/>
          <a:stretch>
            <a:fillRect/>
          </a:stretch>
        </p:blipFill>
        <p:spPr bwMode="auto">
          <a:xfrm>
            <a:off x="8072438" y="6180138"/>
            <a:ext cx="642937" cy="392112"/>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4" name="13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Rectángulo redondeado"/>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pPr>
              <a:defRPr/>
            </a:pPr>
            <a:endParaRPr lang="es-PA"/>
          </a:p>
        </p:txBody>
      </p:sp>
      <p:sp>
        <p:nvSpPr>
          <p:cNvPr id="5" name="4 Marcador de pie de página"/>
          <p:cNvSpPr>
            <a:spLocks noGrp="1"/>
          </p:cNvSpPr>
          <p:nvPr>
            <p:ph type="ftr" sz="quarter" idx="11"/>
          </p:nvPr>
        </p:nvSpPr>
        <p:spPr/>
        <p:txBody>
          <a:bodyPr/>
          <a:lstStyle>
            <a:extLst/>
          </a:lstStyle>
          <a:p>
            <a:pPr>
              <a:defRPr/>
            </a:pPr>
            <a:r>
              <a:rPr lang="es-PA" smtClean="0"/>
              <a:t>Propiedad Intelectual en la Nueva Era Tecnológica</a:t>
            </a:r>
            <a:endParaRPr lang="es-PA"/>
          </a:p>
        </p:txBody>
      </p:sp>
      <p:sp>
        <p:nvSpPr>
          <p:cNvPr id="6" name="5 Marcador de número de diapositiva"/>
          <p:cNvSpPr>
            <a:spLocks noGrp="1"/>
          </p:cNvSpPr>
          <p:nvPr>
            <p:ph type="sldNum" sz="quarter" idx="12"/>
          </p:nvPr>
        </p:nvSpPr>
        <p:spPr/>
        <p:txBody>
          <a:bodyPr/>
          <a:lstStyle>
            <a:extLst/>
          </a:lstStyle>
          <a:p>
            <a:fld id="{A3DCDF73-85D2-4237-9B32-053DBDB0C312}" type="slidenum">
              <a:rPr kumimoji="0" lang="en-US" smtClean="0"/>
              <a:pPr/>
              <a:t>‹Nº›</a:t>
            </a:fld>
            <a:endParaRPr kumimoji="0" lang="en-US"/>
          </a:p>
        </p:txBody>
      </p:sp>
      <p:pic>
        <p:nvPicPr>
          <p:cNvPr id="9" name="Picture 4" descr="http://www.cedeymen.com/templates/cym/images/logo.jpg"/>
          <p:cNvPicPr>
            <a:picLocks noChangeAspect="1" noChangeArrowheads="1"/>
          </p:cNvPicPr>
          <p:nvPr userDrawn="1"/>
        </p:nvPicPr>
        <p:blipFill>
          <a:blip r:embed="rId2" cstate="print"/>
          <a:srcRect r="73090" b="13223"/>
          <a:stretch>
            <a:fillRect/>
          </a:stretch>
        </p:blipFill>
        <p:spPr bwMode="auto">
          <a:xfrm>
            <a:off x="8072438" y="6180138"/>
            <a:ext cx="642937" cy="392112"/>
          </a:xfrm>
          <a:prstGeom prst="rect">
            <a:avLst/>
          </a:prstGeom>
          <a:noFill/>
          <a:ln w="9525">
            <a:noFill/>
            <a:miter lim="800000"/>
            <a:headEnd/>
            <a:tailEnd/>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pPr>
              <a:defRPr/>
            </a:pPr>
            <a:endParaRPr lang="es-PA"/>
          </a:p>
        </p:txBody>
      </p:sp>
      <p:sp>
        <p:nvSpPr>
          <p:cNvPr id="6" name="5 Marcador de pie de página"/>
          <p:cNvSpPr>
            <a:spLocks noGrp="1"/>
          </p:cNvSpPr>
          <p:nvPr>
            <p:ph type="ftr" sz="quarter" idx="11"/>
          </p:nvPr>
        </p:nvSpPr>
        <p:spPr/>
        <p:txBody>
          <a:bodyPr/>
          <a:lstStyle>
            <a:extLst/>
          </a:lstStyle>
          <a:p>
            <a:pPr>
              <a:defRPr/>
            </a:pPr>
            <a:r>
              <a:rPr lang="es-PA" smtClean="0"/>
              <a:t>Propiedad Intelectual en la Nueva Era Tecnológica</a:t>
            </a:r>
            <a:endParaRPr lang="es-PA"/>
          </a:p>
        </p:txBody>
      </p:sp>
      <p:sp>
        <p:nvSpPr>
          <p:cNvPr id="7" name="6 Marcador de número de diapositiva"/>
          <p:cNvSpPr>
            <a:spLocks noGrp="1"/>
          </p:cNvSpPr>
          <p:nvPr>
            <p:ph type="sldNum" sz="quarter" idx="12"/>
          </p:nvPr>
        </p:nvSpPr>
        <p:spPr/>
        <p:txBody>
          <a:bodyPr/>
          <a:lstStyle>
            <a:extLst/>
          </a:lstStyle>
          <a:p>
            <a:fld id="{A3DCDF73-85D2-4237-9B32-053DBDB0C312}" type="slidenum">
              <a:rPr kumimoji="0" lang="en-US" smtClean="0"/>
              <a:pPr/>
              <a:t>‹Nº›</a:t>
            </a:fld>
            <a:endParaRPr kumimoji="0" lang="en-US"/>
          </a:p>
        </p:txBody>
      </p:sp>
      <p:pic>
        <p:nvPicPr>
          <p:cNvPr id="8" name="Picture 4" descr="http://www.cedeymen.com/templates/cym/images/logo.jpg"/>
          <p:cNvPicPr>
            <a:picLocks noChangeAspect="1" noChangeArrowheads="1"/>
          </p:cNvPicPr>
          <p:nvPr userDrawn="1"/>
        </p:nvPicPr>
        <p:blipFill>
          <a:blip r:embed="rId2" cstate="print"/>
          <a:srcRect r="73090" b="13223"/>
          <a:stretch>
            <a:fillRect/>
          </a:stretch>
        </p:blipFill>
        <p:spPr bwMode="auto">
          <a:xfrm>
            <a:off x="8072438" y="6180138"/>
            <a:ext cx="642937" cy="392112"/>
          </a:xfrm>
          <a:prstGeom prst="rect">
            <a:avLst/>
          </a:prstGeom>
          <a:noFill/>
          <a:ln w="9525">
            <a:noFill/>
            <a:miter lim="800000"/>
            <a:headEnd/>
            <a:tailEnd/>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502920" y="4983480"/>
            <a:ext cx="8183880" cy="1051560"/>
          </a:xfrm>
        </p:spPr>
        <p:txBody>
          <a:bodyPr anchor="b"/>
          <a:lstStyle>
            <a:lvl1pPr>
              <a:defRPr b="1"/>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pPr>
              <a:defRPr/>
            </a:pPr>
            <a:endParaRPr lang="es-PA"/>
          </a:p>
        </p:txBody>
      </p:sp>
      <p:sp>
        <p:nvSpPr>
          <p:cNvPr id="8" name="7 Marcador de pie de página"/>
          <p:cNvSpPr>
            <a:spLocks noGrp="1"/>
          </p:cNvSpPr>
          <p:nvPr>
            <p:ph type="ftr" sz="quarter" idx="11"/>
          </p:nvPr>
        </p:nvSpPr>
        <p:spPr/>
        <p:txBody>
          <a:bodyPr/>
          <a:lstStyle>
            <a:extLst/>
          </a:lstStyle>
          <a:p>
            <a:pPr>
              <a:defRPr/>
            </a:pPr>
            <a:r>
              <a:rPr lang="es-PA" smtClean="0"/>
              <a:t>Propiedad Intelectual en la Nueva Era Tecnológica</a:t>
            </a:r>
            <a:endParaRPr lang="es-PA"/>
          </a:p>
        </p:txBody>
      </p:sp>
      <p:sp>
        <p:nvSpPr>
          <p:cNvPr id="9" name="8 Marcador de número de diapositiva"/>
          <p:cNvSpPr>
            <a:spLocks noGrp="1"/>
          </p:cNvSpPr>
          <p:nvPr>
            <p:ph type="sldNum" sz="quarter" idx="12"/>
          </p:nvPr>
        </p:nvSpPr>
        <p:spPr/>
        <p:txBody>
          <a:bodyPr/>
          <a:lstStyle>
            <a:extLst/>
          </a:lstStyle>
          <a:p>
            <a:fld id="{A3DCDF73-85D2-4237-9B32-053DBDB0C312}" type="slidenum">
              <a:rPr kumimoji="0" lang="en-US" smtClean="0"/>
              <a:pPr/>
              <a:t>‹Nº›</a:t>
            </a:fld>
            <a:endParaRPr kumimoji="0" lang="en-US"/>
          </a:p>
        </p:txBody>
      </p:sp>
      <p:pic>
        <p:nvPicPr>
          <p:cNvPr id="10" name="Picture 4" descr="http://www.cedeymen.com/templates/cym/images/logo.jpg"/>
          <p:cNvPicPr>
            <a:picLocks noChangeAspect="1" noChangeArrowheads="1"/>
          </p:cNvPicPr>
          <p:nvPr userDrawn="1"/>
        </p:nvPicPr>
        <p:blipFill>
          <a:blip r:embed="rId2" cstate="print"/>
          <a:srcRect r="73090" b="13223"/>
          <a:stretch>
            <a:fillRect/>
          </a:stretch>
        </p:blipFill>
        <p:spPr bwMode="auto">
          <a:xfrm>
            <a:off x="8072438" y="6180138"/>
            <a:ext cx="642937" cy="392112"/>
          </a:xfrm>
          <a:prstGeom prst="rect">
            <a:avLst/>
          </a:prstGeom>
          <a:noFill/>
          <a:ln w="9525">
            <a:noFill/>
            <a:miter lim="800000"/>
            <a:headEnd/>
            <a:tailEnd/>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extLst/>
          </a:lstStyle>
          <a:p>
            <a:pPr>
              <a:defRPr/>
            </a:pPr>
            <a:endParaRPr lang="es-PA"/>
          </a:p>
        </p:txBody>
      </p:sp>
      <p:sp>
        <p:nvSpPr>
          <p:cNvPr id="4" name="3 Marcador de pie de página"/>
          <p:cNvSpPr>
            <a:spLocks noGrp="1"/>
          </p:cNvSpPr>
          <p:nvPr>
            <p:ph type="ftr" sz="quarter" idx="11"/>
          </p:nvPr>
        </p:nvSpPr>
        <p:spPr/>
        <p:txBody>
          <a:bodyPr/>
          <a:lstStyle>
            <a:extLst/>
          </a:lstStyle>
          <a:p>
            <a:pPr>
              <a:defRPr/>
            </a:pPr>
            <a:r>
              <a:rPr lang="es-PA" smtClean="0"/>
              <a:t>Propiedad Intelectual en la Nueva Era Tecnológica</a:t>
            </a:r>
            <a:endParaRPr lang="es-PA"/>
          </a:p>
        </p:txBody>
      </p:sp>
      <p:sp>
        <p:nvSpPr>
          <p:cNvPr id="5" name="4 Marcador de número de diapositiva"/>
          <p:cNvSpPr>
            <a:spLocks noGrp="1"/>
          </p:cNvSpPr>
          <p:nvPr>
            <p:ph type="sldNum" sz="quarter" idx="12"/>
          </p:nvPr>
        </p:nvSpPr>
        <p:spPr/>
        <p:txBody>
          <a:bodyPr/>
          <a:lstStyle>
            <a:extLst/>
          </a:lstStyle>
          <a:p>
            <a:pPr>
              <a:defRPr/>
            </a:pPr>
            <a:fld id="{67AEA26F-1A85-4FE5-9E50-A14AEF8A6C0B}" type="slidenum">
              <a:rPr lang="es-PA" smtClean="0"/>
              <a:pPr>
                <a:defRPr/>
              </a:pPr>
              <a:t>‹Nº›</a:t>
            </a:fld>
            <a:endParaRPr lang="es-P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7" name="6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Marcador de fecha"/>
          <p:cNvSpPr>
            <a:spLocks noGrp="1"/>
          </p:cNvSpPr>
          <p:nvPr>
            <p:ph type="dt" sz="half" idx="10"/>
          </p:nvPr>
        </p:nvSpPr>
        <p:spPr/>
        <p:txBody>
          <a:bodyPr/>
          <a:lstStyle>
            <a:extLst/>
          </a:lstStyle>
          <a:p>
            <a:pPr>
              <a:defRPr/>
            </a:pPr>
            <a:endParaRPr lang="es-PA"/>
          </a:p>
        </p:txBody>
      </p:sp>
      <p:sp>
        <p:nvSpPr>
          <p:cNvPr id="3" name="2 Marcador de pie de página"/>
          <p:cNvSpPr>
            <a:spLocks noGrp="1"/>
          </p:cNvSpPr>
          <p:nvPr>
            <p:ph type="ftr" sz="quarter" idx="11"/>
          </p:nvPr>
        </p:nvSpPr>
        <p:spPr/>
        <p:txBody>
          <a:bodyPr/>
          <a:lstStyle>
            <a:extLst/>
          </a:lstStyle>
          <a:p>
            <a:pPr>
              <a:defRPr/>
            </a:pPr>
            <a:r>
              <a:rPr lang="es-PA" smtClean="0"/>
              <a:t>Propiedad Intelectual en la Nueva Era Tecnológica</a:t>
            </a:r>
            <a:endParaRPr lang="es-PA"/>
          </a:p>
        </p:txBody>
      </p:sp>
      <p:sp>
        <p:nvSpPr>
          <p:cNvPr id="4" name="3 Marcador de número de diapositiva"/>
          <p:cNvSpPr>
            <a:spLocks noGrp="1"/>
          </p:cNvSpPr>
          <p:nvPr>
            <p:ph type="sldNum" sz="quarter" idx="12"/>
          </p:nvPr>
        </p:nvSpPr>
        <p:spPr/>
        <p:txBody>
          <a:bodyPr/>
          <a:lstStyle>
            <a:extLst/>
          </a:lstStyle>
          <a:p>
            <a:pPr>
              <a:defRPr/>
            </a:pPr>
            <a:fld id="{3D5BEF16-0DB9-49D4-B25B-B702C8B70ED2}" type="slidenum">
              <a:rPr lang="es-PA" smtClean="0"/>
              <a:pPr>
                <a:defRPr/>
              </a:pPr>
              <a:t>‹Nº›</a:t>
            </a:fld>
            <a:endParaRPr lang="es-PA"/>
          </a:p>
        </p:txBody>
      </p:sp>
      <p:pic>
        <p:nvPicPr>
          <p:cNvPr id="6" name="Picture 4" descr="http://www.cedeymen.com/templates/cym/images/logo.jpg"/>
          <p:cNvPicPr>
            <a:picLocks noChangeAspect="1" noChangeArrowheads="1"/>
          </p:cNvPicPr>
          <p:nvPr userDrawn="1"/>
        </p:nvPicPr>
        <p:blipFill>
          <a:blip r:embed="rId2" cstate="print"/>
          <a:srcRect r="73090" b="13223"/>
          <a:stretch>
            <a:fillRect/>
          </a:stretch>
        </p:blipFill>
        <p:spPr bwMode="auto">
          <a:xfrm>
            <a:off x="8072438" y="6180138"/>
            <a:ext cx="642937" cy="392112"/>
          </a:xfrm>
          <a:prstGeom prst="rect">
            <a:avLst/>
          </a:prstGeom>
          <a:noFill/>
          <a:ln w="9525">
            <a:noFill/>
            <a:miter lim="800000"/>
            <a:headEnd/>
            <a:tailEnd/>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pPr>
              <a:defRPr/>
            </a:pPr>
            <a:endParaRPr lang="es-PA"/>
          </a:p>
        </p:txBody>
      </p:sp>
      <p:sp>
        <p:nvSpPr>
          <p:cNvPr id="6" name="5 Marcador de pie de página"/>
          <p:cNvSpPr>
            <a:spLocks noGrp="1"/>
          </p:cNvSpPr>
          <p:nvPr>
            <p:ph type="ftr" sz="quarter" idx="11"/>
          </p:nvPr>
        </p:nvSpPr>
        <p:spPr/>
        <p:txBody>
          <a:bodyPr/>
          <a:lstStyle>
            <a:extLst/>
          </a:lstStyle>
          <a:p>
            <a:pPr>
              <a:defRPr/>
            </a:pPr>
            <a:r>
              <a:rPr lang="es-PA" smtClean="0"/>
              <a:t>Propiedad Intelectual en la Nueva Era Tecnológica</a:t>
            </a:r>
            <a:endParaRPr lang="es-PA"/>
          </a:p>
        </p:txBody>
      </p:sp>
      <p:sp>
        <p:nvSpPr>
          <p:cNvPr id="7" name="6 Marcador de número de diapositiva"/>
          <p:cNvSpPr>
            <a:spLocks noGrp="1"/>
          </p:cNvSpPr>
          <p:nvPr>
            <p:ph type="sldNum" sz="quarter" idx="12"/>
          </p:nvPr>
        </p:nvSpPr>
        <p:spPr/>
        <p:txBody>
          <a:bodyPr/>
          <a:lstStyle>
            <a:extLst/>
          </a:lstStyle>
          <a:p>
            <a:pPr>
              <a:defRPr/>
            </a:pPr>
            <a:fld id="{CD012E81-DF52-45E5-88EA-9B7BF2042309}" type="slidenum">
              <a:rPr lang="es-PA" smtClean="0"/>
              <a:pPr>
                <a:defRPr/>
              </a:pPr>
              <a:t>‹Nº›</a:t>
            </a:fld>
            <a:endParaRPr lang="es-PA"/>
          </a:p>
        </p:txBody>
      </p:sp>
      <p:pic>
        <p:nvPicPr>
          <p:cNvPr id="8" name="Picture 4" descr="http://www.cedeymen.com/templates/cym/images/logo.jpg"/>
          <p:cNvPicPr>
            <a:picLocks noChangeAspect="1" noChangeArrowheads="1"/>
          </p:cNvPicPr>
          <p:nvPr userDrawn="1"/>
        </p:nvPicPr>
        <p:blipFill>
          <a:blip r:embed="rId2" cstate="print"/>
          <a:srcRect r="73090" b="13223"/>
          <a:stretch>
            <a:fillRect/>
          </a:stretch>
        </p:blipFill>
        <p:spPr bwMode="auto">
          <a:xfrm>
            <a:off x="8072438" y="6180138"/>
            <a:ext cx="642937" cy="392112"/>
          </a:xfrm>
          <a:prstGeom prst="rect">
            <a:avLst/>
          </a:prstGeom>
          <a:noFill/>
          <a:ln w="9525">
            <a:noFill/>
            <a:miter lim="800000"/>
            <a:headEnd/>
            <a:tailEnd/>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5" name="14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Redondear rectángulo de esquina sencilla"/>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pPr>
              <a:defRPr/>
            </a:pPr>
            <a:endParaRPr lang="es-PA"/>
          </a:p>
        </p:txBody>
      </p:sp>
      <p:sp>
        <p:nvSpPr>
          <p:cNvPr id="6" name="5 Marcador de pie de página"/>
          <p:cNvSpPr>
            <a:spLocks noGrp="1"/>
          </p:cNvSpPr>
          <p:nvPr>
            <p:ph type="ftr" sz="quarter" idx="11"/>
          </p:nvPr>
        </p:nvSpPr>
        <p:spPr/>
        <p:txBody>
          <a:bodyPr/>
          <a:lstStyle>
            <a:extLst/>
          </a:lstStyle>
          <a:p>
            <a:pPr>
              <a:defRPr/>
            </a:pPr>
            <a:r>
              <a:rPr lang="es-PA" smtClean="0"/>
              <a:t>Propiedad Intelectual en la Nueva Era Tecnológica</a:t>
            </a:r>
            <a:endParaRPr lang="es-PA"/>
          </a:p>
        </p:txBody>
      </p:sp>
      <p:sp>
        <p:nvSpPr>
          <p:cNvPr id="7" name="6 Marcador de número de diapositiva"/>
          <p:cNvSpPr>
            <a:spLocks noGrp="1"/>
          </p:cNvSpPr>
          <p:nvPr>
            <p:ph type="sldNum" sz="quarter" idx="12"/>
          </p:nvPr>
        </p:nvSpPr>
        <p:spPr/>
        <p:txBody>
          <a:bodyPr/>
          <a:lstStyle>
            <a:extLst/>
          </a:lstStyle>
          <a:p>
            <a:fld id="{A3DCDF73-85D2-4237-9B32-053DBDB0C312}" type="slidenum">
              <a:rPr kumimoji="0" lang="en-US" smtClean="0"/>
              <a:pPr/>
              <a:t>‹Nº›</a:t>
            </a:fld>
            <a:endParaRPr kumimoji="0" lang="en-US"/>
          </a:p>
        </p:txBody>
      </p:sp>
      <p:sp>
        <p:nvSpPr>
          <p:cNvPr id="3" name="2 Marcador de posición de imagen"/>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s-ES" smtClean="0"/>
              <a:t>Haga clic en el icono para agregar una imagen</a:t>
            </a:r>
            <a:endParaRPr kumimoji="0" lang="en-US"/>
          </a:p>
        </p:txBody>
      </p:sp>
      <p:sp>
        <p:nvSpPr>
          <p:cNvPr id="10" name="9 Rectángulo"/>
          <p:cNvSpPr/>
          <p:nvPr userDrawn="1"/>
        </p:nvSpPr>
        <p:spPr>
          <a:xfrm>
            <a:off x="-32" y="4663440"/>
            <a:ext cx="1463040" cy="713232"/>
          </a:xfrm>
          <a:prstGeom prst="rect">
            <a:avLst/>
          </a:prstGeom>
          <a:ln/>
        </p:spPr>
        <p:style>
          <a:lnRef idx="0">
            <a:schemeClr val="dk1"/>
          </a:lnRef>
          <a:fillRef idx="3">
            <a:schemeClr val="dk1"/>
          </a:fillRef>
          <a:effectRef idx="3">
            <a:schemeClr val="dk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6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Rectángulo redondeado"/>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12 Marcador de título"/>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s-ES" smtClean="0"/>
              <a:t>Haga clic para modificar el estilo de título del patrón</a:t>
            </a:r>
            <a:endParaRPr kumimoji="0" lang="en-US"/>
          </a:p>
        </p:txBody>
      </p:sp>
      <p:sp>
        <p:nvSpPr>
          <p:cNvPr id="4" name="3 Marcador de texto"/>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5" name="24 Marcador de fecha"/>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pPr>
              <a:defRPr/>
            </a:pPr>
            <a:endParaRPr lang="es-PA"/>
          </a:p>
        </p:txBody>
      </p:sp>
      <p:sp>
        <p:nvSpPr>
          <p:cNvPr id="18" name="17 Marcador de pie de página"/>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pPr>
              <a:defRPr/>
            </a:pPr>
            <a:r>
              <a:rPr lang="es-PA" smtClean="0"/>
              <a:t>Propiedad Intelectual en la Nueva Era Tecnológica</a:t>
            </a:r>
            <a:endParaRPr lang="es-PA" dirty="0"/>
          </a:p>
        </p:txBody>
      </p:sp>
      <p:sp>
        <p:nvSpPr>
          <p:cNvPr id="5" name="4 Marcador de número de diapositiva"/>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A3DCDF73-85D2-4237-9B32-053DBDB0C312}" type="slidenum">
              <a:rPr kumimoji="0" lang="en-US" smtClean="0"/>
              <a:pPr/>
              <a:t>‹Nº›</a:t>
            </a:fld>
            <a:endParaRPr kumimoji="0" lang="en-US"/>
          </a:p>
        </p:txBody>
      </p:sp>
    </p:spTree>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hf sldNum="0" hdr="0" dt="0"/>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3.gi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wiki.answers.com/" TargetMode="Externa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www.sglawgroup.com/" TargetMode="External"/><Relationship Id="rId1" Type="http://schemas.openxmlformats.org/officeDocument/2006/relationships/slideLayout" Target="../slideLayouts/slideLayout9.xml"/><Relationship Id="rId4" Type="http://schemas.openxmlformats.org/officeDocument/2006/relationships/image" Target="../media/image16.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10.gif"/></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9.gif"/><Relationship Id="rId1" Type="http://schemas.openxmlformats.org/officeDocument/2006/relationships/slideLayout" Target="../slideLayouts/slideLayout8.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2.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tecnologia1.jpg"/>
          <p:cNvPicPr>
            <a:picLocks noChangeAspect="1"/>
          </p:cNvPicPr>
          <p:nvPr/>
        </p:nvPicPr>
        <p:blipFill>
          <a:blip r:embed="rId3" cstate="print"/>
          <a:stretch>
            <a:fillRect/>
          </a:stretch>
        </p:blipFill>
        <p:spPr>
          <a:xfrm>
            <a:off x="323528" y="366702"/>
            <a:ext cx="8496944" cy="5654586"/>
          </a:xfrm>
          <a:prstGeom prst="rect">
            <a:avLst/>
          </a:prstGeom>
        </p:spPr>
      </p:pic>
      <p:sp>
        <p:nvSpPr>
          <p:cNvPr id="3" name="2 Subtítulo"/>
          <p:cNvSpPr>
            <a:spLocks noGrp="1"/>
          </p:cNvSpPr>
          <p:nvPr>
            <p:ph type="subTitle" idx="1"/>
          </p:nvPr>
        </p:nvSpPr>
        <p:spPr>
          <a:xfrm>
            <a:off x="0" y="1628800"/>
            <a:ext cx="9144000" cy="2714620"/>
          </a:xfrm>
          <a:effectLst>
            <a:outerShdw blurRad="50800" dist="38100" dir="2700000" algn="tl" rotWithShape="0">
              <a:prstClr val="black">
                <a:alpha val="40000"/>
              </a:prstClr>
            </a:outerShdw>
          </a:effectLst>
          <a:scene3d>
            <a:camera prst="orthographicFront"/>
            <a:lightRig rig="freezing" dir="t"/>
          </a:scene3d>
          <a:sp3d>
            <a:bevelT/>
            <a:bevelB/>
          </a:sp3d>
        </p:spPr>
        <p:txBody>
          <a:bodyPr>
            <a:normAutofit/>
          </a:bodyPr>
          <a:lstStyle/>
          <a:p>
            <a:pPr algn="ctr" eaLnBrk="1" fontAlgn="auto" hangingPunct="1">
              <a:spcAft>
                <a:spcPts val="0"/>
              </a:spcAft>
              <a:buFont typeface="Wingdings"/>
              <a:buNone/>
              <a:defRPr/>
            </a:pPr>
            <a:r>
              <a:rPr lang="es-PA" sz="5000" b="0" dirty="0" smtClean="0">
                <a:solidFill>
                  <a:schemeClr val="tx1">
                    <a:lumMod val="75000"/>
                    <a:lumOff val="25000"/>
                  </a:schemeClr>
                </a:solidFill>
                <a:effectLst>
                  <a:outerShdw blurRad="38100" dist="38100" dir="2700000" algn="tl">
                    <a:srgbClr val="000000">
                      <a:alpha val="43137"/>
                    </a:srgbClr>
                  </a:outerShdw>
                </a:effectLst>
              </a:rPr>
              <a:t>Propiedad Intelectual </a:t>
            </a:r>
            <a:endParaRPr lang="es-PA" sz="5000" b="0" dirty="0" smtClean="0">
              <a:solidFill>
                <a:schemeClr val="tx1">
                  <a:lumMod val="75000"/>
                  <a:lumOff val="25000"/>
                </a:schemeClr>
              </a:solidFill>
              <a:effectLst>
                <a:outerShdw blurRad="38100" dist="38100" dir="2700000" algn="tl">
                  <a:srgbClr val="000000">
                    <a:alpha val="43137"/>
                  </a:srgbClr>
                </a:outerShdw>
              </a:effectLst>
            </a:endParaRPr>
          </a:p>
          <a:p>
            <a:pPr algn="ctr" eaLnBrk="1" fontAlgn="auto" hangingPunct="1">
              <a:spcAft>
                <a:spcPts val="0"/>
              </a:spcAft>
              <a:buFont typeface="Wingdings"/>
              <a:buNone/>
              <a:defRPr/>
            </a:pPr>
            <a:r>
              <a:rPr lang="es-PA" sz="5000" b="0" dirty="0" smtClean="0">
                <a:solidFill>
                  <a:schemeClr val="tx1">
                    <a:lumMod val="75000"/>
                    <a:lumOff val="25000"/>
                  </a:schemeClr>
                </a:solidFill>
                <a:effectLst>
                  <a:outerShdw blurRad="38100" dist="38100" dir="2700000" algn="tl">
                    <a:srgbClr val="000000">
                      <a:alpha val="43137"/>
                    </a:srgbClr>
                  </a:outerShdw>
                </a:effectLst>
              </a:rPr>
              <a:t>en </a:t>
            </a:r>
            <a:r>
              <a:rPr lang="es-PA" sz="5000" b="0" dirty="0" smtClean="0">
                <a:solidFill>
                  <a:schemeClr val="tx1">
                    <a:lumMod val="75000"/>
                    <a:lumOff val="25000"/>
                  </a:schemeClr>
                </a:solidFill>
                <a:effectLst>
                  <a:outerShdw blurRad="38100" dist="38100" dir="2700000" algn="tl">
                    <a:srgbClr val="000000">
                      <a:alpha val="43137"/>
                    </a:srgbClr>
                  </a:outerShdw>
                </a:effectLst>
              </a:rPr>
              <a:t>la </a:t>
            </a:r>
            <a:r>
              <a:rPr lang="es-PA" sz="5000" b="0" dirty="0" smtClean="0">
                <a:solidFill>
                  <a:schemeClr val="tx1">
                    <a:lumMod val="75000"/>
                    <a:lumOff val="25000"/>
                  </a:schemeClr>
                </a:solidFill>
                <a:effectLst>
                  <a:outerShdw blurRad="38100" dist="38100" dir="2700000" algn="tl">
                    <a:srgbClr val="000000">
                      <a:alpha val="43137"/>
                    </a:srgbClr>
                  </a:outerShdw>
                </a:effectLst>
              </a:rPr>
              <a:t>Red</a:t>
            </a:r>
            <a:endParaRPr lang="es-PA" sz="5000" b="0" dirty="0">
              <a:solidFill>
                <a:schemeClr val="tx1">
                  <a:lumMod val="75000"/>
                  <a:lumOff val="25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Rectángulo"/>
          <p:cNvSpPr/>
          <p:nvPr/>
        </p:nvSpPr>
        <p:spPr>
          <a:xfrm>
            <a:off x="1371632" y="223822"/>
            <a:ext cx="7772400" cy="990600"/>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4 Marcador de contenido"/>
          <p:cNvSpPr txBox="1">
            <a:spLocks/>
          </p:cNvSpPr>
          <p:nvPr/>
        </p:nvSpPr>
        <p:spPr>
          <a:xfrm>
            <a:off x="1643042" y="1285860"/>
            <a:ext cx="6400800" cy="4419600"/>
          </a:xfrm>
          <a:prstGeom prst="rect">
            <a:avLst/>
          </a:prstGeom>
        </p:spPr>
        <p:txBody>
          <a:bodyPr>
            <a:normAutofit/>
          </a:bodyPr>
          <a:lstStyle/>
          <a:p>
            <a:pPr marL="457200" indent="-457200" algn="just">
              <a:buClr>
                <a:schemeClr val="accent1"/>
              </a:buClr>
              <a:buFontTx/>
              <a:buChar char="•"/>
              <a:defRPr/>
            </a:pPr>
            <a:r>
              <a:rPr lang="es-PA" sz="2000" b="1" dirty="0">
                <a:effectLst>
                  <a:outerShdw blurRad="38100" dist="38100" dir="2700000" algn="tl">
                    <a:srgbClr val="C0C0C0"/>
                  </a:outerShdw>
                </a:effectLst>
                <a:latin typeface="Century Gothic" pitchFamily="34" charset="0"/>
              </a:rPr>
              <a:t>Integración</a:t>
            </a:r>
          </a:p>
          <a:p>
            <a:pPr marL="457200" indent="-457200" algn="just">
              <a:buClr>
                <a:schemeClr val="accent1"/>
              </a:buClr>
              <a:defRPr/>
            </a:pPr>
            <a:r>
              <a:rPr lang="es-PA" sz="2000" b="1" dirty="0">
                <a:effectLst>
                  <a:outerShdw blurRad="38100" dist="38100" dir="2700000" algn="tl">
                    <a:srgbClr val="C0C0C0"/>
                  </a:outerShdw>
                </a:effectLst>
                <a:latin typeface="Century Gothic" pitchFamily="34" charset="0"/>
              </a:rPr>
              <a:t>	</a:t>
            </a:r>
            <a:r>
              <a:rPr lang="es-PA" sz="2000" dirty="0">
                <a:effectLst>
                  <a:outerShdw blurRad="38100" dist="38100" dir="2700000" algn="tl">
                    <a:srgbClr val="C0C0C0"/>
                  </a:outerShdw>
                </a:effectLst>
                <a:latin typeface="Century Gothic" pitchFamily="34" charset="0"/>
              </a:rPr>
              <a:t>Combinación de diferentes medios (Video, texto, imágenes, etc.)</a:t>
            </a:r>
          </a:p>
          <a:p>
            <a:pPr marL="457200" indent="-457200" algn="just">
              <a:buClr>
                <a:schemeClr val="accent1"/>
              </a:buClr>
              <a:buFontTx/>
              <a:buChar char="•"/>
              <a:defRPr/>
            </a:pPr>
            <a:r>
              <a:rPr lang="es-PA" sz="2000" b="1" dirty="0">
                <a:effectLst>
                  <a:outerShdw blurRad="38100" dist="38100" dir="2700000" algn="tl">
                    <a:srgbClr val="C0C0C0"/>
                  </a:outerShdw>
                </a:effectLst>
                <a:latin typeface="Century Gothic" pitchFamily="34" charset="0"/>
              </a:rPr>
              <a:t>Digitalización </a:t>
            </a:r>
          </a:p>
          <a:p>
            <a:pPr marL="457200" indent="-457200" algn="just">
              <a:buClr>
                <a:schemeClr val="accent1"/>
              </a:buClr>
              <a:defRPr/>
            </a:pPr>
            <a:r>
              <a:rPr lang="es-PA" sz="2000" b="1" dirty="0">
                <a:effectLst>
                  <a:outerShdw blurRad="38100" dist="38100" dir="2700000" algn="tl">
                    <a:srgbClr val="C0C0C0"/>
                  </a:outerShdw>
                </a:effectLst>
                <a:latin typeface="Century Gothic" pitchFamily="34" charset="0"/>
              </a:rPr>
              <a:t>	</a:t>
            </a:r>
            <a:r>
              <a:rPr lang="es-PA" sz="2000" dirty="0">
                <a:effectLst>
                  <a:outerShdw blurRad="38100" dist="38100" dir="2700000" algn="tl">
                    <a:srgbClr val="C0C0C0"/>
                  </a:outerShdw>
                </a:effectLst>
                <a:latin typeface="Century Gothic" pitchFamily="34" charset="0"/>
              </a:rPr>
              <a:t>Clases de formato: soporte digital o electrónico </a:t>
            </a:r>
          </a:p>
          <a:p>
            <a:pPr marL="457200" indent="-457200" algn="just">
              <a:buClr>
                <a:schemeClr val="accent1"/>
              </a:buClr>
              <a:buFontTx/>
              <a:buChar char="•"/>
              <a:defRPr/>
            </a:pPr>
            <a:r>
              <a:rPr lang="es-PA" sz="2000" b="1" dirty="0">
                <a:effectLst>
                  <a:outerShdw blurRad="38100" dist="38100" dir="2700000" algn="tl">
                    <a:srgbClr val="C0C0C0"/>
                  </a:outerShdw>
                </a:effectLst>
                <a:latin typeface="Century Gothic" pitchFamily="34" charset="0"/>
              </a:rPr>
              <a:t>Interactividad</a:t>
            </a:r>
          </a:p>
          <a:p>
            <a:pPr marL="457200" indent="-457200" algn="just">
              <a:buClr>
                <a:schemeClr val="accent1"/>
              </a:buClr>
              <a:defRPr/>
            </a:pPr>
            <a:r>
              <a:rPr lang="es-PA" sz="2000" b="1" dirty="0">
                <a:effectLst>
                  <a:outerShdw blurRad="38100" dist="38100" dir="2700000" algn="tl">
                    <a:srgbClr val="C0C0C0"/>
                  </a:outerShdw>
                </a:effectLst>
                <a:latin typeface="Century Gothic" pitchFamily="34" charset="0"/>
              </a:rPr>
              <a:t>	</a:t>
            </a:r>
            <a:r>
              <a:rPr lang="es-PA" sz="2000" dirty="0">
                <a:effectLst>
                  <a:outerShdw blurRad="38100" dist="38100" dir="2700000" algn="tl">
                    <a:srgbClr val="C0C0C0"/>
                  </a:outerShdw>
                </a:effectLst>
                <a:latin typeface="Century Gothic" pitchFamily="34" charset="0"/>
              </a:rPr>
              <a:t>Permite la participación de los usuarios</a:t>
            </a:r>
            <a:r>
              <a:rPr lang="es-PA" sz="2000" b="1" dirty="0">
                <a:effectLst>
                  <a:outerShdw blurRad="38100" dist="38100" dir="2700000" algn="tl">
                    <a:srgbClr val="C0C0C0"/>
                  </a:outerShdw>
                </a:effectLst>
                <a:latin typeface="Century Gothic" pitchFamily="34" charset="0"/>
              </a:rPr>
              <a:t> </a:t>
            </a:r>
          </a:p>
          <a:p>
            <a:pPr marL="457200" indent="-457200" algn="just">
              <a:buClr>
                <a:schemeClr val="accent1"/>
              </a:buClr>
              <a:buFontTx/>
              <a:buChar char="•"/>
              <a:defRPr/>
            </a:pPr>
            <a:r>
              <a:rPr lang="es-PA" sz="2000" b="1" dirty="0">
                <a:effectLst>
                  <a:outerShdw blurRad="38100" dist="38100" dir="2700000" algn="tl">
                    <a:srgbClr val="C0C0C0"/>
                  </a:outerShdw>
                </a:effectLst>
                <a:latin typeface="Century Gothic" pitchFamily="34" charset="0"/>
              </a:rPr>
              <a:t>Resultado </a:t>
            </a:r>
            <a:r>
              <a:rPr lang="es-PA" sz="2000" dirty="0">
                <a:effectLst>
                  <a:outerShdw blurRad="38100" dist="38100" dir="2700000" algn="tl">
                    <a:srgbClr val="C0C0C0"/>
                  </a:outerShdw>
                </a:effectLst>
                <a:latin typeface="Century Gothic" pitchFamily="34" charset="0"/>
              </a:rPr>
              <a:t> </a:t>
            </a:r>
          </a:p>
          <a:p>
            <a:pPr marL="457200" indent="-457200" algn="just">
              <a:buClr>
                <a:schemeClr val="accent1"/>
              </a:buClr>
              <a:defRPr/>
            </a:pPr>
            <a:r>
              <a:rPr lang="es-PA" sz="2000" dirty="0">
                <a:latin typeface="Century Gothic" pitchFamily="34" charset="0"/>
              </a:rPr>
              <a:t>	La combinación de estos elementos resulta en la 	</a:t>
            </a:r>
            <a:r>
              <a:rPr lang="es-PA" sz="2000" b="1" dirty="0" smtClean="0">
                <a:latin typeface="Century Gothic" pitchFamily="34" charset="0"/>
              </a:rPr>
              <a:t>OBRA </a:t>
            </a:r>
            <a:r>
              <a:rPr lang="es-PA" sz="2000" b="1" dirty="0">
                <a:latin typeface="Century Gothic" pitchFamily="34" charset="0"/>
              </a:rPr>
              <a:t>MULTIMEDIA </a:t>
            </a:r>
          </a:p>
          <a:p>
            <a:pPr marL="457200" indent="-457200" algn="just">
              <a:buFont typeface="Tw Cen MT" pitchFamily="34" charset="0"/>
              <a:buAutoNum type="arabicPeriod" startAt="4"/>
              <a:defRPr/>
            </a:pPr>
            <a:endParaRPr lang="es-PA" sz="2000" b="1" dirty="0">
              <a:latin typeface="Century Gothic" pitchFamily="34" charset="0"/>
            </a:endParaRPr>
          </a:p>
        </p:txBody>
      </p:sp>
      <p:sp>
        <p:nvSpPr>
          <p:cNvPr id="6" name="5 Rectángulo"/>
          <p:cNvSpPr/>
          <p:nvPr/>
        </p:nvSpPr>
        <p:spPr>
          <a:xfrm>
            <a:off x="0" y="223822"/>
            <a:ext cx="1295400" cy="990600"/>
          </a:xfrm>
          <a:prstGeom prst="rect">
            <a:avLst/>
          </a:prstGeom>
          <a:ln/>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n-US" sz="3200">
              <a:solidFill>
                <a:srgbClr val="FFFFFF"/>
              </a:solidFill>
              <a:effectLst>
                <a:outerShdw blurRad="38100" dist="38100" dir="2700000" algn="tl">
                  <a:srgbClr val="C0C0C0"/>
                </a:outerShdw>
              </a:effectLst>
              <a:latin typeface="Century Gothic" pitchFamily="34" charset="0"/>
              <a:cs typeface="Arial" charset="0"/>
            </a:endParaRPr>
          </a:p>
        </p:txBody>
      </p:sp>
      <p:sp>
        <p:nvSpPr>
          <p:cNvPr id="10" name="1 Título"/>
          <p:cNvSpPr txBox="1">
            <a:spLocks/>
          </p:cNvSpPr>
          <p:nvPr/>
        </p:nvSpPr>
        <p:spPr>
          <a:xfrm>
            <a:off x="1371600" y="357188"/>
            <a:ext cx="7620000" cy="785812"/>
          </a:xfrm>
          <a:prstGeom prst="rect">
            <a:avLst/>
          </a:prstGeom>
          <a:effectLst>
            <a:outerShdw blurRad="50800" dist="38100" dir="2700000" algn="tl" rotWithShape="0">
              <a:prstClr val="black">
                <a:alpha val="40000"/>
              </a:prstClr>
            </a:outerShdw>
          </a:effectLst>
        </p:spPr>
        <p:txBody>
          <a:bodyPr anchor="ctr">
            <a:normAutofit/>
          </a:bodyPr>
          <a:lstStyle/>
          <a:p>
            <a:pPr algn="ctr">
              <a:defRPr/>
            </a:pPr>
            <a:r>
              <a:rPr lang="en-US" sz="3200">
                <a:solidFill>
                  <a:srgbClr val="FFFFFF"/>
                </a:solidFill>
                <a:effectLst>
                  <a:outerShdw blurRad="38100" dist="38100" dir="2700000" algn="tl">
                    <a:srgbClr val="C0C0C0"/>
                  </a:outerShdw>
                </a:effectLst>
                <a:latin typeface="Century Gothic" pitchFamily="34" charset="0"/>
              </a:rPr>
              <a:t>Caracteristicas  </a:t>
            </a:r>
          </a:p>
        </p:txBody>
      </p:sp>
      <p:sp>
        <p:nvSpPr>
          <p:cNvPr id="7" name="6 CuadroTexto"/>
          <p:cNvSpPr txBox="1"/>
          <p:nvPr/>
        </p:nvSpPr>
        <p:spPr>
          <a:xfrm>
            <a:off x="714348" y="4929198"/>
            <a:ext cx="4714908" cy="400110"/>
          </a:xfrm>
          <a:prstGeom prst="rect">
            <a:avLst/>
          </a:prstGeom>
        </p:spPr>
        <p:style>
          <a:lnRef idx="0">
            <a:schemeClr val="accent2"/>
          </a:lnRef>
          <a:fillRef idx="3">
            <a:schemeClr val="accent2"/>
          </a:fillRef>
          <a:effectRef idx="3">
            <a:schemeClr val="accent2"/>
          </a:effectRef>
          <a:fontRef idx="minor">
            <a:schemeClr val="lt1"/>
          </a:fontRef>
        </p:style>
        <p:txBody>
          <a:bodyPr>
            <a:spAutoFit/>
          </a:bodyPr>
          <a:lstStyle/>
          <a:p>
            <a:pPr fontAlgn="auto">
              <a:spcBef>
                <a:spcPts val="0"/>
              </a:spcBef>
              <a:spcAft>
                <a:spcPts val="0"/>
              </a:spcAft>
              <a:defRPr/>
            </a:pPr>
            <a:r>
              <a:rPr lang="es-PA" sz="2000" dirty="0" smtClean="0">
                <a:solidFill>
                  <a:schemeClr val="bg1"/>
                </a:solidFill>
                <a:latin typeface="Century Gothic" pitchFamily="34" charset="0"/>
              </a:rPr>
              <a:t>Protección: Obra Audiovisual   </a:t>
            </a:r>
            <a:endParaRPr lang="es-PA" sz="2000" dirty="0">
              <a:solidFill>
                <a:schemeClr val="bg1"/>
              </a:solidFill>
              <a:latin typeface="Century Gothic" pitchFamily="34" charset="0"/>
            </a:endParaRPr>
          </a:p>
        </p:txBody>
      </p:sp>
      <p:sp>
        <p:nvSpPr>
          <p:cNvPr id="9" name="8 Rectángulo"/>
          <p:cNvSpPr/>
          <p:nvPr/>
        </p:nvSpPr>
        <p:spPr>
          <a:xfrm>
            <a:off x="642910" y="5357826"/>
            <a:ext cx="6786610" cy="1200329"/>
          </a:xfrm>
          <a:prstGeom prst="rect">
            <a:avLst/>
          </a:prstGeom>
        </p:spPr>
        <p:txBody>
          <a:bodyPr wrap="square">
            <a:spAutoFit/>
          </a:bodyPr>
          <a:lstStyle/>
          <a:p>
            <a:pPr marL="457200" indent="-457200" algn="just" fontAlgn="auto">
              <a:spcBef>
                <a:spcPts val="0"/>
              </a:spcBef>
              <a:spcAft>
                <a:spcPts val="0"/>
              </a:spcAft>
              <a:defRPr/>
            </a:pPr>
            <a:r>
              <a:rPr lang="es-PA" dirty="0" smtClean="0">
                <a:effectLst>
                  <a:outerShdw blurRad="38100" dist="38100" dir="2700000" algn="tl">
                    <a:srgbClr val="000000">
                      <a:alpha val="43137"/>
                    </a:srgbClr>
                  </a:outerShdw>
                </a:effectLst>
                <a:latin typeface="Century Gothic" pitchFamily="34" charset="0"/>
              </a:rPr>
              <a:t>Como un todo o como elementos independientes (imagen, audio, video)</a:t>
            </a:r>
            <a:endParaRPr lang="es-PA" dirty="0" smtClean="0">
              <a:latin typeface="Century Gothic" pitchFamily="34" charset="0"/>
            </a:endParaRPr>
          </a:p>
          <a:p>
            <a:pPr marL="457200" indent="-457200" fontAlgn="auto">
              <a:spcBef>
                <a:spcPts val="0"/>
              </a:spcBef>
              <a:spcAft>
                <a:spcPts val="0"/>
              </a:spcAft>
              <a:defRPr/>
            </a:pPr>
            <a:endParaRPr lang="es-PA" dirty="0" smtClean="0">
              <a:latin typeface="Century Gothic" pitchFamily="34" charset="0"/>
            </a:endParaRPr>
          </a:p>
          <a:p>
            <a:pPr marL="457200" indent="-457200" fontAlgn="auto">
              <a:spcBef>
                <a:spcPts val="0"/>
              </a:spcBef>
              <a:spcAft>
                <a:spcPts val="0"/>
              </a:spcAft>
              <a:defRPr/>
            </a:pPr>
            <a:endParaRPr lang="es-PA" dirty="0" smtClean="0">
              <a:latin typeface="Century Gothic" pitchFamily="34" charset="0"/>
            </a:endParaRPr>
          </a:p>
        </p:txBody>
      </p:sp>
      <p:sp>
        <p:nvSpPr>
          <p:cNvPr id="11" name="22 Marcador de pie de página"/>
          <p:cNvSpPr>
            <a:spLocks noGrp="1"/>
          </p:cNvSpPr>
          <p:nvPr>
            <p:ph type="ftr" sz="quarter" idx="11"/>
          </p:nvPr>
        </p:nvSpPr>
        <p:spPr bwMode="auto">
          <a:xfrm>
            <a:off x="6062328" y="6111875"/>
            <a:ext cx="2286000"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s-PA" dirty="0" smtClean="0"/>
              <a:t>Propiedad Intelectual </a:t>
            </a:r>
            <a:r>
              <a:rPr lang="es-PA" dirty="0" smtClean="0"/>
              <a:t>en la Red</a:t>
            </a:r>
            <a:endParaRPr lang="es-PA" dirty="0" smtClean="0"/>
          </a:p>
        </p:txBody>
      </p:sp>
      <p:pic>
        <p:nvPicPr>
          <p:cNvPr id="12" name="11 Imagen" descr="LogoSandra1c.jpg"/>
          <p:cNvPicPr>
            <a:picLocks noChangeAspect="1"/>
          </p:cNvPicPr>
          <p:nvPr/>
        </p:nvPicPr>
        <p:blipFill>
          <a:blip r:embed="rId2" cstate="print"/>
          <a:stretch>
            <a:fillRect/>
          </a:stretch>
        </p:blipFill>
        <p:spPr>
          <a:xfrm>
            <a:off x="8100392" y="6021288"/>
            <a:ext cx="720080" cy="684584"/>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Rectángulo"/>
          <p:cNvSpPr/>
          <p:nvPr/>
        </p:nvSpPr>
        <p:spPr>
          <a:xfrm>
            <a:off x="1371632" y="223822"/>
            <a:ext cx="7772400" cy="990600"/>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4 Marcador de contenido"/>
          <p:cNvSpPr txBox="1">
            <a:spLocks/>
          </p:cNvSpPr>
          <p:nvPr/>
        </p:nvSpPr>
        <p:spPr>
          <a:xfrm>
            <a:off x="1547664" y="1772816"/>
            <a:ext cx="6400800" cy="4419600"/>
          </a:xfrm>
          <a:prstGeom prst="rect">
            <a:avLst/>
          </a:prstGeom>
        </p:spPr>
        <p:txBody>
          <a:bodyPr>
            <a:normAutofit/>
          </a:bodyPr>
          <a:lstStyle/>
          <a:p>
            <a:pPr marL="457200" indent="-457200" algn="just" fontAlgn="auto">
              <a:spcBef>
                <a:spcPts val="0"/>
              </a:spcBef>
              <a:spcAft>
                <a:spcPts val="0"/>
              </a:spcAft>
              <a:defRPr/>
            </a:pPr>
            <a:r>
              <a:rPr lang="es-PA" sz="2000" dirty="0" smtClean="0">
                <a:effectLst>
                  <a:outerShdw blurRad="38100" dist="38100" dir="2700000" algn="tl">
                    <a:srgbClr val="000000">
                      <a:alpha val="43137"/>
                    </a:srgbClr>
                  </a:outerShdw>
                </a:effectLst>
                <a:latin typeface="Century Gothic" pitchFamily="34" charset="0"/>
                <a:cs typeface="+mn-cs"/>
              </a:rPr>
              <a:t>Son objeto de protección por la Propiedad Intelectual</a:t>
            </a:r>
          </a:p>
          <a:p>
            <a:pPr marL="457200" indent="-457200" algn="just" fontAlgn="auto">
              <a:spcBef>
                <a:spcPts val="0"/>
              </a:spcBef>
              <a:spcAft>
                <a:spcPts val="0"/>
              </a:spcAft>
              <a:defRPr/>
            </a:pPr>
            <a:endParaRPr lang="es-PA" sz="2000" dirty="0" smtClean="0">
              <a:effectLst>
                <a:outerShdw blurRad="38100" dist="38100" dir="2700000" algn="tl">
                  <a:srgbClr val="000000">
                    <a:alpha val="43137"/>
                  </a:srgbClr>
                </a:outerShdw>
              </a:effectLst>
              <a:latin typeface="Century Gothic" pitchFamily="34" charset="0"/>
              <a:cs typeface="+mn-cs"/>
            </a:endParaRPr>
          </a:p>
          <a:p>
            <a:pPr marL="457200" indent="-457200" algn="just" fontAlgn="auto">
              <a:spcBef>
                <a:spcPts val="0"/>
              </a:spcBef>
              <a:spcAft>
                <a:spcPts val="0"/>
              </a:spcAft>
              <a:defRPr/>
            </a:pPr>
            <a:endParaRPr lang="es-PA" sz="2000" dirty="0" smtClean="0">
              <a:effectLst>
                <a:outerShdw blurRad="38100" dist="38100" dir="2700000" algn="tl">
                  <a:srgbClr val="000000">
                    <a:alpha val="43137"/>
                  </a:srgbClr>
                </a:outerShdw>
              </a:effectLst>
              <a:latin typeface="Century Gothic" pitchFamily="34" charset="0"/>
              <a:cs typeface="+mn-cs"/>
            </a:endParaRPr>
          </a:p>
          <a:p>
            <a:pPr marL="457200" indent="-457200" algn="just" fontAlgn="auto">
              <a:spcBef>
                <a:spcPts val="0"/>
              </a:spcBef>
              <a:spcAft>
                <a:spcPts val="0"/>
              </a:spcAft>
              <a:defRPr/>
            </a:pPr>
            <a:r>
              <a:rPr lang="es-PA" sz="2000" dirty="0" smtClean="0">
                <a:effectLst>
                  <a:outerShdw blurRad="38100" dist="38100" dir="2700000" algn="tl">
                    <a:srgbClr val="000000">
                      <a:alpha val="43137"/>
                    </a:srgbClr>
                  </a:outerShdw>
                </a:effectLst>
                <a:latin typeface="Century Gothic" pitchFamily="34" charset="0"/>
                <a:cs typeface="+mn-cs"/>
              </a:rPr>
              <a:t>Se entienden como obras literarias</a:t>
            </a:r>
            <a:endParaRPr lang="es-PA" sz="2000" dirty="0">
              <a:latin typeface="Century Gothic" pitchFamily="34" charset="0"/>
              <a:cs typeface="+mn-cs"/>
            </a:endParaRPr>
          </a:p>
          <a:p>
            <a:pPr marL="457200" indent="-457200" fontAlgn="auto">
              <a:spcBef>
                <a:spcPts val="0"/>
              </a:spcBef>
              <a:spcAft>
                <a:spcPts val="0"/>
              </a:spcAft>
              <a:defRPr/>
            </a:pPr>
            <a:endParaRPr lang="es-PA" sz="2000" dirty="0" smtClean="0">
              <a:latin typeface="Century Gothic" pitchFamily="34" charset="0"/>
              <a:cs typeface="+mn-cs"/>
            </a:endParaRPr>
          </a:p>
          <a:p>
            <a:pPr marL="457200" indent="-457200" fontAlgn="auto">
              <a:spcBef>
                <a:spcPts val="0"/>
              </a:spcBef>
              <a:spcAft>
                <a:spcPts val="0"/>
              </a:spcAft>
              <a:defRPr/>
            </a:pPr>
            <a:endParaRPr lang="es-PA" sz="2000" dirty="0" smtClean="0">
              <a:latin typeface="Century Gothic" pitchFamily="34" charset="0"/>
              <a:cs typeface="+mn-cs"/>
            </a:endParaRPr>
          </a:p>
          <a:p>
            <a:pPr marL="457200" indent="-457200" fontAlgn="auto">
              <a:spcBef>
                <a:spcPts val="0"/>
              </a:spcBef>
              <a:spcAft>
                <a:spcPts val="0"/>
              </a:spcAft>
              <a:defRPr/>
            </a:pPr>
            <a:endParaRPr lang="es-PA" sz="2000" dirty="0">
              <a:latin typeface="Century Gothic" pitchFamily="34" charset="0"/>
              <a:cs typeface="+mn-cs"/>
            </a:endParaRPr>
          </a:p>
          <a:p>
            <a:pPr marL="457200" indent="-457200" fontAlgn="auto">
              <a:spcBef>
                <a:spcPts val="0"/>
              </a:spcBef>
              <a:spcAft>
                <a:spcPts val="0"/>
              </a:spcAft>
              <a:defRPr/>
            </a:pPr>
            <a:endParaRPr lang="es-PA" sz="2000" dirty="0" smtClean="0">
              <a:latin typeface="Century Gothic" pitchFamily="34" charset="0"/>
              <a:cs typeface="+mn-cs"/>
            </a:endParaRPr>
          </a:p>
          <a:p>
            <a:pPr marL="457200" indent="-457200" fontAlgn="auto">
              <a:spcBef>
                <a:spcPts val="0"/>
              </a:spcBef>
              <a:spcAft>
                <a:spcPts val="0"/>
              </a:spcAft>
              <a:defRPr/>
            </a:pPr>
            <a:r>
              <a:rPr lang="en-US" sz="1200" i="1" dirty="0" smtClean="0">
                <a:latin typeface="Century Gothic" pitchFamily="34" charset="0"/>
                <a:cs typeface="+mn-cs"/>
              </a:rPr>
              <a:t>      </a:t>
            </a:r>
            <a:r>
              <a:rPr lang="en-US" sz="1400" i="1" dirty="0" smtClean="0">
                <a:latin typeface="Century Gothic" pitchFamily="34" charset="0"/>
                <a:cs typeface="+mn-cs"/>
              </a:rPr>
              <a:t>     </a:t>
            </a:r>
            <a:endParaRPr lang="es-PA" sz="1400" dirty="0">
              <a:latin typeface="Century Gothic" pitchFamily="34" charset="0"/>
              <a:cs typeface="+mn-cs"/>
            </a:endParaRPr>
          </a:p>
          <a:p>
            <a:pPr marL="457200" indent="-457200" fontAlgn="auto">
              <a:spcBef>
                <a:spcPts val="0"/>
              </a:spcBef>
              <a:spcAft>
                <a:spcPts val="0"/>
              </a:spcAft>
              <a:defRPr/>
            </a:pPr>
            <a:r>
              <a:rPr lang="es-PA" sz="1400" i="1" dirty="0">
                <a:latin typeface="Century Gothic" pitchFamily="34" charset="0"/>
                <a:cs typeface="+mn-cs"/>
              </a:rPr>
              <a:t>  </a:t>
            </a:r>
            <a:endParaRPr lang="es-PA" sz="2900" dirty="0">
              <a:latin typeface="Century Gothic" pitchFamily="34" charset="0"/>
              <a:cs typeface="+mn-cs"/>
            </a:endParaRPr>
          </a:p>
        </p:txBody>
      </p:sp>
      <p:sp>
        <p:nvSpPr>
          <p:cNvPr id="6" name="5 Rectángulo"/>
          <p:cNvSpPr/>
          <p:nvPr/>
        </p:nvSpPr>
        <p:spPr>
          <a:xfrm>
            <a:off x="0" y="223822"/>
            <a:ext cx="1295400" cy="990600"/>
          </a:xfrm>
          <a:prstGeom prst="rect">
            <a:avLst/>
          </a:prstGeom>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endParaRPr lang="en-US" sz="3200" dirty="0">
              <a:effectLst>
                <a:outerShdw blurRad="38100" dist="38100" dir="2700000" algn="tl">
                  <a:srgbClr val="000000">
                    <a:alpha val="43137"/>
                  </a:srgbClr>
                </a:outerShdw>
              </a:effectLst>
              <a:latin typeface="Century Gothic" pitchFamily="34" charset="0"/>
            </a:endParaRPr>
          </a:p>
        </p:txBody>
      </p:sp>
      <p:sp>
        <p:nvSpPr>
          <p:cNvPr id="10" name="1 Título"/>
          <p:cNvSpPr txBox="1">
            <a:spLocks/>
          </p:cNvSpPr>
          <p:nvPr/>
        </p:nvSpPr>
        <p:spPr>
          <a:xfrm>
            <a:off x="1357290" y="285728"/>
            <a:ext cx="7620000" cy="785812"/>
          </a:xfrm>
          <a:prstGeom prst="rect">
            <a:avLst/>
          </a:prstGeom>
          <a:effectLst>
            <a:outerShdw blurRad="50800" dist="38100" dir="2700000" algn="tl" rotWithShape="0">
              <a:prstClr val="black">
                <a:alpha val="40000"/>
              </a:prstClr>
            </a:outerShdw>
          </a:effectLst>
        </p:spPr>
        <p:txBody>
          <a:bodyPr anchor="ctr">
            <a:normAutofit/>
          </a:bodyPr>
          <a:lstStyle>
            <a:lvl1pPr algn="l">
              <a:buNone/>
              <a:defRPr sz="4400" b="0" cap="none">
                <a:solidFill>
                  <a:srgbClr val="FFFFFF"/>
                </a:solidFill>
              </a:defRPr>
            </a:lvl1pPr>
          </a:lstStyle>
          <a:p>
            <a:pPr fontAlgn="auto">
              <a:spcAft>
                <a:spcPts val="0"/>
              </a:spcAft>
              <a:defRPr/>
            </a:pPr>
            <a:r>
              <a:rPr lang="es-PA" sz="3200" dirty="0" smtClean="0">
                <a:effectLst>
                  <a:outerShdw blurRad="38100" dist="38100" dir="2700000" algn="tl">
                    <a:srgbClr val="000000">
                      <a:alpha val="43137"/>
                    </a:srgbClr>
                  </a:outerShdw>
                </a:effectLst>
                <a:latin typeface="Century Gothic" pitchFamily="34" charset="0"/>
                <a:cs typeface="+mn-cs"/>
              </a:rPr>
              <a:t>Protección de Paginas Web </a:t>
            </a:r>
            <a:endParaRPr lang="en-US" sz="3200" dirty="0">
              <a:effectLst>
                <a:outerShdw blurRad="38100" dist="38100" dir="2700000" algn="tl">
                  <a:srgbClr val="000000">
                    <a:alpha val="43137"/>
                  </a:srgbClr>
                </a:outerShdw>
              </a:effectLst>
              <a:latin typeface="Century Gothic" pitchFamily="34" charset="0"/>
              <a:ea typeface="+mj-ea"/>
              <a:cs typeface="+mj-cs"/>
            </a:endParaRPr>
          </a:p>
        </p:txBody>
      </p:sp>
      <p:sp>
        <p:nvSpPr>
          <p:cNvPr id="7" name="6 CuadroTexto"/>
          <p:cNvSpPr txBox="1"/>
          <p:nvPr/>
        </p:nvSpPr>
        <p:spPr>
          <a:xfrm>
            <a:off x="539552" y="3717032"/>
            <a:ext cx="4714908" cy="400110"/>
          </a:xfrm>
          <a:prstGeom prst="rect">
            <a:avLst/>
          </a:prstGeom>
        </p:spPr>
        <p:style>
          <a:lnRef idx="0">
            <a:schemeClr val="accent2"/>
          </a:lnRef>
          <a:fillRef idx="3">
            <a:schemeClr val="accent2"/>
          </a:fillRef>
          <a:effectRef idx="3">
            <a:schemeClr val="accent2"/>
          </a:effectRef>
          <a:fontRef idx="minor">
            <a:schemeClr val="lt1"/>
          </a:fontRef>
        </p:style>
        <p:txBody>
          <a:bodyPr>
            <a:spAutoFit/>
          </a:bodyPr>
          <a:lstStyle/>
          <a:p>
            <a:pPr fontAlgn="auto">
              <a:spcBef>
                <a:spcPts val="0"/>
              </a:spcBef>
              <a:spcAft>
                <a:spcPts val="0"/>
              </a:spcAft>
              <a:defRPr/>
            </a:pPr>
            <a:r>
              <a:rPr lang="es-PA" sz="2000" dirty="0" smtClean="0">
                <a:solidFill>
                  <a:schemeClr val="bg1"/>
                </a:solidFill>
                <a:latin typeface="Century Gothic" pitchFamily="34" charset="0"/>
              </a:rPr>
              <a:t>Objeto de Protección</a:t>
            </a:r>
            <a:endParaRPr lang="es-PA" sz="2000" dirty="0">
              <a:solidFill>
                <a:schemeClr val="bg1"/>
              </a:solidFill>
              <a:latin typeface="Century Gothic" pitchFamily="34" charset="0"/>
            </a:endParaRPr>
          </a:p>
        </p:txBody>
      </p:sp>
      <p:sp>
        <p:nvSpPr>
          <p:cNvPr id="9" name="8 CuadroTexto"/>
          <p:cNvSpPr txBox="1"/>
          <p:nvPr/>
        </p:nvSpPr>
        <p:spPr>
          <a:xfrm>
            <a:off x="857224" y="2928934"/>
            <a:ext cx="587379" cy="400110"/>
          </a:xfrm>
          <a:prstGeom prst="rect">
            <a:avLst/>
          </a:prstGeom>
        </p:spPr>
        <p:style>
          <a:lnRef idx="0">
            <a:schemeClr val="accent1"/>
          </a:lnRef>
          <a:fillRef idx="3">
            <a:schemeClr val="accent1"/>
          </a:fillRef>
          <a:effectRef idx="3">
            <a:schemeClr val="accent1"/>
          </a:effectRef>
          <a:fontRef idx="minor">
            <a:schemeClr val="lt1"/>
          </a:fontRef>
        </p:style>
        <p:txBody>
          <a:bodyPr>
            <a:spAutoFit/>
          </a:bodyPr>
          <a:lstStyle/>
          <a:p>
            <a:pPr algn="ctr" fontAlgn="auto">
              <a:spcBef>
                <a:spcPts val="0"/>
              </a:spcBef>
              <a:spcAft>
                <a:spcPts val="0"/>
              </a:spcAft>
              <a:defRPr/>
            </a:pPr>
            <a:r>
              <a:rPr lang="es-PA" sz="2000" dirty="0">
                <a:solidFill>
                  <a:schemeClr val="bg1"/>
                </a:solidFill>
                <a:latin typeface="Century Gothic" pitchFamily="34" charset="0"/>
              </a:rPr>
              <a:t>B</a:t>
            </a:r>
            <a:r>
              <a:rPr lang="es-PA" sz="2000" dirty="0" smtClean="0">
                <a:solidFill>
                  <a:schemeClr val="bg1"/>
                </a:solidFill>
                <a:latin typeface="Century Gothic" pitchFamily="34" charset="0"/>
              </a:rPr>
              <a:t>.</a:t>
            </a:r>
            <a:endParaRPr lang="es-PA" sz="2000" dirty="0">
              <a:solidFill>
                <a:schemeClr val="bg1"/>
              </a:solidFill>
              <a:latin typeface="Century Gothic" pitchFamily="34" charset="0"/>
            </a:endParaRPr>
          </a:p>
        </p:txBody>
      </p:sp>
      <p:sp>
        <p:nvSpPr>
          <p:cNvPr id="12" name="11 CuadroTexto"/>
          <p:cNvSpPr txBox="1"/>
          <p:nvPr/>
        </p:nvSpPr>
        <p:spPr>
          <a:xfrm>
            <a:off x="857224" y="1857364"/>
            <a:ext cx="587379" cy="400110"/>
          </a:xfrm>
          <a:prstGeom prst="rect">
            <a:avLst/>
          </a:prstGeom>
        </p:spPr>
        <p:style>
          <a:lnRef idx="0">
            <a:schemeClr val="accent1"/>
          </a:lnRef>
          <a:fillRef idx="3">
            <a:schemeClr val="accent1"/>
          </a:fillRef>
          <a:effectRef idx="3">
            <a:schemeClr val="accent1"/>
          </a:effectRef>
          <a:fontRef idx="minor">
            <a:schemeClr val="lt1"/>
          </a:fontRef>
        </p:style>
        <p:txBody>
          <a:bodyPr>
            <a:spAutoFit/>
          </a:bodyPr>
          <a:lstStyle/>
          <a:p>
            <a:pPr algn="ctr" fontAlgn="auto">
              <a:spcBef>
                <a:spcPts val="0"/>
              </a:spcBef>
              <a:spcAft>
                <a:spcPts val="0"/>
              </a:spcAft>
              <a:defRPr/>
            </a:pPr>
            <a:r>
              <a:rPr lang="es-PA" sz="2000" dirty="0">
                <a:solidFill>
                  <a:schemeClr val="bg1"/>
                </a:solidFill>
                <a:latin typeface="Century Gothic" pitchFamily="34" charset="0"/>
              </a:rPr>
              <a:t>A.</a:t>
            </a:r>
          </a:p>
        </p:txBody>
      </p:sp>
      <p:sp>
        <p:nvSpPr>
          <p:cNvPr id="11" name="10 CuadroTexto"/>
          <p:cNvSpPr txBox="1"/>
          <p:nvPr/>
        </p:nvSpPr>
        <p:spPr>
          <a:xfrm>
            <a:off x="539552" y="4365104"/>
            <a:ext cx="7704856" cy="2031325"/>
          </a:xfrm>
          <a:prstGeom prst="rect">
            <a:avLst/>
          </a:prstGeom>
          <a:noFill/>
        </p:spPr>
        <p:txBody>
          <a:bodyPr wrap="square" rtlCol="0">
            <a:spAutoFit/>
          </a:bodyPr>
          <a:lstStyle/>
          <a:p>
            <a:r>
              <a:rPr lang="es-PA" dirty="0" smtClean="0">
                <a:latin typeface="Century Gothic" pitchFamily="34" charset="0"/>
              </a:rPr>
              <a:t>Estas obras centran su registro y protección en el Código </a:t>
            </a:r>
            <a:r>
              <a:rPr lang="es-PA" dirty="0" smtClean="0">
                <a:latin typeface="Century Gothic" pitchFamily="34" charset="0"/>
              </a:rPr>
              <a:t>Fuente. </a:t>
            </a:r>
          </a:p>
          <a:p>
            <a:pPr algn="just"/>
            <a:endParaRPr lang="es-PA" dirty="0" smtClean="0">
              <a:latin typeface="Century Gothic" pitchFamily="34" charset="0"/>
            </a:endParaRPr>
          </a:p>
          <a:p>
            <a:pPr algn="just"/>
            <a:r>
              <a:rPr lang="es-PA" dirty="0" smtClean="0">
                <a:latin typeface="Century Gothic" pitchFamily="34" charset="0"/>
              </a:rPr>
              <a:t>Los sitios web que tengan una misma idea o tema deberán usar diferentes métodos y formas fuera de los tradicionales para que comprendan una originalidad y sean susceptibles de protección directa.  </a:t>
            </a:r>
            <a:endParaRPr lang="es-PA" dirty="0" smtClean="0">
              <a:latin typeface="Century Gothic" pitchFamily="34" charset="0"/>
            </a:endParaRPr>
          </a:p>
          <a:p>
            <a:endParaRPr lang="es-MX" dirty="0"/>
          </a:p>
        </p:txBody>
      </p:sp>
      <p:sp>
        <p:nvSpPr>
          <p:cNvPr id="13" name="22 Marcador de pie de página"/>
          <p:cNvSpPr>
            <a:spLocks noGrp="1"/>
          </p:cNvSpPr>
          <p:nvPr>
            <p:ph type="ftr" sz="quarter" idx="11"/>
          </p:nvPr>
        </p:nvSpPr>
        <p:spPr bwMode="auto">
          <a:xfrm>
            <a:off x="6062328" y="6111875"/>
            <a:ext cx="2286000"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s-PA" dirty="0" smtClean="0"/>
              <a:t>Propiedad Intelectual </a:t>
            </a:r>
            <a:r>
              <a:rPr lang="es-PA" dirty="0" smtClean="0"/>
              <a:t>en la Red</a:t>
            </a:r>
            <a:endParaRPr lang="es-PA" dirty="0" smtClean="0"/>
          </a:p>
        </p:txBody>
      </p:sp>
      <p:pic>
        <p:nvPicPr>
          <p:cNvPr id="14" name="13 Imagen" descr="LogoSandra1c.jpg"/>
          <p:cNvPicPr>
            <a:picLocks noChangeAspect="1"/>
          </p:cNvPicPr>
          <p:nvPr/>
        </p:nvPicPr>
        <p:blipFill>
          <a:blip r:embed="rId2" cstate="print"/>
          <a:stretch>
            <a:fillRect/>
          </a:stretch>
        </p:blipFill>
        <p:spPr>
          <a:xfrm>
            <a:off x="8100392" y="6021288"/>
            <a:ext cx="720080" cy="684584"/>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683568" y="908720"/>
            <a:ext cx="8183880" cy="676656"/>
          </a:xfrm>
        </p:spPr>
        <p:txBody>
          <a:bodyPr>
            <a:noAutofit/>
          </a:bodyPr>
          <a:lstStyle/>
          <a:p>
            <a:pPr eaLnBrk="1" fontAlgn="auto" hangingPunct="1">
              <a:spcAft>
                <a:spcPts val="0"/>
              </a:spcAft>
              <a:defRPr/>
            </a:pPr>
            <a:r>
              <a:rPr lang="es-PA" sz="3200" b="1" dirty="0" smtClean="0">
                <a:effectLst>
                  <a:outerShdw blurRad="38100" dist="38100" dir="2700000" algn="tl">
                    <a:srgbClr val="000000">
                      <a:alpha val="43137"/>
                    </a:srgbClr>
                  </a:outerShdw>
                </a:effectLst>
              </a:rPr>
              <a:t>Formas Generales de Protección </a:t>
            </a:r>
            <a:endParaRPr lang="es-PA" sz="3200" b="1" dirty="0">
              <a:effectLst>
                <a:outerShdw blurRad="38100" dist="38100" dir="2700000" algn="tl">
                  <a:srgbClr val="000000">
                    <a:alpha val="43137"/>
                  </a:srgbClr>
                </a:outerShdw>
              </a:effectLst>
            </a:endParaRPr>
          </a:p>
        </p:txBody>
      </p:sp>
      <p:sp>
        <p:nvSpPr>
          <p:cNvPr id="12" name="11 CuadroTexto"/>
          <p:cNvSpPr txBox="1"/>
          <p:nvPr/>
        </p:nvSpPr>
        <p:spPr>
          <a:xfrm>
            <a:off x="2627784" y="2420888"/>
            <a:ext cx="4714908" cy="400110"/>
          </a:xfrm>
          <a:prstGeom prst="rect">
            <a:avLst/>
          </a:prstGeom>
        </p:spPr>
        <p:style>
          <a:lnRef idx="0">
            <a:schemeClr val="accent2"/>
          </a:lnRef>
          <a:fillRef idx="3">
            <a:schemeClr val="accent2"/>
          </a:fillRef>
          <a:effectRef idx="3">
            <a:schemeClr val="accent2"/>
          </a:effectRef>
          <a:fontRef idx="minor">
            <a:schemeClr val="lt1"/>
          </a:fontRef>
        </p:style>
        <p:txBody>
          <a:bodyPr>
            <a:spAutoFit/>
          </a:bodyPr>
          <a:lstStyle/>
          <a:p>
            <a:pPr fontAlgn="auto">
              <a:spcBef>
                <a:spcPts val="0"/>
              </a:spcBef>
              <a:spcAft>
                <a:spcPts val="0"/>
              </a:spcAft>
              <a:defRPr/>
            </a:pPr>
            <a:r>
              <a:rPr lang="es-PA" sz="2000" dirty="0" smtClean="0">
                <a:solidFill>
                  <a:schemeClr val="bg1"/>
                </a:solidFill>
                <a:latin typeface="Century Gothic" pitchFamily="34" charset="0"/>
              </a:rPr>
              <a:t>Registro de Obras </a:t>
            </a:r>
            <a:endParaRPr lang="es-PA" sz="2000" dirty="0">
              <a:solidFill>
                <a:schemeClr val="bg1"/>
              </a:solidFill>
              <a:latin typeface="Century Gothic" pitchFamily="34" charset="0"/>
            </a:endParaRPr>
          </a:p>
        </p:txBody>
      </p:sp>
      <p:sp>
        <p:nvSpPr>
          <p:cNvPr id="13" name="12 CuadroTexto"/>
          <p:cNvSpPr txBox="1"/>
          <p:nvPr/>
        </p:nvSpPr>
        <p:spPr>
          <a:xfrm>
            <a:off x="1556214" y="2420888"/>
            <a:ext cx="587379" cy="400110"/>
          </a:xfrm>
          <a:prstGeom prst="rect">
            <a:avLst/>
          </a:prstGeom>
        </p:spPr>
        <p:style>
          <a:lnRef idx="0">
            <a:schemeClr val="accent1"/>
          </a:lnRef>
          <a:fillRef idx="3">
            <a:schemeClr val="accent1"/>
          </a:fillRef>
          <a:effectRef idx="3">
            <a:schemeClr val="accent1"/>
          </a:effectRef>
          <a:fontRef idx="minor">
            <a:schemeClr val="lt1"/>
          </a:fontRef>
        </p:style>
        <p:txBody>
          <a:bodyPr>
            <a:spAutoFit/>
          </a:bodyPr>
          <a:lstStyle/>
          <a:p>
            <a:pPr algn="ctr" fontAlgn="auto">
              <a:spcBef>
                <a:spcPts val="0"/>
              </a:spcBef>
              <a:spcAft>
                <a:spcPts val="0"/>
              </a:spcAft>
              <a:defRPr/>
            </a:pPr>
            <a:r>
              <a:rPr lang="es-PA" sz="2000" dirty="0">
                <a:solidFill>
                  <a:schemeClr val="bg1"/>
                </a:solidFill>
                <a:latin typeface="Century Gothic" pitchFamily="34" charset="0"/>
              </a:rPr>
              <a:t>A.</a:t>
            </a:r>
          </a:p>
        </p:txBody>
      </p:sp>
      <p:sp>
        <p:nvSpPr>
          <p:cNvPr id="24" name="23 CuadroTexto"/>
          <p:cNvSpPr txBox="1"/>
          <p:nvPr/>
        </p:nvSpPr>
        <p:spPr>
          <a:xfrm>
            <a:off x="1556214" y="3278144"/>
            <a:ext cx="587379" cy="400110"/>
          </a:xfrm>
          <a:prstGeom prst="rect">
            <a:avLst/>
          </a:prstGeom>
        </p:spPr>
        <p:style>
          <a:lnRef idx="0">
            <a:schemeClr val="accent1"/>
          </a:lnRef>
          <a:fillRef idx="3">
            <a:schemeClr val="accent1"/>
          </a:fillRef>
          <a:effectRef idx="3">
            <a:schemeClr val="accent1"/>
          </a:effectRef>
          <a:fontRef idx="minor">
            <a:schemeClr val="lt1"/>
          </a:fontRef>
        </p:style>
        <p:txBody>
          <a:bodyPr>
            <a:spAutoFit/>
          </a:bodyPr>
          <a:lstStyle/>
          <a:p>
            <a:pPr algn="ctr" fontAlgn="auto">
              <a:spcBef>
                <a:spcPts val="0"/>
              </a:spcBef>
              <a:spcAft>
                <a:spcPts val="0"/>
              </a:spcAft>
              <a:defRPr/>
            </a:pPr>
            <a:r>
              <a:rPr lang="es-PA" sz="2000" dirty="0">
                <a:solidFill>
                  <a:schemeClr val="bg1"/>
                </a:solidFill>
                <a:latin typeface="Century Gothic" pitchFamily="34" charset="0"/>
              </a:rPr>
              <a:t>B.</a:t>
            </a:r>
          </a:p>
        </p:txBody>
      </p:sp>
      <p:sp>
        <p:nvSpPr>
          <p:cNvPr id="25" name="24 CuadroTexto"/>
          <p:cNvSpPr txBox="1"/>
          <p:nvPr/>
        </p:nvSpPr>
        <p:spPr>
          <a:xfrm>
            <a:off x="2627784" y="3349582"/>
            <a:ext cx="4714908" cy="400110"/>
          </a:xfrm>
          <a:prstGeom prst="rect">
            <a:avLst/>
          </a:prstGeom>
        </p:spPr>
        <p:style>
          <a:lnRef idx="0">
            <a:schemeClr val="accent2"/>
          </a:lnRef>
          <a:fillRef idx="3">
            <a:schemeClr val="accent2"/>
          </a:fillRef>
          <a:effectRef idx="3">
            <a:schemeClr val="accent2"/>
          </a:effectRef>
          <a:fontRef idx="minor">
            <a:schemeClr val="lt1"/>
          </a:fontRef>
        </p:style>
        <p:txBody>
          <a:bodyPr>
            <a:spAutoFit/>
          </a:bodyPr>
          <a:lstStyle/>
          <a:p>
            <a:pPr fontAlgn="auto">
              <a:spcBef>
                <a:spcPts val="0"/>
              </a:spcBef>
              <a:spcAft>
                <a:spcPts val="0"/>
              </a:spcAft>
              <a:defRPr/>
            </a:pPr>
            <a:r>
              <a:rPr lang="es-PA" sz="2000" dirty="0" smtClean="0">
                <a:solidFill>
                  <a:schemeClr val="bg1"/>
                </a:solidFill>
                <a:latin typeface="Century Gothic" pitchFamily="34" charset="0"/>
              </a:rPr>
              <a:t>Contrato de </a:t>
            </a:r>
            <a:r>
              <a:rPr lang="es-PA" sz="2000" dirty="0" err="1" smtClean="0">
                <a:solidFill>
                  <a:schemeClr val="bg1"/>
                </a:solidFill>
                <a:latin typeface="Century Gothic" pitchFamily="34" charset="0"/>
              </a:rPr>
              <a:t>Scrow</a:t>
            </a:r>
            <a:r>
              <a:rPr lang="es-PA" sz="2000" dirty="0" smtClean="0">
                <a:solidFill>
                  <a:schemeClr val="bg1"/>
                </a:solidFill>
                <a:latin typeface="Century Gothic" pitchFamily="34" charset="0"/>
              </a:rPr>
              <a:t> (Depósito de CF) </a:t>
            </a:r>
            <a:endParaRPr lang="es-PA" sz="2000" dirty="0">
              <a:solidFill>
                <a:schemeClr val="bg1"/>
              </a:solidFill>
              <a:latin typeface="Century Gothic" pitchFamily="34" charset="0"/>
            </a:endParaRPr>
          </a:p>
        </p:txBody>
      </p:sp>
      <p:sp>
        <p:nvSpPr>
          <p:cNvPr id="26" name="25 CuadroTexto"/>
          <p:cNvSpPr txBox="1"/>
          <p:nvPr/>
        </p:nvSpPr>
        <p:spPr>
          <a:xfrm>
            <a:off x="1556214" y="4278276"/>
            <a:ext cx="587379" cy="400110"/>
          </a:xfrm>
          <a:prstGeom prst="rect">
            <a:avLst/>
          </a:prstGeom>
        </p:spPr>
        <p:style>
          <a:lnRef idx="0">
            <a:schemeClr val="accent1"/>
          </a:lnRef>
          <a:fillRef idx="3">
            <a:schemeClr val="accent1"/>
          </a:fillRef>
          <a:effectRef idx="3">
            <a:schemeClr val="accent1"/>
          </a:effectRef>
          <a:fontRef idx="minor">
            <a:schemeClr val="lt1"/>
          </a:fontRef>
        </p:style>
        <p:txBody>
          <a:bodyPr>
            <a:spAutoFit/>
          </a:bodyPr>
          <a:lstStyle/>
          <a:p>
            <a:pPr algn="ctr" fontAlgn="auto">
              <a:spcBef>
                <a:spcPts val="0"/>
              </a:spcBef>
              <a:spcAft>
                <a:spcPts val="0"/>
              </a:spcAft>
              <a:defRPr/>
            </a:pPr>
            <a:r>
              <a:rPr lang="es-PA" sz="2000" dirty="0">
                <a:solidFill>
                  <a:schemeClr val="bg1"/>
                </a:solidFill>
                <a:latin typeface="Century Gothic" pitchFamily="34" charset="0"/>
              </a:rPr>
              <a:t>C.</a:t>
            </a:r>
          </a:p>
        </p:txBody>
      </p:sp>
      <p:sp>
        <p:nvSpPr>
          <p:cNvPr id="27" name="26 CuadroTexto"/>
          <p:cNvSpPr txBox="1"/>
          <p:nvPr/>
        </p:nvSpPr>
        <p:spPr>
          <a:xfrm>
            <a:off x="2627784" y="4349714"/>
            <a:ext cx="4714908" cy="400110"/>
          </a:xfrm>
          <a:prstGeom prst="rect">
            <a:avLst/>
          </a:prstGeom>
        </p:spPr>
        <p:style>
          <a:lnRef idx="0">
            <a:schemeClr val="accent2"/>
          </a:lnRef>
          <a:fillRef idx="3">
            <a:schemeClr val="accent2"/>
          </a:fillRef>
          <a:effectRef idx="3">
            <a:schemeClr val="accent2"/>
          </a:effectRef>
          <a:fontRef idx="minor">
            <a:schemeClr val="lt1"/>
          </a:fontRef>
        </p:style>
        <p:txBody>
          <a:bodyPr>
            <a:spAutoFit/>
          </a:bodyPr>
          <a:lstStyle/>
          <a:p>
            <a:pPr fontAlgn="auto">
              <a:spcBef>
                <a:spcPts val="0"/>
              </a:spcBef>
              <a:spcAft>
                <a:spcPts val="0"/>
              </a:spcAft>
              <a:defRPr/>
            </a:pPr>
            <a:r>
              <a:rPr lang="es-PA" sz="2000" dirty="0" smtClean="0">
                <a:solidFill>
                  <a:schemeClr val="bg1"/>
                </a:solidFill>
                <a:latin typeface="Century Gothic" pitchFamily="34" charset="0"/>
              </a:rPr>
              <a:t>Muescas Notariales </a:t>
            </a:r>
            <a:endParaRPr lang="es-PA" sz="2000" dirty="0">
              <a:solidFill>
                <a:schemeClr val="bg1"/>
              </a:solidFill>
              <a:latin typeface="Century Gothic" pitchFamily="34" charset="0"/>
            </a:endParaRPr>
          </a:p>
        </p:txBody>
      </p:sp>
      <p:sp>
        <p:nvSpPr>
          <p:cNvPr id="10" name="22 Marcador de pie de página"/>
          <p:cNvSpPr>
            <a:spLocks noGrp="1"/>
          </p:cNvSpPr>
          <p:nvPr>
            <p:ph type="ftr" sz="quarter" idx="11"/>
          </p:nvPr>
        </p:nvSpPr>
        <p:spPr bwMode="auto">
          <a:xfrm>
            <a:off x="6062328" y="6111875"/>
            <a:ext cx="2286000"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s-PA" dirty="0" smtClean="0"/>
              <a:t>Propiedad Intelectual </a:t>
            </a:r>
            <a:r>
              <a:rPr lang="es-PA" dirty="0" smtClean="0"/>
              <a:t>en la Red</a:t>
            </a:r>
            <a:endParaRPr lang="es-PA" dirty="0" smtClean="0"/>
          </a:p>
        </p:txBody>
      </p:sp>
      <p:pic>
        <p:nvPicPr>
          <p:cNvPr id="11" name="10 Imagen" descr="LogoSandra1c.jpg"/>
          <p:cNvPicPr>
            <a:picLocks noChangeAspect="1"/>
          </p:cNvPicPr>
          <p:nvPr/>
        </p:nvPicPr>
        <p:blipFill>
          <a:blip r:embed="rId2" cstate="print"/>
          <a:stretch>
            <a:fillRect/>
          </a:stretch>
        </p:blipFill>
        <p:spPr>
          <a:xfrm>
            <a:off x="8100392" y="6021288"/>
            <a:ext cx="720080" cy="684584"/>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Rectángulo"/>
          <p:cNvSpPr/>
          <p:nvPr/>
        </p:nvSpPr>
        <p:spPr>
          <a:xfrm>
            <a:off x="1371632" y="223822"/>
            <a:ext cx="7772400" cy="990600"/>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4 Marcador de contenido"/>
          <p:cNvSpPr txBox="1">
            <a:spLocks/>
          </p:cNvSpPr>
          <p:nvPr/>
        </p:nvSpPr>
        <p:spPr>
          <a:xfrm>
            <a:off x="714348" y="1357313"/>
            <a:ext cx="7143777" cy="5357812"/>
          </a:xfrm>
          <a:prstGeom prst="rect">
            <a:avLst/>
          </a:prstGeom>
        </p:spPr>
        <p:txBody>
          <a:bodyPr/>
          <a:lstStyle/>
          <a:p>
            <a:pPr marL="457200" indent="-457200" algn="just" fontAlgn="auto">
              <a:spcBef>
                <a:spcPts val="0"/>
              </a:spcBef>
              <a:spcAft>
                <a:spcPts val="0"/>
              </a:spcAft>
              <a:defRPr/>
            </a:pPr>
            <a:endParaRPr lang="es-PA" sz="1900" dirty="0">
              <a:effectLst>
                <a:outerShdw blurRad="38100" dist="38100" dir="2700000" algn="tl">
                  <a:srgbClr val="000000">
                    <a:alpha val="43137"/>
                  </a:srgbClr>
                </a:outerShdw>
              </a:effectLst>
              <a:latin typeface="Century Gothic" pitchFamily="34" charset="0"/>
              <a:cs typeface="+mn-cs"/>
            </a:endParaRPr>
          </a:p>
          <a:p>
            <a:pPr marL="457200" indent="-457200" algn="just" fontAlgn="auto">
              <a:spcBef>
                <a:spcPts val="0"/>
              </a:spcBef>
              <a:spcAft>
                <a:spcPts val="0"/>
              </a:spcAft>
              <a:defRPr/>
            </a:pPr>
            <a:r>
              <a:rPr lang="es-PA" sz="1900" dirty="0" smtClean="0">
                <a:effectLst>
                  <a:outerShdw blurRad="38100" dist="38100" dir="2700000" algn="tl">
                    <a:srgbClr val="000000">
                      <a:alpha val="43137"/>
                    </a:srgbClr>
                  </a:outerShdw>
                </a:effectLst>
                <a:latin typeface="Century Gothic" pitchFamily="34" charset="0"/>
                <a:cs typeface="+mn-cs"/>
              </a:rPr>
              <a:t>La creencia popular sugiere que todo lo que </a:t>
            </a:r>
            <a:r>
              <a:rPr lang="es-PA" sz="1900" dirty="0" smtClean="0">
                <a:effectLst>
                  <a:outerShdw blurRad="38100" dist="38100" dir="2700000" algn="tl">
                    <a:srgbClr val="000000">
                      <a:alpha val="43137"/>
                    </a:srgbClr>
                  </a:outerShdw>
                </a:effectLst>
                <a:latin typeface="Century Gothic" pitchFamily="34" charset="0"/>
                <a:cs typeface="+mn-cs"/>
              </a:rPr>
              <a:t>encontramos en </a:t>
            </a:r>
            <a:r>
              <a:rPr lang="es-PA" sz="1900" dirty="0" smtClean="0">
                <a:effectLst>
                  <a:outerShdw blurRad="38100" dist="38100" dir="2700000" algn="tl">
                    <a:srgbClr val="000000">
                      <a:alpha val="43137"/>
                    </a:srgbClr>
                  </a:outerShdw>
                </a:effectLst>
                <a:latin typeface="Century Gothic" pitchFamily="34" charset="0"/>
                <a:cs typeface="+mn-cs"/>
              </a:rPr>
              <a:t>una pagina web es objeto de apropiación debido a que esta en un medio de acceso al publico. </a:t>
            </a:r>
          </a:p>
          <a:p>
            <a:pPr marL="457200" indent="-457200" algn="just" fontAlgn="auto">
              <a:spcBef>
                <a:spcPts val="0"/>
              </a:spcBef>
              <a:spcAft>
                <a:spcPts val="0"/>
              </a:spcAft>
              <a:defRPr/>
            </a:pPr>
            <a:endParaRPr lang="es-PA" sz="1900" dirty="0" smtClean="0">
              <a:effectLst>
                <a:outerShdw blurRad="38100" dist="38100" dir="2700000" algn="tl">
                  <a:srgbClr val="000000">
                    <a:alpha val="43137"/>
                  </a:srgbClr>
                </a:outerShdw>
              </a:effectLst>
              <a:latin typeface="Century Gothic" pitchFamily="34" charset="0"/>
              <a:cs typeface="+mn-cs"/>
            </a:endParaRPr>
          </a:p>
          <a:p>
            <a:pPr marL="457200" indent="-457200" algn="just" fontAlgn="auto">
              <a:spcBef>
                <a:spcPts val="0"/>
              </a:spcBef>
              <a:spcAft>
                <a:spcPts val="0"/>
              </a:spcAft>
              <a:defRPr/>
            </a:pPr>
            <a:r>
              <a:rPr lang="es-PA" sz="1900" b="1" dirty="0" smtClean="0">
                <a:effectLst>
                  <a:outerShdw blurRad="38100" dist="38100" dir="2700000" algn="tl">
                    <a:srgbClr val="000000">
                      <a:alpha val="43137"/>
                    </a:srgbClr>
                  </a:outerShdw>
                </a:effectLst>
                <a:latin typeface="Century Gothic" pitchFamily="34" charset="0"/>
                <a:cs typeface="+mn-cs"/>
              </a:rPr>
              <a:t>Es esto una vulneración a la Propiedad Intelectual?</a:t>
            </a:r>
          </a:p>
          <a:p>
            <a:pPr marL="457200" indent="-457200" algn="just" fontAlgn="auto">
              <a:spcBef>
                <a:spcPts val="0"/>
              </a:spcBef>
              <a:spcAft>
                <a:spcPts val="0"/>
              </a:spcAft>
              <a:defRPr/>
            </a:pPr>
            <a:endParaRPr lang="es-PA" sz="1900" dirty="0" smtClean="0">
              <a:effectLst>
                <a:outerShdw blurRad="38100" dist="38100" dir="2700000" algn="tl">
                  <a:srgbClr val="000000">
                    <a:alpha val="43137"/>
                  </a:srgbClr>
                </a:outerShdw>
              </a:effectLst>
              <a:latin typeface="Century Gothic" pitchFamily="34" charset="0"/>
              <a:cs typeface="+mn-cs"/>
            </a:endParaRPr>
          </a:p>
          <a:p>
            <a:pPr marL="457200" indent="-457200" algn="just" fontAlgn="auto">
              <a:spcBef>
                <a:spcPts val="0"/>
              </a:spcBef>
              <a:spcAft>
                <a:spcPts val="0"/>
              </a:spcAft>
              <a:defRPr/>
            </a:pPr>
            <a:r>
              <a:rPr lang="es-PA" sz="1900" dirty="0" smtClean="0">
                <a:effectLst>
                  <a:outerShdw blurRad="38100" dist="38100" dir="2700000" algn="tl">
                    <a:srgbClr val="000000">
                      <a:alpha val="43137"/>
                    </a:srgbClr>
                  </a:outerShdw>
                </a:effectLst>
                <a:latin typeface="Century Gothic" pitchFamily="34" charset="0"/>
                <a:cs typeface="+mn-cs"/>
              </a:rPr>
              <a:t>Sí</a:t>
            </a:r>
            <a:r>
              <a:rPr lang="es-PA" sz="1900" dirty="0" smtClean="0">
                <a:effectLst>
                  <a:outerShdw blurRad="38100" dist="38100" dir="2700000" algn="tl">
                    <a:srgbClr val="000000">
                      <a:alpha val="43137"/>
                    </a:srgbClr>
                  </a:outerShdw>
                </a:effectLst>
                <a:latin typeface="Century Gothic" pitchFamily="34" charset="0"/>
                <a:cs typeface="+mn-cs"/>
              </a:rPr>
              <a:t>.  </a:t>
            </a:r>
            <a:r>
              <a:rPr lang="es-PA" sz="1900" dirty="0" smtClean="0">
                <a:effectLst>
                  <a:outerShdw blurRad="38100" dist="38100" dir="2700000" algn="tl">
                    <a:srgbClr val="000000">
                      <a:alpha val="43137"/>
                    </a:srgbClr>
                  </a:outerShdw>
                </a:effectLst>
                <a:latin typeface="Century Gothic" pitchFamily="34" charset="0"/>
                <a:cs typeface="+mn-cs"/>
              </a:rPr>
              <a:t>El copiar, reproducir, divulgar en todo o en parte obras protegidas es siempre una vulneración al derecho de autor.</a:t>
            </a:r>
          </a:p>
          <a:p>
            <a:pPr marL="457200" indent="-457200" algn="just" fontAlgn="auto">
              <a:spcBef>
                <a:spcPts val="0"/>
              </a:spcBef>
              <a:spcAft>
                <a:spcPts val="0"/>
              </a:spcAft>
              <a:defRPr/>
            </a:pPr>
            <a:endParaRPr lang="es-PA" sz="1900" dirty="0" smtClean="0">
              <a:effectLst>
                <a:outerShdw blurRad="38100" dist="38100" dir="2700000" algn="tl">
                  <a:srgbClr val="000000">
                    <a:alpha val="43137"/>
                  </a:srgbClr>
                </a:outerShdw>
              </a:effectLst>
              <a:latin typeface="Century Gothic" pitchFamily="34" charset="0"/>
              <a:cs typeface="+mn-cs"/>
            </a:endParaRPr>
          </a:p>
          <a:p>
            <a:pPr marL="457200" indent="-457200" algn="just" fontAlgn="auto">
              <a:spcBef>
                <a:spcPts val="0"/>
              </a:spcBef>
              <a:spcAft>
                <a:spcPts val="0"/>
              </a:spcAft>
              <a:defRPr/>
            </a:pPr>
            <a:r>
              <a:rPr lang="es-PA" sz="1900" b="1" dirty="0" smtClean="0">
                <a:effectLst>
                  <a:outerShdw blurRad="38100" dist="38100" dir="2700000" algn="tl">
                    <a:srgbClr val="000000">
                      <a:alpha val="43137"/>
                    </a:srgbClr>
                  </a:outerShdw>
                </a:effectLst>
                <a:latin typeface="Century Gothic" pitchFamily="34" charset="0"/>
                <a:cs typeface="+mn-cs"/>
              </a:rPr>
              <a:t>Son  todas las imágenes encontradas en Internet objeto de apropiación?</a:t>
            </a:r>
          </a:p>
          <a:p>
            <a:pPr marL="457200" indent="-457200" algn="just" fontAlgn="auto">
              <a:spcBef>
                <a:spcPts val="0"/>
              </a:spcBef>
              <a:spcAft>
                <a:spcPts val="0"/>
              </a:spcAft>
              <a:defRPr/>
            </a:pPr>
            <a:endParaRPr lang="es-PA" sz="1900" dirty="0" smtClean="0">
              <a:effectLst>
                <a:outerShdw blurRad="38100" dist="38100" dir="2700000" algn="tl">
                  <a:srgbClr val="000000">
                    <a:alpha val="43137"/>
                  </a:srgbClr>
                </a:outerShdw>
              </a:effectLst>
              <a:latin typeface="Century Gothic" pitchFamily="34" charset="0"/>
              <a:cs typeface="+mn-cs"/>
            </a:endParaRPr>
          </a:p>
          <a:p>
            <a:pPr marL="457200" indent="-457200" algn="just" fontAlgn="auto">
              <a:spcBef>
                <a:spcPts val="0"/>
              </a:spcBef>
              <a:spcAft>
                <a:spcPts val="0"/>
              </a:spcAft>
              <a:defRPr/>
            </a:pPr>
            <a:r>
              <a:rPr lang="es-PA" sz="1900" dirty="0" smtClean="0">
                <a:effectLst>
                  <a:outerShdw blurRad="38100" dist="38100" dir="2700000" algn="tl">
                    <a:srgbClr val="000000">
                      <a:alpha val="43137"/>
                    </a:srgbClr>
                  </a:outerShdw>
                </a:effectLst>
                <a:latin typeface="Century Gothic" pitchFamily="34" charset="0"/>
                <a:cs typeface="+mn-cs"/>
              </a:rPr>
              <a:t>No. </a:t>
            </a:r>
            <a:r>
              <a:rPr lang="es-PA" sz="1900" dirty="0" smtClean="0">
                <a:effectLst>
                  <a:outerShdw blurRad="38100" dist="38100" dir="2700000" algn="tl">
                    <a:srgbClr val="000000">
                      <a:alpha val="43137"/>
                    </a:srgbClr>
                  </a:outerShdw>
                </a:effectLst>
                <a:latin typeface="Century Gothic" pitchFamily="34" charset="0"/>
                <a:cs typeface="+mn-cs"/>
              </a:rPr>
              <a:t> Las </a:t>
            </a:r>
            <a:r>
              <a:rPr lang="es-PA" sz="1900" dirty="0" smtClean="0">
                <a:effectLst>
                  <a:outerShdw blurRad="38100" dist="38100" dir="2700000" algn="tl">
                    <a:srgbClr val="000000">
                      <a:alpha val="43137"/>
                    </a:srgbClr>
                  </a:outerShdw>
                </a:effectLst>
                <a:latin typeface="Century Gothic" pitchFamily="34" charset="0"/>
                <a:cs typeface="+mn-cs"/>
              </a:rPr>
              <a:t>imágenes pueden ser de dos tipos: </a:t>
            </a:r>
          </a:p>
          <a:p>
            <a:pPr marL="457200" indent="-457200" algn="just" fontAlgn="auto">
              <a:spcBef>
                <a:spcPts val="0"/>
              </a:spcBef>
              <a:spcAft>
                <a:spcPts val="0"/>
              </a:spcAft>
              <a:buFontTx/>
              <a:buChar char="-"/>
              <a:defRPr/>
            </a:pPr>
            <a:r>
              <a:rPr lang="es-PA" sz="1900" dirty="0" smtClean="0">
                <a:effectLst>
                  <a:outerShdw blurRad="38100" dist="38100" dir="2700000" algn="tl">
                    <a:srgbClr val="000000">
                      <a:alpha val="43137"/>
                    </a:srgbClr>
                  </a:outerShdw>
                </a:effectLst>
                <a:latin typeface="Century Gothic" pitchFamily="34" charset="0"/>
                <a:cs typeface="+mn-cs"/>
              </a:rPr>
              <a:t>Obras Protegidas</a:t>
            </a:r>
          </a:p>
          <a:p>
            <a:pPr marL="457200" indent="-457200" algn="just" fontAlgn="auto">
              <a:spcBef>
                <a:spcPts val="0"/>
              </a:spcBef>
              <a:spcAft>
                <a:spcPts val="0"/>
              </a:spcAft>
              <a:buFontTx/>
              <a:buChar char="-"/>
              <a:defRPr/>
            </a:pPr>
            <a:r>
              <a:rPr lang="es-PA" sz="1900" dirty="0" smtClean="0">
                <a:effectLst>
                  <a:outerShdw blurRad="38100" dist="38100" dir="2700000" algn="tl">
                    <a:srgbClr val="000000">
                      <a:alpha val="43137"/>
                    </a:srgbClr>
                  </a:outerShdw>
                </a:effectLst>
                <a:latin typeface="Century Gothic" pitchFamily="34" charset="0"/>
                <a:cs typeface="+mn-cs"/>
              </a:rPr>
              <a:t>Obras de Acceso Libre </a:t>
            </a:r>
            <a:endParaRPr lang="es-PA" sz="1900" dirty="0">
              <a:latin typeface="Century Gothic" pitchFamily="34" charset="0"/>
              <a:cs typeface="+mn-cs"/>
            </a:endParaRPr>
          </a:p>
        </p:txBody>
      </p:sp>
      <p:sp>
        <p:nvSpPr>
          <p:cNvPr id="6" name="5 Rectángulo"/>
          <p:cNvSpPr/>
          <p:nvPr/>
        </p:nvSpPr>
        <p:spPr>
          <a:xfrm>
            <a:off x="0" y="223822"/>
            <a:ext cx="1295400" cy="990600"/>
          </a:xfrm>
          <a:prstGeom prst="rect">
            <a:avLst/>
          </a:prstGeom>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r>
              <a:rPr lang="en-US" sz="3200" dirty="0">
                <a:effectLst>
                  <a:outerShdw blurRad="38100" dist="38100" dir="2700000" algn="tl">
                    <a:srgbClr val="000000">
                      <a:alpha val="43137"/>
                    </a:srgbClr>
                  </a:outerShdw>
                </a:effectLst>
                <a:latin typeface="Century Gothic" pitchFamily="34" charset="0"/>
              </a:rPr>
              <a:t>B.</a:t>
            </a:r>
          </a:p>
        </p:txBody>
      </p:sp>
      <p:sp>
        <p:nvSpPr>
          <p:cNvPr id="10" name="1 Título"/>
          <p:cNvSpPr txBox="1">
            <a:spLocks/>
          </p:cNvSpPr>
          <p:nvPr/>
        </p:nvSpPr>
        <p:spPr>
          <a:xfrm>
            <a:off x="1371600" y="357188"/>
            <a:ext cx="7620000" cy="785812"/>
          </a:xfrm>
          <a:prstGeom prst="rect">
            <a:avLst/>
          </a:prstGeom>
          <a:effectLst>
            <a:outerShdw blurRad="50800" dist="38100" dir="2700000" algn="tl" rotWithShape="0">
              <a:prstClr val="black">
                <a:alpha val="40000"/>
              </a:prstClr>
            </a:outerShdw>
          </a:effectLst>
        </p:spPr>
        <p:txBody>
          <a:bodyPr anchor="ctr">
            <a:normAutofit/>
          </a:bodyPr>
          <a:lstStyle>
            <a:lvl1pPr algn="l">
              <a:buNone/>
              <a:defRPr sz="4400" b="0" cap="none">
                <a:solidFill>
                  <a:srgbClr val="FFFFFF"/>
                </a:solidFill>
              </a:defRPr>
            </a:lvl1pPr>
          </a:lstStyle>
          <a:p>
            <a:pPr fontAlgn="auto">
              <a:spcAft>
                <a:spcPts val="0"/>
              </a:spcAft>
              <a:defRPr/>
            </a:pPr>
            <a:r>
              <a:rPr lang="es-PA" sz="3200" dirty="0" smtClean="0">
                <a:effectLst>
                  <a:outerShdw blurRad="38100" dist="38100" dir="2700000" algn="tl">
                    <a:srgbClr val="000000">
                      <a:alpha val="43137"/>
                    </a:srgbClr>
                  </a:outerShdw>
                </a:effectLst>
                <a:latin typeface="Century Gothic" pitchFamily="34" charset="0"/>
                <a:cs typeface="+mn-cs"/>
              </a:rPr>
              <a:t>Contenidos </a:t>
            </a:r>
            <a:endParaRPr lang="en-US" sz="3200" dirty="0">
              <a:effectLst>
                <a:outerShdw blurRad="38100" dist="38100" dir="2700000" algn="tl">
                  <a:srgbClr val="000000">
                    <a:alpha val="43137"/>
                  </a:srgbClr>
                </a:outerShdw>
              </a:effectLst>
              <a:latin typeface="Century Gothic" pitchFamily="34" charset="0"/>
              <a:ea typeface="+mj-ea"/>
              <a:cs typeface="+mj-cs"/>
            </a:endParaRPr>
          </a:p>
        </p:txBody>
      </p:sp>
      <p:sp>
        <p:nvSpPr>
          <p:cNvPr id="7" name="22 Marcador de pie de página"/>
          <p:cNvSpPr>
            <a:spLocks noGrp="1"/>
          </p:cNvSpPr>
          <p:nvPr>
            <p:ph type="ftr" sz="quarter" idx="11"/>
          </p:nvPr>
        </p:nvSpPr>
        <p:spPr bwMode="auto">
          <a:xfrm>
            <a:off x="6062328" y="6111875"/>
            <a:ext cx="2286000"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s-PA" dirty="0" smtClean="0"/>
              <a:t>Propiedad Intelectual </a:t>
            </a:r>
            <a:r>
              <a:rPr lang="es-PA" dirty="0" smtClean="0"/>
              <a:t>en la Red</a:t>
            </a:r>
            <a:endParaRPr lang="es-PA" dirty="0" smtClean="0"/>
          </a:p>
        </p:txBody>
      </p:sp>
      <p:pic>
        <p:nvPicPr>
          <p:cNvPr id="9" name="8 Imagen" descr="LogoSandra1c.jpg"/>
          <p:cNvPicPr>
            <a:picLocks noChangeAspect="1"/>
          </p:cNvPicPr>
          <p:nvPr/>
        </p:nvPicPr>
        <p:blipFill>
          <a:blip r:embed="rId2" cstate="print"/>
          <a:stretch>
            <a:fillRect/>
          </a:stretch>
        </p:blipFill>
        <p:spPr>
          <a:xfrm>
            <a:off x="8100392" y="6021288"/>
            <a:ext cx="720080" cy="684584"/>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Rectángulo"/>
          <p:cNvSpPr/>
          <p:nvPr/>
        </p:nvSpPr>
        <p:spPr>
          <a:xfrm>
            <a:off x="1371632" y="223822"/>
            <a:ext cx="7772400" cy="990600"/>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4 Marcador de contenido"/>
          <p:cNvSpPr txBox="1">
            <a:spLocks/>
          </p:cNvSpPr>
          <p:nvPr/>
        </p:nvSpPr>
        <p:spPr>
          <a:xfrm>
            <a:off x="571472" y="1357313"/>
            <a:ext cx="8072494" cy="5357812"/>
          </a:xfrm>
          <a:prstGeom prst="rect">
            <a:avLst/>
          </a:prstGeom>
        </p:spPr>
        <p:txBody>
          <a:bodyPr/>
          <a:lstStyle/>
          <a:p>
            <a:pPr marL="457200" indent="-457200" fontAlgn="auto">
              <a:spcBef>
                <a:spcPts val="700"/>
              </a:spcBef>
              <a:spcAft>
                <a:spcPts val="0"/>
              </a:spcAft>
              <a:buClr>
                <a:schemeClr val="accent2"/>
              </a:buClr>
              <a:buSzPct val="60000"/>
              <a:defRPr/>
            </a:pPr>
            <a:r>
              <a:rPr lang="es-PA" sz="2000" b="1" dirty="0" smtClean="0">
                <a:latin typeface="Century Gothic" pitchFamily="34" charset="0"/>
                <a:cs typeface="+mn-cs"/>
              </a:rPr>
              <a:t>Prima el mismo principio de las imágenes sobre las demás obras?  </a:t>
            </a:r>
          </a:p>
          <a:p>
            <a:pPr marL="457200" indent="-457200" fontAlgn="auto">
              <a:spcBef>
                <a:spcPts val="700"/>
              </a:spcBef>
              <a:spcAft>
                <a:spcPts val="0"/>
              </a:spcAft>
              <a:buClr>
                <a:schemeClr val="accent2"/>
              </a:buClr>
              <a:buSzPct val="60000"/>
              <a:defRPr/>
            </a:pPr>
            <a:r>
              <a:rPr lang="es-PA" sz="2000" dirty="0" smtClean="0">
                <a:latin typeface="Century Gothic" pitchFamily="34" charset="0"/>
                <a:cs typeface="+mn-cs"/>
              </a:rPr>
              <a:t>Toda creación es objeto de protección por el solo hecho de haber sido concebida como una creación original.</a:t>
            </a:r>
          </a:p>
          <a:p>
            <a:pPr marL="457200" indent="-457200" fontAlgn="auto">
              <a:spcBef>
                <a:spcPts val="700"/>
              </a:spcBef>
              <a:spcAft>
                <a:spcPts val="0"/>
              </a:spcAft>
              <a:buClr>
                <a:schemeClr val="accent2"/>
              </a:buClr>
              <a:buSzPct val="60000"/>
              <a:defRPr/>
            </a:pPr>
            <a:endParaRPr lang="es-PA" sz="2000" dirty="0" smtClean="0">
              <a:latin typeface="Century Gothic" pitchFamily="34" charset="0"/>
              <a:cs typeface="+mn-cs"/>
            </a:endParaRPr>
          </a:p>
        </p:txBody>
      </p:sp>
      <p:sp>
        <p:nvSpPr>
          <p:cNvPr id="6" name="5 Rectángulo"/>
          <p:cNvSpPr/>
          <p:nvPr/>
        </p:nvSpPr>
        <p:spPr>
          <a:xfrm>
            <a:off x="0" y="223822"/>
            <a:ext cx="1295400" cy="990600"/>
          </a:xfrm>
          <a:prstGeom prst="rect">
            <a:avLst/>
          </a:prstGeom>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endParaRPr lang="en-US" sz="3200" dirty="0">
              <a:effectLst>
                <a:outerShdw blurRad="38100" dist="38100" dir="2700000" algn="tl">
                  <a:srgbClr val="000000">
                    <a:alpha val="43137"/>
                  </a:srgbClr>
                </a:outerShdw>
              </a:effectLst>
              <a:latin typeface="Century Gothic" pitchFamily="34" charset="0"/>
            </a:endParaRPr>
          </a:p>
        </p:txBody>
      </p:sp>
      <p:sp>
        <p:nvSpPr>
          <p:cNvPr id="10" name="1 Título"/>
          <p:cNvSpPr txBox="1">
            <a:spLocks/>
          </p:cNvSpPr>
          <p:nvPr/>
        </p:nvSpPr>
        <p:spPr>
          <a:xfrm>
            <a:off x="1371600" y="357188"/>
            <a:ext cx="7620000" cy="785812"/>
          </a:xfrm>
          <a:prstGeom prst="rect">
            <a:avLst/>
          </a:prstGeom>
          <a:effectLst>
            <a:outerShdw blurRad="50800" dist="38100" dir="2700000" algn="tl" rotWithShape="0">
              <a:prstClr val="black">
                <a:alpha val="40000"/>
              </a:prstClr>
            </a:outerShdw>
          </a:effectLst>
        </p:spPr>
        <p:txBody>
          <a:bodyPr anchor="ctr">
            <a:normAutofit/>
          </a:bodyPr>
          <a:lstStyle>
            <a:lvl1pPr algn="l">
              <a:buNone/>
              <a:defRPr sz="4400" b="0" cap="none">
                <a:solidFill>
                  <a:srgbClr val="FFFFFF"/>
                </a:solidFill>
              </a:defRPr>
            </a:lvl1pPr>
          </a:lstStyle>
          <a:p>
            <a:pPr fontAlgn="auto">
              <a:spcAft>
                <a:spcPts val="0"/>
              </a:spcAft>
              <a:defRPr/>
            </a:pPr>
            <a:endParaRPr lang="en-US" sz="3200" dirty="0">
              <a:effectLst>
                <a:outerShdw blurRad="38100" dist="38100" dir="2700000" algn="tl">
                  <a:srgbClr val="000000">
                    <a:alpha val="43137"/>
                  </a:srgbClr>
                </a:outerShdw>
              </a:effectLst>
              <a:latin typeface="Century Gothic" pitchFamily="34" charset="0"/>
              <a:ea typeface="+mj-ea"/>
              <a:cs typeface="+mj-cs"/>
            </a:endParaRPr>
          </a:p>
        </p:txBody>
      </p:sp>
      <p:sp>
        <p:nvSpPr>
          <p:cNvPr id="11" name="1 Título"/>
          <p:cNvSpPr txBox="1">
            <a:spLocks/>
          </p:cNvSpPr>
          <p:nvPr/>
        </p:nvSpPr>
        <p:spPr>
          <a:xfrm>
            <a:off x="1524000" y="357166"/>
            <a:ext cx="7620000" cy="785812"/>
          </a:xfrm>
          <a:prstGeom prst="rect">
            <a:avLst/>
          </a:prstGeom>
          <a:effectLst>
            <a:outerShdw blurRad="50800" dist="38100" dir="2700000" algn="tl" rotWithShape="0">
              <a:prstClr val="black">
                <a:alpha val="40000"/>
              </a:prstClr>
            </a:outerShdw>
          </a:effectLst>
        </p:spPr>
        <p:txBody>
          <a:bodyPr anchor="ctr">
            <a:normAutofit/>
          </a:bodyPr>
          <a:lstStyle>
            <a:lvl1pPr algn="l">
              <a:buNone/>
              <a:defRPr sz="4400" b="0" cap="none">
                <a:solidFill>
                  <a:srgbClr val="FFFFFF"/>
                </a:solidFill>
              </a:defRPr>
            </a:lvl1pPr>
          </a:lstStyle>
          <a:p>
            <a:pPr fontAlgn="auto">
              <a:spcAft>
                <a:spcPts val="0"/>
              </a:spcAft>
              <a:defRPr/>
            </a:pPr>
            <a:r>
              <a:rPr lang="es-PA" sz="3200" dirty="0" err="1" smtClean="0">
                <a:effectLst>
                  <a:outerShdw blurRad="38100" dist="38100" dir="2700000" algn="tl">
                    <a:srgbClr val="000000">
                      <a:alpha val="43137"/>
                    </a:srgbClr>
                  </a:outerShdw>
                </a:effectLst>
                <a:latin typeface="Century Gothic" pitchFamily="34" charset="0"/>
                <a:cs typeface="+mn-cs"/>
              </a:rPr>
              <a:t>Creative</a:t>
            </a:r>
            <a:r>
              <a:rPr lang="es-PA" sz="3200" dirty="0" smtClean="0">
                <a:effectLst>
                  <a:outerShdw blurRad="38100" dist="38100" dir="2700000" algn="tl">
                    <a:srgbClr val="000000">
                      <a:alpha val="43137"/>
                    </a:srgbClr>
                  </a:outerShdw>
                </a:effectLst>
                <a:latin typeface="Century Gothic" pitchFamily="34" charset="0"/>
                <a:cs typeface="+mn-cs"/>
              </a:rPr>
              <a:t> </a:t>
            </a:r>
            <a:r>
              <a:rPr lang="es-PA" sz="3200" dirty="0" err="1" smtClean="0">
                <a:effectLst>
                  <a:outerShdw blurRad="38100" dist="38100" dir="2700000" algn="tl">
                    <a:srgbClr val="000000">
                      <a:alpha val="43137"/>
                    </a:srgbClr>
                  </a:outerShdw>
                </a:effectLst>
                <a:latin typeface="Century Gothic" pitchFamily="34" charset="0"/>
                <a:cs typeface="+mn-cs"/>
              </a:rPr>
              <a:t>Commons</a:t>
            </a:r>
            <a:r>
              <a:rPr lang="es-PA" sz="3200" dirty="0" smtClean="0">
                <a:effectLst>
                  <a:outerShdw blurRad="38100" dist="38100" dir="2700000" algn="tl">
                    <a:srgbClr val="000000">
                      <a:alpha val="43137"/>
                    </a:srgbClr>
                  </a:outerShdw>
                </a:effectLst>
                <a:latin typeface="Century Gothic" pitchFamily="34" charset="0"/>
                <a:cs typeface="+mn-cs"/>
              </a:rPr>
              <a:t>  </a:t>
            </a:r>
            <a:endParaRPr lang="en-US" sz="3200" dirty="0">
              <a:effectLst>
                <a:outerShdw blurRad="38100" dist="38100" dir="2700000" algn="tl">
                  <a:srgbClr val="000000">
                    <a:alpha val="43137"/>
                  </a:srgbClr>
                </a:outerShdw>
              </a:effectLst>
              <a:latin typeface="Century Gothic" pitchFamily="34" charset="0"/>
              <a:ea typeface="+mj-ea"/>
              <a:cs typeface="+mj-cs"/>
            </a:endParaRPr>
          </a:p>
        </p:txBody>
      </p:sp>
      <p:sp>
        <p:nvSpPr>
          <p:cNvPr id="12" name="11 CuadroTexto"/>
          <p:cNvSpPr txBox="1"/>
          <p:nvPr/>
        </p:nvSpPr>
        <p:spPr>
          <a:xfrm>
            <a:off x="214282" y="2928934"/>
            <a:ext cx="4714908" cy="400110"/>
          </a:xfrm>
          <a:prstGeom prst="rect">
            <a:avLst/>
          </a:prstGeom>
        </p:spPr>
        <p:style>
          <a:lnRef idx="0">
            <a:schemeClr val="accent2"/>
          </a:lnRef>
          <a:fillRef idx="3">
            <a:schemeClr val="accent2"/>
          </a:fillRef>
          <a:effectRef idx="3">
            <a:schemeClr val="accent2"/>
          </a:effectRef>
          <a:fontRef idx="minor">
            <a:schemeClr val="lt1"/>
          </a:fontRef>
        </p:style>
        <p:txBody>
          <a:bodyPr>
            <a:spAutoFit/>
          </a:bodyPr>
          <a:lstStyle/>
          <a:p>
            <a:pPr fontAlgn="auto">
              <a:spcBef>
                <a:spcPts val="0"/>
              </a:spcBef>
              <a:spcAft>
                <a:spcPts val="0"/>
              </a:spcAft>
              <a:defRPr/>
            </a:pPr>
            <a:r>
              <a:rPr lang="es-PA" sz="2000" dirty="0" smtClean="0">
                <a:solidFill>
                  <a:schemeClr val="bg1"/>
                </a:solidFill>
                <a:latin typeface="Century Gothic" pitchFamily="34" charset="0"/>
              </a:rPr>
              <a:t>Definición</a:t>
            </a:r>
            <a:endParaRPr lang="es-PA" sz="2000" dirty="0">
              <a:solidFill>
                <a:schemeClr val="bg1"/>
              </a:solidFill>
              <a:latin typeface="Century Gothic" pitchFamily="34" charset="0"/>
            </a:endParaRPr>
          </a:p>
        </p:txBody>
      </p:sp>
      <p:sp>
        <p:nvSpPr>
          <p:cNvPr id="13" name="12 Rectángulo"/>
          <p:cNvSpPr/>
          <p:nvPr/>
        </p:nvSpPr>
        <p:spPr>
          <a:xfrm>
            <a:off x="467544" y="3501008"/>
            <a:ext cx="8072494" cy="1877437"/>
          </a:xfrm>
          <a:prstGeom prst="rect">
            <a:avLst/>
          </a:prstGeom>
        </p:spPr>
        <p:txBody>
          <a:bodyPr wrap="square">
            <a:spAutoFit/>
          </a:bodyPr>
          <a:lstStyle/>
          <a:p>
            <a:r>
              <a:rPr lang="es-ES" sz="2000" dirty="0" smtClean="0">
                <a:latin typeface="Century Gothic" pitchFamily="34" charset="0"/>
              </a:rPr>
              <a:t>Movimiento por medio de Licencias, surgidas para evitar que las restricciones sobre el Derecho de Autor supusiera un freno a la información , la cultura y la colaboración en el desarrollo del conocimiento. </a:t>
            </a:r>
            <a:r>
              <a:rPr lang="es-ES" dirty="0" smtClean="0"/>
              <a:t> </a:t>
            </a:r>
          </a:p>
          <a:p>
            <a:endParaRPr lang="es-ES" dirty="0" smtClean="0"/>
          </a:p>
          <a:p>
            <a:endParaRPr lang="es-ES" dirty="0"/>
          </a:p>
        </p:txBody>
      </p:sp>
      <p:sp>
        <p:nvSpPr>
          <p:cNvPr id="14" name="13 CuadroTexto"/>
          <p:cNvSpPr txBox="1"/>
          <p:nvPr/>
        </p:nvSpPr>
        <p:spPr>
          <a:xfrm>
            <a:off x="285720" y="5000636"/>
            <a:ext cx="4714908" cy="400110"/>
          </a:xfrm>
          <a:prstGeom prst="rect">
            <a:avLst/>
          </a:prstGeom>
        </p:spPr>
        <p:style>
          <a:lnRef idx="0">
            <a:schemeClr val="accent2"/>
          </a:lnRef>
          <a:fillRef idx="3">
            <a:schemeClr val="accent2"/>
          </a:fillRef>
          <a:effectRef idx="3">
            <a:schemeClr val="accent2"/>
          </a:effectRef>
          <a:fontRef idx="minor">
            <a:schemeClr val="lt1"/>
          </a:fontRef>
        </p:style>
        <p:txBody>
          <a:bodyPr>
            <a:spAutoFit/>
          </a:bodyPr>
          <a:lstStyle/>
          <a:p>
            <a:pPr fontAlgn="auto">
              <a:spcBef>
                <a:spcPts val="0"/>
              </a:spcBef>
              <a:spcAft>
                <a:spcPts val="0"/>
              </a:spcAft>
              <a:defRPr/>
            </a:pPr>
            <a:r>
              <a:rPr lang="es-PA" sz="2000" dirty="0" smtClean="0">
                <a:solidFill>
                  <a:schemeClr val="bg1"/>
                </a:solidFill>
                <a:latin typeface="Century Gothic" pitchFamily="34" charset="0"/>
              </a:rPr>
              <a:t>Objeto</a:t>
            </a:r>
            <a:endParaRPr lang="es-PA" sz="2000" dirty="0">
              <a:solidFill>
                <a:schemeClr val="bg1"/>
              </a:solidFill>
              <a:latin typeface="Century Gothic" pitchFamily="34" charset="0"/>
            </a:endParaRPr>
          </a:p>
        </p:txBody>
      </p:sp>
      <p:sp>
        <p:nvSpPr>
          <p:cNvPr id="15" name="14 Rectángulo"/>
          <p:cNvSpPr/>
          <p:nvPr/>
        </p:nvSpPr>
        <p:spPr>
          <a:xfrm>
            <a:off x="285720" y="5572140"/>
            <a:ext cx="8072494" cy="1261884"/>
          </a:xfrm>
          <a:prstGeom prst="rect">
            <a:avLst/>
          </a:prstGeom>
        </p:spPr>
        <p:txBody>
          <a:bodyPr wrap="square">
            <a:spAutoFit/>
          </a:bodyPr>
          <a:lstStyle/>
          <a:p>
            <a:pPr>
              <a:buFontTx/>
              <a:buChar char="-"/>
            </a:pPr>
            <a:r>
              <a:rPr lang="es-ES" sz="2000" dirty="0" smtClean="0">
                <a:latin typeface="Century Gothic" pitchFamily="34" charset="0"/>
              </a:rPr>
              <a:t>Facilitar el modo de cesión de derechos por parte del autor.</a:t>
            </a:r>
          </a:p>
          <a:p>
            <a:pPr>
              <a:buFontTx/>
              <a:buChar char="-"/>
            </a:pPr>
            <a:r>
              <a:rPr lang="es-ES" sz="2000" dirty="0" smtClean="0">
                <a:latin typeface="Century Gothic" pitchFamily="34" charset="0"/>
              </a:rPr>
              <a:t>Facilitar el uso de contenidos en la Web (sin fines de lucro).  </a:t>
            </a:r>
            <a:endParaRPr lang="es-ES" dirty="0" smtClean="0"/>
          </a:p>
          <a:p>
            <a:endParaRPr lang="es-ES" dirty="0" smtClean="0"/>
          </a:p>
          <a:p>
            <a:endParaRPr lang="es-ES" dirty="0"/>
          </a:p>
        </p:txBody>
      </p:sp>
      <p:pic>
        <p:nvPicPr>
          <p:cNvPr id="17" name="16 Imagen" descr="LogoSandra1c.jpg"/>
          <p:cNvPicPr>
            <a:picLocks noChangeAspect="1"/>
          </p:cNvPicPr>
          <p:nvPr/>
        </p:nvPicPr>
        <p:blipFill>
          <a:blip r:embed="rId2" cstate="print"/>
          <a:stretch>
            <a:fillRect/>
          </a:stretch>
        </p:blipFill>
        <p:spPr>
          <a:xfrm>
            <a:off x="8100392" y="6021288"/>
            <a:ext cx="720080" cy="684584"/>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Rectángulo"/>
          <p:cNvSpPr/>
          <p:nvPr/>
        </p:nvSpPr>
        <p:spPr>
          <a:xfrm>
            <a:off x="1371632" y="223822"/>
            <a:ext cx="7772400" cy="990600"/>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5 Rectángulo"/>
          <p:cNvSpPr/>
          <p:nvPr/>
        </p:nvSpPr>
        <p:spPr>
          <a:xfrm>
            <a:off x="0" y="223822"/>
            <a:ext cx="1295400" cy="990600"/>
          </a:xfrm>
          <a:prstGeom prst="rect">
            <a:avLst/>
          </a:prstGeom>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r>
              <a:rPr lang="en-US" sz="3200" dirty="0">
                <a:effectLst>
                  <a:outerShdw blurRad="38100" dist="38100" dir="2700000" algn="tl">
                    <a:srgbClr val="000000">
                      <a:alpha val="43137"/>
                    </a:srgbClr>
                  </a:outerShdw>
                </a:effectLst>
                <a:latin typeface="Century Gothic" pitchFamily="34" charset="0"/>
              </a:rPr>
              <a:t>C</a:t>
            </a:r>
            <a:r>
              <a:rPr lang="en-US" sz="3200" dirty="0" smtClean="0">
                <a:effectLst>
                  <a:outerShdw blurRad="38100" dist="38100" dir="2700000" algn="tl">
                    <a:srgbClr val="000000">
                      <a:alpha val="43137"/>
                    </a:srgbClr>
                  </a:outerShdw>
                </a:effectLst>
                <a:latin typeface="Century Gothic" pitchFamily="34" charset="0"/>
              </a:rPr>
              <a:t>.</a:t>
            </a:r>
            <a:endParaRPr lang="en-US" sz="3200" dirty="0">
              <a:effectLst>
                <a:outerShdw blurRad="38100" dist="38100" dir="2700000" algn="tl">
                  <a:srgbClr val="000000">
                    <a:alpha val="43137"/>
                  </a:srgbClr>
                </a:outerShdw>
              </a:effectLst>
              <a:latin typeface="Century Gothic" pitchFamily="34" charset="0"/>
            </a:endParaRPr>
          </a:p>
        </p:txBody>
      </p:sp>
      <p:sp>
        <p:nvSpPr>
          <p:cNvPr id="10" name="1 Título"/>
          <p:cNvSpPr txBox="1">
            <a:spLocks/>
          </p:cNvSpPr>
          <p:nvPr/>
        </p:nvSpPr>
        <p:spPr>
          <a:xfrm>
            <a:off x="1371600" y="357188"/>
            <a:ext cx="7620000" cy="785812"/>
          </a:xfrm>
          <a:prstGeom prst="rect">
            <a:avLst/>
          </a:prstGeom>
          <a:effectLst>
            <a:outerShdw blurRad="50800" dist="38100" dir="2700000" algn="tl" rotWithShape="0">
              <a:prstClr val="black">
                <a:alpha val="40000"/>
              </a:prstClr>
            </a:outerShdw>
          </a:effectLst>
        </p:spPr>
        <p:txBody>
          <a:bodyPr anchor="ctr">
            <a:normAutofit/>
          </a:bodyPr>
          <a:lstStyle>
            <a:lvl1pPr algn="l">
              <a:buNone/>
              <a:defRPr sz="4400" b="0" cap="none">
                <a:solidFill>
                  <a:srgbClr val="FFFFFF"/>
                </a:solidFill>
              </a:defRPr>
            </a:lvl1pPr>
          </a:lstStyle>
          <a:p>
            <a:pPr fontAlgn="auto">
              <a:spcAft>
                <a:spcPts val="0"/>
              </a:spcAft>
              <a:defRPr/>
            </a:pPr>
            <a:r>
              <a:rPr lang="es-PA" sz="3200" dirty="0" smtClean="0">
                <a:effectLst>
                  <a:outerShdw blurRad="38100" dist="38100" dir="2700000" algn="tl">
                    <a:srgbClr val="000000">
                      <a:alpha val="43137"/>
                    </a:srgbClr>
                  </a:outerShdw>
                </a:effectLst>
                <a:latin typeface="Century Gothic" pitchFamily="34" charset="0"/>
                <a:cs typeface="+mn-cs"/>
              </a:rPr>
              <a:t>Casos Prácticos </a:t>
            </a:r>
            <a:endParaRPr lang="en-US" sz="3200" dirty="0">
              <a:effectLst>
                <a:outerShdw blurRad="38100" dist="38100" dir="2700000" algn="tl">
                  <a:srgbClr val="000000">
                    <a:alpha val="43137"/>
                  </a:srgbClr>
                </a:outerShdw>
              </a:effectLst>
              <a:latin typeface="Century Gothic" pitchFamily="34" charset="0"/>
              <a:ea typeface="+mj-ea"/>
              <a:cs typeface="+mj-cs"/>
            </a:endParaRPr>
          </a:p>
        </p:txBody>
      </p:sp>
      <p:sp>
        <p:nvSpPr>
          <p:cNvPr id="7" name="6 CuadroTexto"/>
          <p:cNvSpPr txBox="1"/>
          <p:nvPr/>
        </p:nvSpPr>
        <p:spPr>
          <a:xfrm>
            <a:off x="2428860" y="2357430"/>
            <a:ext cx="4879444" cy="400110"/>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fontAlgn="auto">
              <a:spcBef>
                <a:spcPts val="0"/>
              </a:spcBef>
              <a:spcAft>
                <a:spcPts val="0"/>
              </a:spcAft>
              <a:defRPr/>
            </a:pPr>
            <a:r>
              <a:rPr lang="es-PA" sz="2000" dirty="0" err="1" smtClean="0">
                <a:solidFill>
                  <a:schemeClr val="bg1"/>
                </a:solidFill>
                <a:latin typeface="Century Gothic" pitchFamily="34" charset="0"/>
              </a:rPr>
              <a:t>The</a:t>
            </a:r>
            <a:r>
              <a:rPr lang="es-PA" sz="2000" dirty="0" smtClean="0">
                <a:solidFill>
                  <a:schemeClr val="bg1"/>
                </a:solidFill>
                <a:latin typeface="Century Gothic" pitchFamily="34" charset="0"/>
              </a:rPr>
              <a:t> </a:t>
            </a:r>
            <a:r>
              <a:rPr lang="es-PA" sz="2000" dirty="0" err="1" smtClean="0">
                <a:solidFill>
                  <a:schemeClr val="bg1"/>
                </a:solidFill>
                <a:latin typeface="Century Gothic" pitchFamily="34" charset="0"/>
              </a:rPr>
              <a:t>Pirate</a:t>
            </a:r>
            <a:r>
              <a:rPr lang="es-PA" sz="2000" dirty="0" smtClean="0">
                <a:solidFill>
                  <a:schemeClr val="bg1"/>
                </a:solidFill>
                <a:latin typeface="Century Gothic" pitchFamily="34" charset="0"/>
              </a:rPr>
              <a:t> </a:t>
            </a:r>
            <a:r>
              <a:rPr lang="es-PA" sz="2000" dirty="0" err="1" smtClean="0">
                <a:solidFill>
                  <a:schemeClr val="bg1"/>
                </a:solidFill>
                <a:latin typeface="Century Gothic" pitchFamily="34" charset="0"/>
              </a:rPr>
              <a:t>Bay</a:t>
            </a:r>
            <a:endParaRPr lang="es-PA" sz="2000" dirty="0">
              <a:solidFill>
                <a:schemeClr val="bg1"/>
              </a:solidFill>
              <a:latin typeface="Century Gothic" pitchFamily="34" charset="0"/>
            </a:endParaRPr>
          </a:p>
        </p:txBody>
      </p:sp>
      <p:sp>
        <p:nvSpPr>
          <p:cNvPr id="9" name="8 CuadroTexto"/>
          <p:cNvSpPr txBox="1"/>
          <p:nvPr/>
        </p:nvSpPr>
        <p:spPr>
          <a:xfrm>
            <a:off x="1714480" y="2357430"/>
            <a:ext cx="587379" cy="400110"/>
          </a:xfrm>
          <a:prstGeom prst="rect">
            <a:avLst/>
          </a:prstGeom>
        </p:spPr>
        <p:style>
          <a:lnRef idx="0">
            <a:schemeClr val="accent1"/>
          </a:lnRef>
          <a:fillRef idx="3">
            <a:schemeClr val="accent1"/>
          </a:fillRef>
          <a:effectRef idx="3">
            <a:schemeClr val="accent1"/>
          </a:effectRef>
          <a:fontRef idx="minor">
            <a:schemeClr val="lt1"/>
          </a:fontRef>
        </p:style>
        <p:txBody>
          <a:bodyPr>
            <a:spAutoFit/>
          </a:bodyPr>
          <a:lstStyle/>
          <a:p>
            <a:pPr algn="ctr" fontAlgn="auto">
              <a:spcBef>
                <a:spcPts val="0"/>
              </a:spcBef>
              <a:spcAft>
                <a:spcPts val="0"/>
              </a:spcAft>
              <a:defRPr/>
            </a:pPr>
            <a:r>
              <a:rPr lang="es-PA" sz="2000" dirty="0">
                <a:solidFill>
                  <a:schemeClr val="bg1"/>
                </a:solidFill>
                <a:latin typeface="Century Gothic" pitchFamily="34" charset="0"/>
              </a:rPr>
              <a:t>A.</a:t>
            </a:r>
          </a:p>
        </p:txBody>
      </p:sp>
      <p:sp>
        <p:nvSpPr>
          <p:cNvPr id="11" name="10 CuadroTexto"/>
          <p:cNvSpPr txBox="1"/>
          <p:nvPr/>
        </p:nvSpPr>
        <p:spPr>
          <a:xfrm>
            <a:off x="2483768" y="3717032"/>
            <a:ext cx="4714908" cy="400110"/>
          </a:xfrm>
          <a:prstGeom prst="rect">
            <a:avLst/>
          </a:prstGeom>
        </p:spPr>
        <p:style>
          <a:lnRef idx="0">
            <a:schemeClr val="accent2"/>
          </a:lnRef>
          <a:fillRef idx="3">
            <a:schemeClr val="accent2"/>
          </a:fillRef>
          <a:effectRef idx="3">
            <a:schemeClr val="accent2"/>
          </a:effectRef>
          <a:fontRef idx="minor">
            <a:schemeClr val="lt1"/>
          </a:fontRef>
        </p:style>
        <p:txBody>
          <a:bodyPr>
            <a:spAutoFit/>
          </a:bodyPr>
          <a:lstStyle/>
          <a:p>
            <a:pPr fontAlgn="auto">
              <a:spcBef>
                <a:spcPts val="0"/>
              </a:spcBef>
              <a:spcAft>
                <a:spcPts val="0"/>
              </a:spcAft>
              <a:defRPr/>
            </a:pPr>
            <a:r>
              <a:rPr lang="es-PA" sz="2000" dirty="0" err="1" smtClean="0">
                <a:solidFill>
                  <a:schemeClr val="bg1"/>
                </a:solidFill>
                <a:latin typeface="Century Gothic" pitchFamily="34" charset="0"/>
              </a:rPr>
              <a:t>You</a:t>
            </a:r>
            <a:r>
              <a:rPr lang="es-PA" sz="2000" dirty="0" smtClean="0">
                <a:solidFill>
                  <a:schemeClr val="bg1"/>
                </a:solidFill>
                <a:latin typeface="Century Gothic" pitchFamily="34" charset="0"/>
              </a:rPr>
              <a:t> </a:t>
            </a:r>
            <a:r>
              <a:rPr lang="es-PA" sz="2000" dirty="0" err="1" smtClean="0">
                <a:solidFill>
                  <a:schemeClr val="bg1"/>
                </a:solidFill>
                <a:latin typeface="Century Gothic" pitchFamily="34" charset="0"/>
              </a:rPr>
              <a:t>Tube</a:t>
            </a:r>
            <a:r>
              <a:rPr lang="es-PA" sz="2000" dirty="0" smtClean="0">
                <a:solidFill>
                  <a:schemeClr val="bg1"/>
                </a:solidFill>
                <a:latin typeface="Century Gothic" pitchFamily="34" charset="0"/>
              </a:rPr>
              <a:t> </a:t>
            </a:r>
            <a:endParaRPr lang="es-PA" sz="2000" dirty="0">
              <a:solidFill>
                <a:schemeClr val="bg1"/>
              </a:solidFill>
              <a:latin typeface="Century Gothic" pitchFamily="34" charset="0"/>
            </a:endParaRPr>
          </a:p>
        </p:txBody>
      </p:sp>
      <p:sp>
        <p:nvSpPr>
          <p:cNvPr id="12" name="11 CuadroTexto"/>
          <p:cNvSpPr txBox="1"/>
          <p:nvPr/>
        </p:nvSpPr>
        <p:spPr>
          <a:xfrm>
            <a:off x="1769388" y="3717032"/>
            <a:ext cx="587379" cy="400110"/>
          </a:xfrm>
          <a:prstGeom prst="rect">
            <a:avLst/>
          </a:prstGeom>
        </p:spPr>
        <p:style>
          <a:lnRef idx="0">
            <a:schemeClr val="accent1"/>
          </a:lnRef>
          <a:fillRef idx="3">
            <a:schemeClr val="accent1"/>
          </a:fillRef>
          <a:effectRef idx="3">
            <a:schemeClr val="accent1"/>
          </a:effectRef>
          <a:fontRef idx="minor">
            <a:schemeClr val="lt1"/>
          </a:fontRef>
        </p:style>
        <p:txBody>
          <a:bodyPr>
            <a:spAutoFit/>
          </a:bodyPr>
          <a:lstStyle/>
          <a:p>
            <a:pPr algn="ctr" fontAlgn="auto">
              <a:spcBef>
                <a:spcPts val="0"/>
              </a:spcBef>
              <a:spcAft>
                <a:spcPts val="0"/>
              </a:spcAft>
              <a:defRPr/>
            </a:pPr>
            <a:r>
              <a:rPr lang="es-PA" sz="2000" dirty="0">
                <a:solidFill>
                  <a:schemeClr val="bg1"/>
                </a:solidFill>
                <a:latin typeface="Century Gothic" pitchFamily="34" charset="0"/>
              </a:rPr>
              <a:t>B.</a:t>
            </a:r>
          </a:p>
        </p:txBody>
      </p:sp>
      <p:sp>
        <p:nvSpPr>
          <p:cNvPr id="16" name="22 Marcador de pie de página"/>
          <p:cNvSpPr>
            <a:spLocks noGrp="1"/>
          </p:cNvSpPr>
          <p:nvPr>
            <p:ph type="ftr" sz="quarter" idx="11"/>
          </p:nvPr>
        </p:nvSpPr>
        <p:spPr bwMode="auto">
          <a:xfrm>
            <a:off x="6062328" y="6111875"/>
            <a:ext cx="2286000"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s-PA" dirty="0" smtClean="0"/>
              <a:t>Propiedad Intelectual </a:t>
            </a:r>
            <a:r>
              <a:rPr lang="es-PA" dirty="0" smtClean="0"/>
              <a:t>en la Red</a:t>
            </a:r>
            <a:endParaRPr lang="es-PA" dirty="0" smtClean="0"/>
          </a:p>
        </p:txBody>
      </p:sp>
      <p:pic>
        <p:nvPicPr>
          <p:cNvPr id="17" name="16 Imagen" descr="LogoSandra1c.jpg"/>
          <p:cNvPicPr>
            <a:picLocks noChangeAspect="1"/>
          </p:cNvPicPr>
          <p:nvPr/>
        </p:nvPicPr>
        <p:blipFill>
          <a:blip r:embed="rId2" cstate="print"/>
          <a:stretch>
            <a:fillRect/>
          </a:stretch>
        </p:blipFill>
        <p:spPr>
          <a:xfrm>
            <a:off x="8100392" y="6021288"/>
            <a:ext cx="720080" cy="684584"/>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Rectángulo"/>
          <p:cNvSpPr/>
          <p:nvPr/>
        </p:nvSpPr>
        <p:spPr>
          <a:xfrm>
            <a:off x="1371632" y="223822"/>
            <a:ext cx="7772400" cy="990600"/>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4 Marcador de contenido"/>
          <p:cNvSpPr txBox="1">
            <a:spLocks/>
          </p:cNvSpPr>
          <p:nvPr/>
        </p:nvSpPr>
        <p:spPr>
          <a:xfrm>
            <a:off x="683568" y="1500188"/>
            <a:ext cx="7776864" cy="5357812"/>
          </a:xfrm>
          <a:prstGeom prst="rect">
            <a:avLst/>
          </a:prstGeom>
        </p:spPr>
        <p:txBody>
          <a:bodyPr/>
          <a:lstStyle/>
          <a:p>
            <a:pPr marL="457200" indent="-457200" algn="just" fontAlgn="auto">
              <a:spcBef>
                <a:spcPts val="700"/>
              </a:spcBef>
              <a:spcAft>
                <a:spcPts val="0"/>
              </a:spcAft>
              <a:buClr>
                <a:schemeClr val="accent2"/>
              </a:buClr>
              <a:buSzPct val="60000"/>
              <a:defRPr/>
            </a:pPr>
            <a:r>
              <a:rPr lang="es-PA" sz="2000" dirty="0" err="1" smtClean="0">
                <a:latin typeface="Arial" pitchFamily="34" charset="0"/>
                <a:cs typeface="Arial" pitchFamily="34" charset="0"/>
              </a:rPr>
              <a:t>The</a:t>
            </a:r>
            <a:r>
              <a:rPr lang="es-PA" sz="2000" dirty="0" smtClean="0">
                <a:latin typeface="Arial" pitchFamily="34" charset="0"/>
                <a:cs typeface="Arial" pitchFamily="34" charset="0"/>
              </a:rPr>
              <a:t> </a:t>
            </a:r>
            <a:r>
              <a:rPr lang="es-PA" sz="2000" dirty="0" err="1" smtClean="0">
                <a:latin typeface="Arial" pitchFamily="34" charset="0"/>
                <a:cs typeface="Arial" pitchFamily="34" charset="0"/>
              </a:rPr>
              <a:t>Pirate</a:t>
            </a:r>
            <a:r>
              <a:rPr lang="es-PA" sz="2000" dirty="0" smtClean="0">
                <a:latin typeface="Arial" pitchFamily="34" charset="0"/>
                <a:cs typeface="Arial" pitchFamily="34" charset="0"/>
              </a:rPr>
              <a:t> </a:t>
            </a:r>
            <a:r>
              <a:rPr lang="es-PA" sz="2000" dirty="0" err="1" smtClean="0">
                <a:latin typeface="Arial" pitchFamily="34" charset="0"/>
                <a:cs typeface="Arial" pitchFamily="34" charset="0"/>
              </a:rPr>
              <a:t>Bay</a:t>
            </a:r>
            <a:r>
              <a:rPr lang="es-PA" sz="2000" dirty="0" smtClean="0">
                <a:latin typeface="Arial" pitchFamily="34" charset="0"/>
                <a:cs typeface="Arial" pitchFamily="34" charset="0"/>
              </a:rPr>
              <a:t> es una de las paginas web mas importantes de la Ted como indicador de ficheros Bit </a:t>
            </a:r>
            <a:r>
              <a:rPr lang="es-PA" sz="2000" dirty="0" err="1" smtClean="0">
                <a:latin typeface="Arial" pitchFamily="34" charset="0"/>
                <a:cs typeface="Arial" pitchFamily="34" charset="0"/>
              </a:rPr>
              <a:t>Torrent</a:t>
            </a:r>
            <a:r>
              <a:rPr lang="es-PA" sz="2000" dirty="0" smtClean="0">
                <a:latin typeface="Arial" pitchFamily="34" charset="0"/>
                <a:cs typeface="Arial" pitchFamily="34" charset="0"/>
              </a:rPr>
              <a:t>. </a:t>
            </a:r>
          </a:p>
          <a:p>
            <a:pPr marL="457200" indent="-457200" algn="just" fontAlgn="auto">
              <a:spcBef>
                <a:spcPts val="700"/>
              </a:spcBef>
              <a:spcAft>
                <a:spcPts val="0"/>
              </a:spcAft>
              <a:buClr>
                <a:schemeClr val="accent2"/>
              </a:buClr>
              <a:buSzPct val="60000"/>
              <a:defRPr/>
            </a:pPr>
            <a:r>
              <a:rPr lang="es-PA" sz="2000" dirty="0" smtClean="0">
                <a:latin typeface="Arial" pitchFamily="34" charset="0"/>
                <a:cs typeface="Arial" pitchFamily="34" charset="0"/>
              </a:rPr>
              <a:t>Los archivos únicamente son almacenados en un servidor por lo que no conlleva una actividad ilegal; sin embargo conforme al Tribunal </a:t>
            </a:r>
            <a:r>
              <a:rPr lang="es-PA" sz="2000" i="1" dirty="0" smtClean="0">
                <a:latin typeface="Arial" pitchFamily="34" charset="0"/>
                <a:cs typeface="Arial" pitchFamily="34" charset="0"/>
              </a:rPr>
              <a:t>“facilitando la descarga de archivos mediante la tecnología </a:t>
            </a:r>
            <a:r>
              <a:rPr lang="es-PA" sz="2000" i="1" dirty="0" err="1" smtClean="0">
                <a:latin typeface="Arial" pitchFamily="34" charset="0"/>
                <a:cs typeface="Arial" pitchFamily="34" charset="0"/>
              </a:rPr>
              <a:t>torrent</a:t>
            </a:r>
            <a:r>
              <a:rPr lang="es-PA" sz="2000" i="1" dirty="0" smtClean="0">
                <a:latin typeface="Arial" pitchFamily="34" charset="0"/>
                <a:cs typeface="Arial" pitchFamily="34" charset="0"/>
              </a:rPr>
              <a:t> y sabiendo que entre ellos figuraba material protegido por derecho de autor, los responsables de la web han violado “de forma objetiva” la ley”.</a:t>
            </a:r>
          </a:p>
          <a:p>
            <a:pPr marL="457200" indent="-457200" algn="just" fontAlgn="auto">
              <a:spcBef>
                <a:spcPts val="700"/>
              </a:spcBef>
              <a:spcAft>
                <a:spcPts val="0"/>
              </a:spcAft>
              <a:buClr>
                <a:schemeClr val="accent2"/>
              </a:buClr>
              <a:buSzPct val="60000"/>
              <a:defRPr/>
            </a:pPr>
            <a:r>
              <a:rPr lang="es-PA" sz="2000" dirty="0" smtClean="0">
                <a:latin typeface="Arial" pitchFamily="34" charset="0"/>
                <a:cs typeface="Arial" pitchFamily="34" charset="0"/>
              </a:rPr>
              <a:t>Siguiendo esta línea el Tribunal de Estocolmo condenó a un año de cárcel y al pago de 2.7 millones de euros por violar los derechos de Propiedad Intelectual. </a:t>
            </a:r>
            <a:endParaRPr lang="es-PA" sz="2000" dirty="0" smtClean="0">
              <a:latin typeface="Arial" pitchFamily="34" charset="0"/>
              <a:cs typeface="Arial" pitchFamily="34" charset="0"/>
            </a:endParaRPr>
          </a:p>
          <a:p>
            <a:pPr marL="457200" indent="-457200" algn="just" fontAlgn="auto">
              <a:spcBef>
                <a:spcPts val="700"/>
              </a:spcBef>
              <a:spcAft>
                <a:spcPts val="0"/>
              </a:spcAft>
              <a:buClr>
                <a:schemeClr val="accent2"/>
              </a:buClr>
              <a:buSzPct val="60000"/>
              <a:defRPr/>
            </a:pPr>
            <a:r>
              <a:rPr lang="es-PA" sz="2000" dirty="0" smtClean="0">
                <a:latin typeface="Arial" pitchFamily="34" charset="0"/>
                <a:cs typeface="Arial" pitchFamily="34" charset="0"/>
              </a:rPr>
              <a:t>En 2009, </a:t>
            </a:r>
            <a:r>
              <a:rPr lang="es-MX" sz="2000" dirty="0" smtClean="0"/>
              <a:t>las </a:t>
            </a:r>
            <a:r>
              <a:rPr lang="es-MX" sz="2000" dirty="0" smtClean="0"/>
              <a:t>autoridades suecas obligaron al ISP Black Internet a desconectar </a:t>
            </a:r>
            <a:r>
              <a:rPr lang="es-MX" sz="2000" dirty="0" err="1" smtClean="0"/>
              <a:t>The</a:t>
            </a:r>
            <a:r>
              <a:rPr lang="es-MX" sz="2000" dirty="0" smtClean="0"/>
              <a:t> </a:t>
            </a:r>
            <a:r>
              <a:rPr lang="es-MX" sz="2000" dirty="0" err="1" smtClean="0"/>
              <a:t>Pirate</a:t>
            </a:r>
            <a:r>
              <a:rPr lang="es-MX" sz="2000" dirty="0" smtClean="0"/>
              <a:t> </a:t>
            </a:r>
            <a:r>
              <a:rPr lang="es-MX" sz="2000" dirty="0" err="1" smtClean="0"/>
              <a:t>Bay</a:t>
            </a:r>
            <a:r>
              <a:rPr lang="es-MX" sz="2000" dirty="0" smtClean="0"/>
              <a:t>, sin embargo el sitio cambió de servidor y siguió en </a:t>
            </a:r>
            <a:r>
              <a:rPr lang="es-MX" sz="2000" dirty="0" smtClean="0"/>
              <a:t>línea.</a:t>
            </a:r>
            <a:endParaRPr lang="es-PA" sz="2000" dirty="0" smtClean="0">
              <a:latin typeface="Arial" pitchFamily="34" charset="0"/>
              <a:cs typeface="Arial" pitchFamily="34" charset="0"/>
            </a:endParaRPr>
          </a:p>
        </p:txBody>
      </p:sp>
      <p:sp>
        <p:nvSpPr>
          <p:cNvPr id="6" name="5 Rectángulo"/>
          <p:cNvSpPr/>
          <p:nvPr/>
        </p:nvSpPr>
        <p:spPr>
          <a:xfrm>
            <a:off x="0" y="223822"/>
            <a:ext cx="1295400" cy="990600"/>
          </a:xfrm>
          <a:prstGeom prst="rect">
            <a:avLst/>
          </a:prstGeom>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endParaRPr lang="en-US" sz="3200" dirty="0">
              <a:effectLst>
                <a:outerShdw blurRad="38100" dist="38100" dir="2700000" algn="tl">
                  <a:srgbClr val="000000">
                    <a:alpha val="43137"/>
                  </a:srgbClr>
                </a:outerShdw>
              </a:effectLst>
              <a:latin typeface="Century Gothic" pitchFamily="34" charset="0"/>
            </a:endParaRPr>
          </a:p>
        </p:txBody>
      </p:sp>
      <p:sp>
        <p:nvSpPr>
          <p:cNvPr id="10" name="1 Título"/>
          <p:cNvSpPr txBox="1">
            <a:spLocks/>
          </p:cNvSpPr>
          <p:nvPr/>
        </p:nvSpPr>
        <p:spPr>
          <a:xfrm>
            <a:off x="1371600" y="357188"/>
            <a:ext cx="7620000" cy="785812"/>
          </a:xfrm>
          <a:prstGeom prst="rect">
            <a:avLst/>
          </a:prstGeom>
          <a:effectLst>
            <a:outerShdw blurRad="50800" dist="38100" dir="2700000" algn="tl" rotWithShape="0">
              <a:prstClr val="black">
                <a:alpha val="40000"/>
              </a:prstClr>
            </a:outerShdw>
          </a:effectLst>
        </p:spPr>
        <p:txBody>
          <a:bodyPr anchor="ctr">
            <a:normAutofit/>
          </a:bodyPr>
          <a:lstStyle>
            <a:lvl1pPr algn="l">
              <a:buNone/>
              <a:defRPr sz="4400" b="0" cap="none">
                <a:solidFill>
                  <a:srgbClr val="FFFFFF"/>
                </a:solidFill>
              </a:defRPr>
            </a:lvl1pPr>
          </a:lstStyle>
          <a:p>
            <a:pPr algn="ctr" fontAlgn="auto">
              <a:spcAft>
                <a:spcPts val="0"/>
              </a:spcAft>
              <a:defRPr/>
            </a:pPr>
            <a:r>
              <a:rPr lang="es-PA" sz="3200" dirty="0" err="1" smtClean="0">
                <a:effectLst>
                  <a:outerShdw blurRad="38100" dist="38100" dir="2700000" algn="tl">
                    <a:srgbClr val="000000">
                      <a:alpha val="43137"/>
                    </a:srgbClr>
                  </a:outerShdw>
                </a:effectLst>
                <a:latin typeface="Century Gothic" pitchFamily="34" charset="0"/>
                <a:cs typeface="+mn-cs"/>
              </a:rPr>
              <a:t>The</a:t>
            </a:r>
            <a:r>
              <a:rPr lang="es-PA" sz="3200" dirty="0" smtClean="0">
                <a:effectLst>
                  <a:outerShdw blurRad="38100" dist="38100" dir="2700000" algn="tl">
                    <a:srgbClr val="000000">
                      <a:alpha val="43137"/>
                    </a:srgbClr>
                  </a:outerShdw>
                </a:effectLst>
                <a:latin typeface="Century Gothic" pitchFamily="34" charset="0"/>
                <a:cs typeface="+mn-cs"/>
              </a:rPr>
              <a:t> </a:t>
            </a:r>
            <a:r>
              <a:rPr lang="es-PA" sz="3200" dirty="0" err="1" smtClean="0">
                <a:effectLst>
                  <a:outerShdw blurRad="38100" dist="38100" dir="2700000" algn="tl">
                    <a:srgbClr val="000000">
                      <a:alpha val="43137"/>
                    </a:srgbClr>
                  </a:outerShdw>
                </a:effectLst>
                <a:latin typeface="Century Gothic" pitchFamily="34" charset="0"/>
                <a:cs typeface="+mn-cs"/>
              </a:rPr>
              <a:t>Pirate</a:t>
            </a:r>
            <a:r>
              <a:rPr lang="es-PA" sz="3200" dirty="0" smtClean="0">
                <a:effectLst>
                  <a:outerShdw blurRad="38100" dist="38100" dir="2700000" algn="tl">
                    <a:srgbClr val="000000">
                      <a:alpha val="43137"/>
                    </a:srgbClr>
                  </a:outerShdw>
                </a:effectLst>
                <a:latin typeface="Century Gothic" pitchFamily="34" charset="0"/>
                <a:cs typeface="+mn-cs"/>
              </a:rPr>
              <a:t> </a:t>
            </a:r>
            <a:r>
              <a:rPr lang="es-PA" sz="3200" dirty="0" err="1" smtClean="0">
                <a:effectLst>
                  <a:outerShdw blurRad="38100" dist="38100" dir="2700000" algn="tl">
                    <a:srgbClr val="000000">
                      <a:alpha val="43137"/>
                    </a:srgbClr>
                  </a:outerShdw>
                </a:effectLst>
                <a:latin typeface="Century Gothic" pitchFamily="34" charset="0"/>
                <a:cs typeface="+mn-cs"/>
              </a:rPr>
              <a:t>Bay</a:t>
            </a:r>
            <a:endParaRPr lang="en-US" sz="3200" dirty="0">
              <a:effectLst>
                <a:outerShdw blurRad="38100" dist="38100" dir="2700000" algn="tl">
                  <a:srgbClr val="000000">
                    <a:alpha val="43137"/>
                  </a:srgbClr>
                </a:outerShdw>
              </a:effectLst>
              <a:latin typeface="Century Gothic" pitchFamily="34" charset="0"/>
              <a:ea typeface="+mj-ea"/>
              <a:cs typeface="+mj-cs"/>
            </a:endParaRPr>
          </a:p>
        </p:txBody>
      </p:sp>
      <p:pic>
        <p:nvPicPr>
          <p:cNvPr id="51202" name="Picture 2" descr="The-pirate-bay.gif"/>
          <p:cNvPicPr>
            <a:picLocks noChangeAspect="1" noChangeArrowheads="1"/>
          </p:cNvPicPr>
          <p:nvPr/>
        </p:nvPicPr>
        <p:blipFill>
          <a:blip r:embed="rId2" cstate="print"/>
          <a:srcRect/>
          <a:stretch>
            <a:fillRect/>
          </a:stretch>
        </p:blipFill>
        <p:spPr bwMode="auto">
          <a:xfrm>
            <a:off x="0" y="214290"/>
            <a:ext cx="1285852" cy="1014420"/>
          </a:xfrm>
          <a:prstGeom prst="rect">
            <a:avLst/>
          </a:prstGeom>
          <a:noFill/>
        </p:spPr>
      </p:pic>
      <p:sp>
        <p:nvSpPr>
          <p:cNvPr id="9" name="22 Marcador de pie de página"/>
          <p:cNvSpPr>
            <a:spLocks noGrp="1"/>
          </p:cNvSpPr>
          <p:nvPr>
            <p:ph type="ftr" sz="quarter" idx="11"/>
          </p:nvPr>
        </p:nvSpPr>
        <p:spPr bwMode="auto">
          <a:xfrm>
            <a:off x="6062328" y="6111875"/>
            <a:ext cx="2286000"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s-PA" dirty="0" smtClean="0"/>
              <a:t>Propiedad Intelectual </a:t>
            </a:r>
            <a:r>
              <a:rPr lang="es-PA" dirty="0" smtClean="0"/>
              <a:t>en la Red</a:t>
            </a:r>
            <a:endParaRPr lang="es-PA" dirty="0" smtClean="0"/>
          </a:p>
        </p:txBody>
      </p:sp>
      <p:pic>
        <p:nvPicPr>
          <p:cNvPr id="11" name="10 Imagen" descr="LogoSandra1c.jpg"/>
          <p:cNvPicPr>
            <a:picLocks noChangeAspect="1"/>
          </p:cNvPicPr>
          <p:nvPr/>
        </p:nvPicPr>
        <p:blipFill>
          <a:blip r:embed="rId3" cstate="print"/>
          <a:stretch>
            <a:fillRect/>
          </a:stretch>
        </p:blipFill>
        <p:spPr>
          <a:xfrm>
            <a:off x="8100392" y="6021288"/>
            <a:ext cx="720080" cy="684584"/>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11560" y="332656"/>
            <a:ext cx="7776864" cy="2862322"/>
          </a:xfrm>
          <a:prstGeom prst="rect">
            <a:avLst/>
          </a:prstGeom>
          <a:noFill/>
        </p:spPr>
        <p:txBody>
          <a:bodyPr wrap="square" rtlCol="0">
            <a:spAutoFit/>
          </a:bodyPr>
          <a:lstStyle/>
          <a:p>
            <a:pPr algn="just"/>
            <a:r>
              <a:rPr lang="es-PA" i="1" dirty="0" smtClean="0">
                <a:latin typeface="Arial" pitchFamily="34" charset="0"/>
                <a:cs typeface="Arial" pitchFamily="34" charset="0"/>
              </a:rPr>
              <a:t>En 2010 </a:t>
            </a:r>
            <a:r>
              <a:rPr lang="es-MX" dirty="0" smtClean="0">
                <a:latin typeface="Arial" pitchFamily="34" charset="0"/>
                <a:cs typeface="Arial" pitchFamily="34" charset="0"/>
              </a:rPr>
              <a:t>un juez alemán ordenó al proveedor de acceso cortar el servicio al portal de intercambio de archivos, siendo a partir de entonces </a:t>
            </a:r>
            <a:r>
              <a:rPr lang="es-MX" dirty="0" smtClean="0">
                <a:latin typeface="Arial" pitchFamily="34" charset="0"/>
                <a:cs typeface="Arial" pitchFamily="34" charset="0"/>
              </a:rPr>
              <a:t>inaccesible. </a:t>
            </a:r>
            <a:endParaRPr lang="es-MX" baseline="30000" dirty="0" smtClean="0"/>
          </a:p>
          <a:p>
            <a:endParaRPr lang="es-MX" dirty="0" smtClean="0"/>
          </a:p>
          <a:p>
            <a:r>
              <a:rPr lang="es-MX" dirty="0" smtClean="0"/>
              <a:t>La corte regional de Hamburgo ha dado un primer fallo en favor de las distribuidoras de cine diciendo que CB3ROB tiene prohibido conectar a TPB y sus servidores, a Internet, por lo que </a:t>
            </a:r>
            <a:r>
              <a:rPr lang="es-MX" dirty="0" smtClean="0"/>
              <a:t>al </a:t>
            </a:r>
            <a:r>
              <a:rPr lang="es-MX" dirty="0" smtClean="0"/>
              <a:t>día </a:t>
            </a:r>
            <a:r>
              <a:rPr lang="es-MX" dirty="0" smtClean="0"/>
              <a:t>siguiente el sitio cambio de ISP y volvió a estar disponible, situación que se mantiene hasta hoy</a:t>
            </a:r>
            <a:endParaRPr lang="es-MX" dirty="0" smtClean="0"/>
          </a:p>
          <a:p>
            <a:endParaRPr lang="es-MX" dirty="0" smtClean="0"/>
          </a:p>
          <a:p>
            <a:endParaRPr lang="es-MX" dirty="0"/>
          </a:p>
        </p:txBody>
      </p:sp>
      <p:sp>
        <p:nvSpPr>
          <p:cNvPr id="6" name="5 CuadroTexto"/>
          <p:cNvSpPr txBox="1"/>
          <p:nvPr/>
        </p:nvSpPr>
        <p:spPr>
          <a:xfrm>
            <a:off x="467544" y="2852936"/>
            <a:ext cx="4714908" cy="400110"/>
          </a:xfrm>
          <a:prstGeom prst="rect">
            <a:avLst/>
          </a:prstGeom>
        </p:spPr>
        <p:style>
          <a:lnRef idx="0">
            <a:schemeClr val="accent2"/>
          </a:lnRef>
          <a:fillRef idx="3">
            <a:schemeClr val="accent2"/>
          </a:fillRef>
          <a:effectRef idx="3">
            <a:schemeClr val="accent2"/>
          </a:effectRef>
          <a:fontRef idx="minor">
            <a:schemeClr val="lt1"/>
          </a:fontRef>
        </p:style>
        <p:txBody>
          <a:bodyPr>
            <a:spAutoFit/>
          </a:bodyPr>
          <a:lstStyle/>
          <a:p>
            <a:pPr fontAlgn="auto">
              <a:spcBef>
                <a:spcPts val="0"/>
              </a:spcBef>
              <a:spcAft>
                <a:spcPts val="0"/>
              </a:spcAft>
              <a:defRPr/>
            </a:pPr>
            <a:r>
              <a:rPr lang="es-PA" sz="2000" dirty="0" smtClean="0">
                <a:solidFill>
                  <a:schemeClr val="bg1"/>
                </a:solidFill>
                <a:latin typeface="Century Gothic" pitchFamily="34" charset="0"/>
              </a:rPr>
              <a:t>Consideraciones Legales</a:t>
            </a:r>
            <a:r>
              <a:rPr lang="es-PA" sz="2000" dirty="0" smtClean="0">
                <a:solidFill>
                  <a:schemeClr val="bg1"/>
                </a:solidFill>
                <a:latin typeface="Century Gothic" pitchFamily="34" charset="0"/>
              </a:rPr>
              <a:t> </a:t>
            </a:r>
            <a:endParaRPr lang="es-PA" sz="2000" dirty="0">
              <a:solidFill>
                <a:schemeClr val="bg1"/>
              </a:solidFill>
              <a:latin typeface="Century Gothic" pitchFamily="34" charset="0"/>
            </a:endParaRPr>
          </a:p>
        </p:txBody>
      </p:sp>
      <p:sp>
        <p:nvSpPr>
          <p:cNvPr id="7" name="6 CuadroTexto"/>
          <p:cNvSpPr txBox="1"/>
          <p:nvPr/>
        </p:nvSpPr>
        <p:spPr>
          <a:xfrm>
            <a:off x="539552" y="3573016"/>
            <a:ext cx="8280920" cy="2862322"/>
          </a:xfrm>
          <a:prstGeom prst="rect">
            <a:avLst/>
          </a:prstGeom>
          <a:noFill/>
        </p:spPr>
        <p:txBody>
          <a:bodyPr wrap="square" rtlCol="0">
            <a:spAutoFit/>
          </a:bodyPr>
          <a:lstStyle/>
          <a:p>
            <a:pPr>
              <a:buFontTx/>
              <a:buChar char="-"/>
            </a:pPr>
            <a:r>
              <a:rPr lang="es-MX" dirty="0" smtClean="0"/>
              <a:t>La tecnología “bit </a:t>
            </a:r>
            <a:r>
              <a:rPr lang="es-MX" dirty="0" err="1" smtClean="0"/>
              <a:t>torrent</a:t>
            </a:r>
            <a:r>
              <a:rPr lang="es-MX" dirty="0" smtClean="0"/>
              <a:t>” no es ilegal, depende del uso que se le de por parte del usuario.</a:t>
            </a:r>
          </a:p>
          <a:p>
            <a:pPr>
              <a:buFontTx/>
              <a:buChar char="-"/>
            </a:pPr>
            <a:r>
              <a:rPr lang="es-MX" dirty="0" smtClean="0"/>
              <a:t>Los jueces consideraron que el hecho de facilitar esa tecnología, así como un rastreador ("</a:t>
            </a:r>
            <a:r>
              <a:rPr lang="es-MX" dirty="0" err="1" smtClean="0"/>
              <a:t>tracker</a:t>
            </a:r>
            <a:r>
              <a:rPr lang="es-MX" dirty="0" smtClean="0"/>
              <a:t>") para permitir el contacto con otros </a:t>
            </a:r>
            <a:r>
              <a:rPr lang="es-MX" dirty="0" smtClean="0"/>
              <a:t>usuarios, promovía </a:t>
            </a:r>
            <a:r>
              <a:rPr lang="es-MX" dirty="0" smtClean="0"/>
              <a:t>un intercambio que constituye "una transferencia ilegal al público de prestaciones protegidas por derechos de autor</a:t>
            </a:r>
            <a:r>
              <a:rPr lang="es-MX" dirty="0" smtClean="0"/>
              <a:t>".</a:t>
            </a:r>
          </a:p>
          <a:p>
            <a:pPr>
              <a:buFontTx/>
              <a:buChar char="-"/>
            </a:pPr>
            <a:r>
              <a:rPr lang="es-MX" dirty="0" smtClean="0"/>
              <a:t>Los acusados tenían conocimiento de que se intercambiaba material protegido en su </a:t>
            </a:r>
            <a:r>
              <a:rPr lang="es-MX" dirty="0" smtClean="0"/>
              <a:t>web, </a:t>
            </a:r>
            <a:r>
              <a:rPr lang="es-MX" u="sng" dirty="0" smtClean="0"/>
              <a:t>teoría de complicidad del delito.</a:t>
            </a:r>
          </a:p>
          <a:p>
            <a:pPr>
              <a:buFontTx/>
              <a:buChar char="-"/>
            </a:pPr>
            <a:r>
              <a:rPr lang="es-MX" dirty="0" smtClean="0"/>
              <a:t>Premiaba el animo de lucro dentro del sitio web.</a:t>
            </a:r>
            <a:endParaRPr lang="es-MX" dirty="0" smtClean="0"/>
          </a:p>
          <a:p>
            <a:pPr>
              <a:buFontTx/>
              <a:buChar char="-"/>
            </a:pPr>
            <a:endParaRPr lang="es-MX" dirty="0"/>
          </a:p>
        </p:txBody>
      </p:sp>
      <p:sp>
        <p:nvSpPr>
          <p:cNvPr id="8" name="22 Marcador de pie de página"/>
          <p:cNvSpPr>
            <a:spLocks noGrp="1"/>
          </p:cNvSpPr>
          <p:nvPr>
            <p:ph type="ftr" sz="quarter" idx="11"/>
          </p:nvPr>
        </p:nvSpPr>
        <p:spPr bwMode="auto">
          <a:xfrm>
            <a:off x="6062328" y="6111875"/>
            <a:ext cx="2286000"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s-PA" dirty="0" smtClean="0"/>
              <a:t>Propiedad Intelectual </a:t>
            </a:r>
            <a:r>
              <a:rPr lang="es-PA" dirty="0" smtClean="0"/>
              <a:t>en la Red</a:t>
            </a:r>
            <a:endParaRPr lang="es-PA" dirty="0" smtClean="0"/>
          </a:p>
        </p:txBody>
      </p:sp>
      <p:pic>
        <p:nvPicPr>
          <p:cNvPr id="9" name="8 Imagen" descr="LogoSandra1c.jpg"/>
          <p:cNvPicPr>
            <a:picLocks noChangeAspect="1"/>
          </p:cNvPicPr>
          <p:nvPr/>
        </p:nvPicPr>
        <p:blipFill>
          <a:blip r:embed="rId2" cstate="print"/>
          <a:stretch>
            <a:fillRect/>
          </a:stretch>
        </p:blipFill>
        <p:spPr>
          <a:xfrm>
            <a:off x="8100392" y="6021288"/>
            <a:ext cx="720080" cy="684584"/>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Rectángulo"/>
          <p:cNvSpPr/>
          <p:nvPr/>
        </p:nvSpPr>
        <p:spPr>
          <a:xfrm>
            <a:off x="1371632" y="223822"/>
            <a:ext cx="7772400" cy="990600"/>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4 Marcador de contenido"/>
          <p:cNvSpPr txBox="1">
            <a:spLocks/>
          </p:cNvSpPr>
          <p:nvPr/>
        </p:nvSpPr>
        <p:spPr>
          <a:xfrm>
            <a:off x="467544" y="1357313"/>
            <a:ext cx="8247860" cy="5357812"/>
          </a:xfrm>
          <a:prstGeom prst="rect">
            <a:avLst/>
          </a:prstGeom>
        </p:spPr>
        <p:txBody>
          <a:bodyPr/>
          <a:lstStyle/>
          <a:p>
            <a:pPr marL="457200" indent="-457200" algn="just" fontAlgn="auto">
              <a:spcBef>
                <a:spcPts val="700"/>
              </a:spcBef>
              <a:spcAft>
                <a:spcPts val="0"/>
              </a:spcAft>
              <a:buClr>
                <a:schemeClr val="accent2"/>
              </a:buClr>
              <a:buSzPct val="60000"/>
              <a:defRPr/>
            </a:pPr>
            <a:r>
              <a:rPr lang="es-PA" sz="1900" dirty="0" smtClean="0">
                <a:latin typeface="Arial" pitchFamily="34" charset="0"/>
                <a:cs typeface="Arial" pitchFamily="34" charset="0"/>
              </a:rPr>
              <a:t>Desde su inicio, el portal </a:t>
            </a:r>
            <a:r>
              <a:rPr lang="es-PA" sz="1900" dirty="0" err="1" smtClean="0">
                <a:latin typeface="Arial" pitchFamily="34" charset="0"/>
                <a:cs typeface="Arial" pitchFamily="34" charset="0"/>
              </a:rPr>
              <a:t>You</a:t>
            </a:r>
            <a:r>
              <a:rPr lang="es-PA" sz="1900" dirty="0" smtClean="0">
                <a:latin typeface="Arial" pitchFamily="34" charset="0"/>
                <a:cs typeface="Arial" pitchFamily="34" charset="0"/>
              </a:rPr>
              <a:t> </a:t>
            </a:r>
            <a:r>
              <a:rPr lang="es-PA" sz="1900" dirty="0" err="1" smtClean="0">
                <a:latin typeface="Arial" pitchFamily="34" charset="0"/>
                <a:cs typeface="Arial" pitchFamily="34" charset="0"/>
              </a:rPr>
              <a:t>Tube</a:t>
            </a:r>
            <a:r>
              <a:rPr lang="es-PA" sz="1900" dirty="0" smtClean="0">
                <a:latin typeface="Arial" pitchFamily="34" charset="0"/>
                <a:cs typeface="Arial" pitchFamily="34" charset="0"/>
              </a:rPr>
              <a:t> </a:t>
            </a:r>
            <a:r>
              <a:rPr lang="es-MX" sz="1900" dirty="0" smtClean="0">
                <a:latin typeface="Arial" pitchFamily="34" charset="0"/>
                <a:cs typeface="Arial" pitchFamily="34" charset="0"/>
              </a:rPr>
              <a:t>ha cambiado profundamente la definición de derechos de autor en vídeos, ya que antes de 2005 sólo se aplicaban a música compartida por P2P</a:t>
            </a:r>
            <a:r>
              <a:rPr lang="es-MX" sz="1900" dirty="0" smtClean="0">
                <a:latin typeface="Arial" pitchFamily="34" charset="0"/>
                <a:cs typeface="Arial" pitchFamily="34" charset="0"/>
              </a:rPr>
              <a:t>. </a:t>
            </a:r>
          </a:p>
          <a:p>
            <a:pPr marL="457200" indent="-457200" algn="just" fontAlgn="auto">
              <a:spcBef>
                <a:spcPts val="700"/>
              </a:spcBef>
              <a:spcAft>
                <a:spcPts val="0"/>
              </a:spcAft>
              <a:buClr>
                <a:schemeClr val="accent2"/>
              </a:buClr>
              <a:buSzPct val="60000"/>
              <a:defRPr/>
            </a:pPr>
            <a:r>
              <a:rPr lang="es-ES" sz="1900" dirty="0" smtClean="0">
                <a:latin typeface="Arial" pitchFamily="34" charset="0"/>
                <a:cs typeface="Arial" pitchFamily="34" charset="0"/>
              </a:rPr>
              <a:t>La </a:t>
            </a:r>
            <a:r>
              <a:rPr lang="es-ES" sz="1900" dirty="0" smtClean="0">
                <a:latin typeface="Arial" pitchFamily="34" charset="0"/>
                <a:cs typeface="Arial" pitchFamily="34" charset="0"/>
              </a:rPr>
              <a:t>compañía </a:t>
            </a:r>
            <a:r>
              <a:rPr lang="es-ES" sz="1900" dirty="0" smtClean="0">
                <a:latin typeface="Arial" pitchFamily="34" charset="0"/>
                <a:cs typeface="Arial" pitchFamily="34" charset="0"/>
              </a:rPr>
              <a:t>sólo retira el material si </a:t>
            </a:r>
            <a:r>
              <a:rPr lang="es-ES" sz="1900" dirty="0" smtClean="0">
                <a:latin typeface="Arial" pitchFamily="34" charset="0"/>
                <a:cs typeface="Arial" pitchFamily="34" charset="0"/>
              </a:rPr>
              <a:t>es requerido por el propietario de los derechos de autor. Al retirarse los vídeos la cuenta del usuario que los publicó es suspendida después de recibir, cuando menos, tres advertencias. Adicionalmente, las productoras de música pueden solicitar la anulación de las pistas de audio de los vídeos que incluyen bandas sonoras o música que no fue licenciada para su inclusión, quedando totalmente sin </a:t>
            </a:r>
            <a:r>
              <a:rPr lang="es-ES" sz="1900" dirty="0" smtClean="0">
                <a:latin typeface="Arial" pitchFamily="34" charset="0"/>
                <a:cs typeface="Arial" pitchFamily="34" charset="0"/>
              </a:rPr>
              <a:t>sonido.</a:t>
            </a:r>
          </a:p>
          <a:p>
            <a:pPr marL="457200" indent="-457200" algn="just" fontAlgn="auto">
              <a:spcBef>
                <a:spcPts val="700"/>
              </a:spcBef>
              <a:spcAft>
                <a:spcPts val="0"/>
              </a:spcAft>
              <a:buClr>
                <a:schemeClr val="accent2"/>
              </a:buClr>
              <a:buSzPct val="60000"/>
              <a:defRPr/>
            </a:pPr>
            <a:r>
              <a:rPr lang="es-MX" sz="1900" dirty="0" smtClean="0">
                <a:latin typeface="Arial" pitchFamily="34" charset="0"/>
                <a:cs typeface="Arial" pitchFamily="34" charset="0"/>
              </a:rPr>
              <a:t>Se </a:t>
            </a:r>
            <a:r>
              <a:rPr lang="es-MX" sz="1900" dirty="0" smtClean="0">
                <a:latin typeface="Arial" pitchFamily="34" charset="0"/>
                <a:cs typeface="Arial" pitchFamily="34" charset="0"/>
              </a:rPr>
              <a:t>calcula que en </a:t>
            </a:r>
            <a:r>
              <a:rPr lang="es-MX" sz="1900" dirty="0" err="1" smtClean="0">
                <a:latin typeface="Arial" pitchFamily="34" charset="0"/>
                <a:cs typeface="Arial" pitchFamily="34" charset="0"/>
              </a:rPr>
              <a:t>YouTube</a:t>
            </a:r>
            <a:r>
              <a:rPr lang="es-MX" sz="1900" dirty="0" smtClean="0">
                <a:latin typeface="Arial" pitchFamily="34" charset="0"/>
                <a:cs typeface="Arial" pitchFamily="34" charset="0"/>
              </a:rPr>
              <a:t> hay alojados más de 120 millones de videos. De acuerdo a estimaciones realizadas por </a:t>
            </a:r>
            <a:r>
              <a:rPr lang="es-MX" sz="1900" u="sng" dirty="0" smtClean="0">
                <a:latin typeface="Arial" pitchFamily="34" charset="0"/>
                <a:cs typeface="Arial" pitchFamily="34" charset="0"/>
                <a:hlinkClick r:id="rId2"/>
              </a:rPr>
              <a:t>http</a:t>
            </a:r>
            <a:r>
              <a:rPr lang="es-MX" sz="1900" u="sng" dirty="0" smtClean="0">
                <a:latin typeface="Arial" pitchFamily="34" charset="0"/>
                <a:cs typeface="Arial" pitchFamily="34" charset="0"/>
                <a:hlinkClick r:id="rId2"/>
              </a:rPr>
              <a:t>://wiki.answers.com </a:t>
            </a:r>
            <a:r>
              <a:rPr lang="es-MX" sz="1900" dirty="0" smtClean="0">
                <a:latin typeface="Arial" pitchFamily="34" charset="0"/>
                <a:cs typeface="Arial" pitchFamily="34" charset="0"/>
              </a:rPr>
              <a:t>se cuelgan </a:t>
            </a:r>
            <a:r>
              <a:rPr lang="es-MX" sz="1900" dirty="0" smtClean="0">
                <a:latin typeface="Arial" pitchFamily="34" charset="0"/>
                <a:cs typeface="Arial" pitchFamily="34" charset="0"/>
              </a:rPr>
              <a:t>unos </a:t>
            </a:r>
            <a:r>
              <a:rPr lang="es-MX" sz="1900" dirty="0" smtClean="0">
                <a:latin typeface="Arial" pitchFamily="34" charset="0"/>
                <a:cs typeface="Arial" pitchFamily="34" charset="0"/>
              </a:rPr>
              <a:t>200 mil videos por día</a:t>
            </a:r>
            <a:r>
              <a:rPr lang="es-MX" sz="1900" dirty="0" smtClean="0">
                <a:latin typeface="Arial" pitchFamily="34" charset="0"/>
                <a:cs typeface="Arial" pitchFamily="34" charset="0"/>
              </a:rPr>
              <a:t>. Se estima </a:t>
            </a:r>
            <a:r>
              <a:rPr lang="es-MX" sz="2000" dirty="0" smtClean="0"/>
              <a:t>que </a:t>
            </a:r>
            <a:r>
              <a:rPr lang="es-MX" sz="2000" dirty="0" smtClean="0"/>
              <a:t>un 12% del total de los videos </a:t>
            </a:r>
            <a:r>
              <a:rPr lang="es-MX" sz="2000" dirty="0" smtClean="0"/>
              <a:t>vulneran derechos</a:t>
            </a:r>
            <a:r>
              <a:rPr lang="es-MX" sz="2000" dirty="0" smtClean="0"/>
              <a:t>. Si tomáramos como cierto este valor y la totalidad de videos colgados, más de 14 millones de post estarían infringiendo este derecho.</a:t>
            </a:r>
          </a:p>
          <a:p>
            <a:pPr marL="457200" indent="-457200" algn="just" fontAlgn="auto">
              <a:spcBef>
                <a:spcPts val="700"/>
              </a:spcBef>
              <a:spcAft>
                <a:spcPts val="0"/>
              </a:spcAft>
              <a:buClr>
                <a:schemeClr val="accent2"/>
              </a:buClr>
              <a:buSzPct val="60000"/>
              <a:defRPr/>
            </a:pPr>
            <a:endParaRPr lang="es-MX" sz="1900" dirty="0" smtClean="0">
              <a:latin typeface="Arial" pitchFamily="34" charset="0"/>
              <a:cs typeface="Arial" pitchFamily="34" charset="0"/>
            </a:endParaRPr>
          </a:p>
          <a:p>
            <a:pPr marL="457200" indent="-457200" algn="just" fontAlgn="auto">
              <a:spcBef>
                <a:spcPts val="700"/>
              </a:spcBef>
              <a:spcAft>
                <a:spcPts val="0"/>
              </a:spcAft>
              <a:buClr>
                <a:schemeClr val="accent2"/>
              </a:buClr>
              <a:buSzPct val="60000"/>
              <a:defRPr/>
            </a:pPr>
            <a:endParaRPr lang="es-PA" sz="2000" dirty="0" smtClean="0">
              <a:latin typeface="Century Gothic" pitchFamily="34" charset="0"/>
              <a:cs typeface="+mn-cs"/>
            </a:endParaRPr>
          </a:p>
          <a:p>
            <a:pPr marL="457200" indent="-457200" algn="just" fontAlgn="auto">
              <a:spcBef>
                <a:spcPts val="700"/>
              </a:spcBef>
              <a:spcAft>
                <a:spcPts val="0"/>
              </a:spcAft>
              <a:buClr>
                <a:schemeClr val="accent2"/>
              </a:buClr>
              <a:buSzPct val="60000"/>
              <a:defRPr/>
            </a:pPr>
            <a:endParaRPr lang="es-PA" sz="2000" dirty="0" smtClean="0">
              <a:latin typeface="Century Gothic" pitchFamily="34" charset="0"/>
              <a:cs typeface="+mn-cs"/>
            </a:endParaRPr>
          </a:p>
          <a:p>
            <a:pPr marL="457200" indent="-457200" algn="just" fontAlgn="auto">
              <a:spcBef>
                <a:spcPts val="700"/>
              </a:spcBef>
              <a:spcAft>
                <a:spcPts val="0"/>
              </a:spcAft>
              <a:buClr>
                <a:schemeClr val="accent2"/>
              </a:buClr>
              <a:buSzPct val="60000"/>
              <a:defRPr/>
            </a:pPr>
            <a:r>
              <a:rPr lang="es-PA" sz="2000" dirty="0" smtClean="0">
                <a:latin typeface="Century Gothic" pitchFamily="34" charset="0"/>
                <a:cs typeface="+mn-cs"/>
              </a:rPr>
              <a:t> </a:t>
            </a:r>
            <a:endParaRPr lang="es-PA" sz="2000" dirty="0" smtClean="0">
              <a:latin typeface="Century Gothic" pitchFamily="34" charset="0"/>
              <a:cs typeface="+mn-cs"/>
            </a:endParaRPr>
          </a:p>
          <a:p>
            <a:pPr marL="457200" indent="-457200" algn="just" fontAlgn="auto">
              <a:spcBef>
                <a:spcPts val="700"/>
              </a:spcBef>
              <a:spcAft>
                <a:spcPts val="0"/>
              </a:spcAft>
              <a:buClr>
                <a:schemeClr val="accent2"/>
              </a:buClr>
              <a:buSzPct val="60000"/>
              <a:defRPr/>
            </a:pPr>
            <a:endParaRPr lang="es-PA" sz="2000" i="1" dirty="0" smtClean="0">
              <a:latin typeface="Century Gothic" pitchFamily="34" charset="0"/>
              <a:cs typeface="+mn-cs"/>
            </a:endParaRPr>
          </a:p>
          <a:p>
            <a:pPr marL="457200" indent="-457200" algn="just" fontAlgn="auto">
              <a:spcBef>
                <a:spcPts val="700"/>
              </a:spcBef>
              <a:spcAft>
                <a:spcPts val="0"/>
              </a:spcAft>
              <a:buClr>
                <a:schemeClr val="accent2"/>
              </a:buClr>
              <a:buSzPct val="60000"/>
              <a:defRPr/>
            </a:pPr>
            <a:endParaRPr lang="es-PA" sz="2000" i="1" dirty="0">
              <a:latin typeface="Century Gothic" pitchFamily="34" charset="0"/>
              <a:cs typeface="+mn-cs"/>
            </a:endParaRPr>
          </a:p>
        </p:txBody>
      </p:sp>
      <p:sp>
        <p:nvSpPr>
          <p:cNvPr id="6" name="5 Rectángulo"/>
          <p:cNvSpPr/>
          <p:nvPr/>
        </p:nvSpPr>
        <p:spPr>
          <a:xfrm>
            <a:off x="0" y="223822"/>
            <a:ext cx="1295400" cy="990600"/>
          </a:xfrm>
          <a:prstGeom prst="rect">
            <a:avLst/>
          </a:prstGeom>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endParaRPr lang="en-US" sz="3200" dirty="0">
              <a:effectLst>
                <a:outerShdw blurRad="38100" dist="38100" dir="2700000" algn="tl">
                  <a:srgbClr val="000000">
                    <a:alpha val="43137"/>
                  </a:srgbClr>
                </a:outerShdw>
              </a:effectLst>
              <a:latin typeface="Century Gothic" pitchFamily="34" charset="0"/>
            </a:endParaRPr>
          </a:p>
        </p:txBody>
      </p:sp>
      <p:sp>
        <p:nvSpPr>
          <p:cNvPr id="10" name="1 Título"/>
          <p:cNvSpPr txBox="1">
            <a:spLocks/>
          </p:cNvSpPr>
          <p:nvPr/>
        </p:nvSpPr>
        <p:spPr>
          <a:xfrm>
            <a:off x="1371600" y="357188"/>
            <a:ext cx="7620000" cy="785812"/>
          </a:xfrm>
          <a:prstGeom prst="rect">
            <a:avLst/>
          </a:prstGeom>
          <a:effectLst>
            <a:outerShdw blurRad="50800" dist="38100" dir="2700000" algn="tl" rotWithShape="0">
              <a:prstClr val="black">
                <a:alpha val="40000"/>
              </a:prstClr>
            </a:outerShdw>
          </a:effectLst>
        </p:spPr>
        <p:txBody>
          <a:bodyPr anchor="ctr">
            <a:normAutofit/>
          </a:bodyPr>
          <a:lstStyle>
            <a:lvl1pPr algn="l">
              <a:buNone/>
              <a:defRPr sz="4400" b="0" cap="none">
                <a:solidFill>
                  <a:srgbClr val="FFFFFF"/>
                </a:solidFill>
              </a:defRPr>
            </a:lvl1pPr>
          </a:lstStyle>
          <a:p>
            <a:pPr algn="ctr" fontAlgn="auto">
              <a:spcAft>
                <a:spcPts val="0"/>
              </a:spcAft>
              <a:defRPr/>
            </a:pPr>
            <a:r>
              <a:rPr lang="es-PA" sz="3200" dirty="0" err="1" smtClean="0">
                <a:effectLst>
                  <a:outerShdw blurRad="38100" dist="38100" dir="2700000" algn="tl">
                    <a:srgbClr val="000000">
                      <a:alpha val="43137"/>
                    </a:srgbClr>
                  </a:outerShdw>
                </a:effectLst>
                <a:latin typeface="Century Gothic" pitchFamily="34" charset="0"/>
                <a:cs typeface="+mn-cs"/>
              </a:rPr>
              <a:t>You</a:t>
            </a:r>
            <a:r>
              <a:rPr lang="es-PA" sz="3200" dirty="0" smtClean="0">
                <a:effectLst>
                  <a:outerShdw blurRad="38100" dist="38100" dir="2700000" algn="tl">
                    <a:srgbClr val="000000">
                      <a:alpha val="43137"/>
                    </a:srgbClr>
                  </a:outerShdw>
                </a:effectLst>
                <a:latin typeface="Century Gothic" pitchFamily="34" charset="0"/>
                <a:cs typeface="+mn-cs"/>
              </a:rPr>
              <a:t> </a:t>
            </a:r>
            <a:r>
              <a:rPr lang="es-PA" sz="3200" dirty="0" err="1" smtClean="0">
                <a:effectLst>
                  <a:outerShdw blurRad="38100" dist="38100" dir="2700000" algn="tl">
                    <a:srgbClr val="000000">
                      <a:alpha val="43137"/>
                    </a:srgbClr>
                  </a:outerShdw>
                </a:effectLst>
                <a:latin typeface="Century Gothic" pitchFamily="34" charset="0"/>
                <a:cs typeface="+mn-cs"/>
              </a:rPr>
              <a:t>T</a:t>
            </a:r>
            <a:r>
              <a:rPr lang="es-PA" sz="3200" dirty="0" err="1" smtClean="0">
                <a:effectLst>
                  <a:outerShdw blurRad="38100" dist="38100" dir="2700000" algn="tl">
                    <a:srgbClr val="000000">
                      <a:alpha val="43137"/>
                    </a:srgbClr>
                  </a:outerShdw>
                </a:effectLst>
                <a:latin typeface="Century Gothic" pitchFamily="34" charset="0"/>
                <a:cs typeface="+mn-cs"/>
              </a:rPr>
              <a:t>ube</a:t>
            </a:r>
            <a:r>
              <a:rPr lang="es-PA" sz="3200" dirty="0" smtClean="0">
                <a:effectLst>
                  <a:outerShdw blurRad="38100" dist="38100" dir="2700000" algn="tl">
                    <a:srgbClr val="000000">
                      <a:alpha val="43137"/>
                    </a:srgbClr>
                  </a:outerShdw>
                </a:effectLst>
                <a:latin typeface="Century Gothic" pitchFamily="34" charset="0"/>
                <a:cs typeface="+mn-cs"/>
              </a:rPr>
              <a:t> </a:t>
            </a:r>
            <a:endParaRPr lang="en-US" sz="3200" dirty="0">
              <a:effectLst>
                <a:outerShdw blurRad="38100" dist="38100" dir="2700000" algn="tl">
                  <a:srgbClr val="000000">
                    <a:alpha val="43137"/>
                  </a:srgbClr>
                </a:outerShdw>
              </a:effectLst>
              <a:latin typeface="Century Gothic" pitchFamily="34" charset="0"/>
              <a:ea typeface="+mj-ea"/>
              <a:cs typeface="+mj-cs"/>
            </a:endParaRPr>
          </a:p>
        </p:txBody>
      </p:sp>
      <p:pic>
        <p:nvPicPr>
          <p:cNvPr id="20482" name="Picture 2" descr="http://www.artespain.com/wp-content/uploads/La-fundaci%C3%B3n-Guggenheim-y-Youtube-unidos-por-convocatoria.png"/>
          <p:cNvPicPr>
            <a:picLocks noChangeAspect="1" noChangeArrowheads="1"/>
          </p:cNvPicPr>
          <p:nvPr/>
        </p:nvPicPr>
        <p:blipFill>
          <a:blip r:embed="rId3" cstate="print"/>
          <a:srcRect/>
          <a:stretch>
            <a:fillRect/>
          </a:stretch>
        </p:blipFill>
        <p:spPr bwMode="auto">
          <a:xfrm rot="20383499">
            <a:off x="-140413" y="-203293"/>
            <a:ext cx="1800200" cy="1800200"/>
          </a:xfrm>
          <a:prstGeom prst="rect">
            <a:avLst/>
          </a:prstGeom>
          <a:noFill/>
        </p:spPr>
      </p:pic>
      <p:sp>
        <p:nvSpPr>
          <p:cNvPr id="11" name="22 Marcador de pie de página"/>
          <p:cNvSpPr>
            <a:spLocks noGrp="1"/>
          </p:cNvSpPr>
          <p:nvPr>
            <p:ph type="ftr" sz="quarter" idx="11"/>
          </p:nvPr>
        </p:nvSpPr>
        <p:spPr bwMode="auto">
          <a:xfrm>
            <a:off x="6062328" y="6111875"/>
            <a:ext cx="2286000"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s-PA" dirty="0" smtClean="0"/>
              <a:t>Propiedad Intelectual </a:t>
            </a:r>
            <a:r>
              <a:rPr lang="es-PA" dirty="0" smtClean="0"/>
              <a:t>en la Red</a:t>
            </a:r>
            <a:endParaRPr lang="es-PA" dirty="0" smtClean="0"/>
          </a:p>
        </p:txBody>
      </p:sp>
      <p:pic>
        <p:nvPicPr>
          <p:cNvPr id="12" name="11 Imagen" descr="LogoSandra1c.jpg"/>
          <p:cNvPicPr>
            <a:picLocks noChangeAspect="1"/>
          </p:cNvPicPr>
          <p:nvPr/>
        </p:nvPicPr>
        <p:blipFill>
          <a:blip r:embed="rId4" cstate="print"/>
          <a:stretch>
            <a:fillRect/>
          </a:stretch>
        </p:blipFill>
        <p:spPr>
          <a:xfrm>
            <a:off x="8100392" y="6021288"/>
            <a:ext cx="720080" cy="684584"/>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Rectángulo"/>
          <p:cNvSpPr/>
          <p:nvPr/>
        </p:nvSpPr>
        <p:spPr>
          <a:xfrm>
            <a:off x="1371632" y="223822"/>
            <a:ext cx="7772400" cy="990600"/>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4 Marcador de contenido"/>
          <p:cNvSpPr txBox="1">
            <a:spLocks/>
          </p:cNvSpPr>
          <p:nvPr/>
        </p:nvSpPr>
        <p:spPr>
          <a:xfrm>
            <a:off x="428596" y="1357313"/>
            <a:ext cx="7429529" cy="5357812"/>
          </a:xfrm>
          <a:prstGeom prst="rect">
            <a:avLst/>
          </a:prstGeom>
        </p:spPr>
        <p:txBody>
          <a:bodyPr/>
          <a:lstStyle/>
          <a:p>
            <a:pPr marL="457200" indent="-457200" algn="just" fontAlgn="auto">
              <a:spcBef>
                <a:spcPts val="700"/>
              </a:spcBef>
              <a:spcAft>
                <a:spcPts val="0"/>
              </a:spcAft>
              <a:buClr>
                <a:schemeClr val="accent2"/>
              </a:buClr>
              <a:buSzPct val="60000"/>
              <a:defRPr/>
            </a:pPr>
            <a:r>
              <a:rPr lang="es-PA" sz="2000" i="1" dirty="0" smtClean="0">
                <a:latin typeface="Century Gothic" pitchFamily="34" charset="0"/>
                <a:cs typeface="+mn-cs"/>
              </a:rPr>
              <a:t> </a:t>
            </a:r>
            <a:endParaRPr lang="es-PA" sz="2000" i="1" dirty="0" smtClean="0">
              <a:latin typeface="Century Gothic" pitchFamily="34" charset="0"/>
              <a:cs typeface="+mn-cs"/>
            </a:endParaRPr>
          </a:p>
          <a:p>
            <a:pPr marL="457200" indent="-457200" algn="just" fontAlgn="auto">
              <a:spcBef>
                <a:spcPts val="700"/>
              </a:spcBef>
              <a:spcAft>
                <a:spcPts val="0"/>
              </a:spcAft>
              <a:buClr>
                <a:schemeClr val="accent2"/>
              </a:buClr>
              <a:buSzPct val="60000"/>
              <a:defRPr/>
            </a:pPr>
            <a:endParaRPr lang="es-PA" sz="2000" i="1" dirty="0" smtClean="0">
              <a:latin typeface="Century Gothic" pitchFamily="34" charset="0"/>
              <a:cs typeface="+mn-cs"/>
            </a:endParaRPr>
          </a:p>
          <a:p>
            <a:pPr marL="457200" indent="-457200" algn="just" fontAlgn="auto">
              <a:spcBef>
                <a:spcPts val="700"/>
              </a:spcBef>
              <a:spcAft>
                <a:spcPts val="0"/>
              </a:spcAft>
              <a:buClr>
                <a:schemeClr val="accent2"/>
              </a:buClr>
              <a:buSzPct val="60000"/>
              <a:defRPr/>
            </a:pPr>
            <a:endParaRPr lang="es-PA" sz="2000" i="1" dirty="0">
              <a:latin typeface="Century Gothic" pitchFamily="34" charset="0"/>
              <a:cs typeface="+mn-cs"/>
            </a:endParaRPr>
          </a:p>
        </p:txBody>
      </p:sp>
      <p:sp>
        <p:nvSpPr>
          <p:cNvPr id="6" name="5 Rectángulo"/>
          <p:cNvSpPr/>
          <p:nvPr/>
        </p:nvSpPr>
        <p:spPr>
          <a:xfrm>
            <a:off x="0" y="223822"/>
            <a:ext cx="1295400" cy="990600"/>
          </a:xfrm>
          <a:prstGeom prst="rect">
            <a:avLst/>
          </a:prstGeom>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endParaRPr lang="en-US" sz="3200" dirty="0">
              <a:effectLst>
                <a:outerShdw blurRad="38100" dist="38100" dir="2700000" algn="tl">
                  <a:srgbClr val="000000">
                    <a:alpha val="43137"/>
                  </a:srgbClr>
                </a:outerShdw>
              </a:effectLst>
              <a:latin typeface="Century Gothic" pitchFamily="34" charset="0"/>
            </a:endParaRPr>
          </a:p>
        </p:txBody>
      </p:sp>
      <p:sp>
        <p:nvSpPr>
          <p:cNvPr id="10" name="1 Título"/>
          <p:cNvSpPr txBox="1">
            <a:spLocks/>
          </p:cNvSpPr>
          <p:nvPr/>
        </p:nvSpPr>
        <p:spPr>
          <a:xfrm>
            <a:off x="1371600" y="357188"/>
            <a:ext cx="7620000" cy="785812"/>
          </a:xfrm>
          <a:prstGeom prst="rect">
            <a:avLst/>
          </a:prstGeom>
          <a:effectLst>
            <a:outerShdw blurRad="50800" dist="38100" dir="2700000" algn="tl" rotWithShape="0">
              <a:prstClr val="black">
                <a:alpha val="40000"/>
              </a:prstClr>
            </a:outerShdw>
          </a:effectLst>
        </p:spPr>
        <p:txBody>
          <a:bodyPr anchor="ctr">
            <a:normAutofit/>
          </a:bodyPr>
          <a:lstStyle>
            <a:lvl1pPr algn="l">
              <a:buNone/>
              <a:defRPr sz="4400" b="0" cap="none">
                <a:solidFill>
                  <a:srgbClr val="FFFFFF"/>
                </a:solidFill>
              </a:defRPr>
            </a:lvl1pPr>
          </a:lstStyle>
          <a:p>
            <a:pPr algn="ctr" fontAlgn="auto">
              <a:spcAft>
                <a:spcPts val="0"/>
              </a:spcAft>
              <a:defRPr/>
            </a:pPr>
            <a:endParaRPr lang="en-US" sz="3200" dirty="0">
              <a:effectLst>
                <a:outerShdw blurRad="38100" dist="38100" dir="2700000" algn="tl">
                  <a:srgbClr val="000000">
                    <a:alpha val="43137"/>
                  </a:srgbClr>
                </a:outerShdw>
              </a:effectLst>
              <a:latin typeface="Century Gothic" pitchFamily="34" charset="0"/>
              <a:ea typeface="+mj-ea"/>
              <a:cs typeface="+mj-cs"/>
            </a:endParaRPr>
          </a:p>
        </p:txBody>
      </p:sp>
      <p:sp>
        <p:nvSpPr>
          <p:cNvPr id="11" name="10 CuadroTexto"/>
          <p:cNvSpPr txBox="1"/>
          <p:nvPr/>
        </p:nvSpPr>
        <p:spPr>
          <a:xfrm>
            <a:off x="395536" y="1268760"/>
            <a:ext cx="8352928" cy="4801314"/>
          </a:xfrm>
          <a:prstGeom prst="rect">
            <a:avLst/>
          </a:prstGeom>
          <a:noFill/>
        </p:spPr>
        <p:txBody>
          <a:bodyPr wrap="square" rtlCol="0">
            <a:spAutoFit/>
          </a:bodyPr>
          <a:lstStyle/>
          <a:p>
            <a:r>
              <a:rPr lang="es-MX" dirty="0" smtClean="0"/>
              <a:t>La compañía se ha preocupado incentivar el respeto a los derechos de autor, evitando a su vez demandas por infracciones a través de lo que se conoce como </a:t>
            </a:r>
            <a:r>
              <a:rPr lang="es-MX" dirty="0" smtClean="0"/>
              <a:t>“</a:t>
            </a:r>
            <a:r>
              <a:rPr lang="es-MX" dirty="0" err="1" smtClean="0"/>
              <a:t>YouTube</a:t>
            </a:r>
            <a:r>
              <a:rPr lang="es-MX" dirty="0" smtClean="0"/>
              <a:t> Copyright </a:t>
            </a:r>
            <a:r>
              <a:rPr lang="es-MX" dirty="0" err="1" smtClean="0"/>
              <a:t>School</a:t>
            </a:r>
            <a:r>
              <a:rPr lang="es-MX" dirty="0" smtClean="0"/>
              <a:t>”, </a:t>
            </a:r>
            <a:r>
              <a:rPr lang="es-MX" dirty="0" smtClean="0"/>
              <a:t>el ultimo esfuerzo </a:t>
            </a:r>
            <a:r>
              <a:rPr lang="es-MX" dirty="0" smtClean="0"/>
              <a:t>para combatir el uso ilegítimo y alentar a los usuarios a un mayor control de los derechos de </a:t>
            </a:r>
            <a:r>
              <a:rPr lang="es-MX" dirty="0" smtClean="0"/>
              <a:t>autor.</a:t>
            </a:r>
          </a:p>
          <a:p>
            <a:endParaRPr lang="es-MX" dirty="0" smtClean="0"/>
          </a:p>
          <a:p>
            <a:r>
              <a:rPr lang="es-MX" dirty="0" smtClean="0"/>
              <a:t>En sí, </a:t>
            </a:r>
            <a:r>
              <a:rPr lang="es-MX" dirty="0" smtClean="0"/>
              <a:t>es un colegio virtual donde deberán asistir aquellos que reciban la denominada “notificación de copyright” por violar los derechos en los videos colgados en su portal</a:t>
            </a:r>
            <a:r>
              <a:rPr lang="es-MX" dirty="0" smtClean="0"/>
              <a:t>.</a:t>
            </a:r>
          </a:p>
          <a:p>
            <a:endParaRPr lang="es-MX" dirty="0" smtClean="0"/>
          </a:p>
          <a:p>
            <a:r>
              <a:rPr lang="es-MX" dirty="0" smtClean="0"/>
              <a:t>La asistencia a este implica, </a:t>
            </a:r>
            <a:r>
              <a:rPr lang="es-MX" dirty="0" smtClean="0"/>
              <a:t>lo </a:t>
            </a:r>
            <a:r>
              <a:rPr lang="es-MX" dirty="0" smtClean="0"/>
              <a:t>siguiente</a:t>
            </a:r>
            <a:r>
              <a:rPr lang="es-MX" dirty="0" smtClean="0"/>
              <a:t>:</a:t>
            </a:r>
          </a:p>
          <a:p>
            <a:endParaRPr lang="es-MX" dirty="0" smtClean="0"/>
          </a:p>
          <a:p>
            <a:pPr>
              <a:buFontTx/>
              <a:buChar char="-"/>
            </a:pPr>
            <a:r>
              <a:rPr lang="es-MX" dirty="0" smtClean="0"/>
              <a:t>Se </a:t>
            </a:r>
            <a:r>
              <a:rPr lang="es-MX" dirty="0" smtClean="0"/>
              <a:t>mostrará a los usuarios un video para que sepan qué es la propiedad intelectual </a:t>
            </a:r>
            <a:r>
              <a:rPr lang="es-MX" dirty="0" smtClean="0"/>
              <a:t>y cómo </a:t>
            </a:r>
            <a:r>
              <a:rPr lang="es-MX" dirty="0" smtClean="0"/>
              <a:t>se maneja la normativa que se encarga de su cumplimiento. </a:t>
            </a:r>
            <a:endParaRPr lang="es-MX" dirty="0" smtClean="0"/>
          </a:p>
          <a:p>
            <a:pPr>
              <a:buFontTx/>
              <a:buChar char="-"/>
            </a:pPr>
            <a:r>
              <a:rPr lang="es-MX" dirty="0" smtClean="0"/>
              <a:t>Examen mediante un cuestionario, a fin de identificar si el usuario ha prestado  atención </a:t>
            </a:r>
            <a:r>
              <a:rPr lang="es-MX" dirty="0" smtClean="0"/>
              <a:t>y </a:t>
            </a:r>
            <a:r>
              <a:rPr lang="es-MX" dirty="0" smtClean="0"/>
              <a:t>si ha entendido el mensaje</a:t>
            </a:r>
            <a:r>
              <a:rPr lang="es-MX" dirty="0" smtClean="0"/>
              <a:t>. </a:t>
            </a:r>
            <a:endParaRPr lang="es-MX" dirty="0" smtClean="0"/>
          </a:p>
          <a:p>
            <a:pPr>
              <a:buFontTx/>
              <a:buChar char="-"/>
            </a:pPr>
            <a:r>
              <a:rPr lang="es-MX" dirty="0" smtClean="0"/>
              <a:t>Una vez pasado por esto se podrá subir </a:t>
            </a:r>
            <a:r>
              <a:rPr lang="es-MX" dirty="0" smtClean="0"/>
              <a:t>nuevamente videos al portal.</a:t>
            </a:r>
          </a:p>
          <a:p>
            <a:endParaRPr lang="es-MX" dirty="0"/>
          </a:p>
        </p:txBody>
      </p:sp>
      <p:sp>
        <p:nvSpPr>
          <p:cNvPr id="12" name="1 Título"/>
          <p:cNvSpPr txBox="1">
            <a:spLocks/>
          </p:cNvSpPr>
          <p:nvPr/>
        </p:nvSpPr>
        <p:spPr>
          <a:xfrm>
            <a:off x="1331640" y="332656"/>
            <a:ext cx="7620000" cy="785812"/>
          </a:xfrm>
          <a:prstGeom prst="rect">
            <a:avLst/>
          </a:prstGeom>
          <a:effectLst>
            <a:outerShdw blurRad="50800" dist="38100" dir="2700000" algn="tl" rotWithShape="0">
              <a:prstClr val="black">
                <a:alpha val="40000"/>
              </a:prstClr>
            </a:outerShdw>
          </a:effectLst>
        </p:spPr>
        <p:txBody>
          <a:bodyPr anchor="ctr">
            <a:normAutofit/>
          </a:bodyPr>
          <a:lstStyle>
            <a:lvl1pPr algn="l">
              <a:buNone/>
              <a:defRPr sz="4400" b="0" cap="none">
                <a:solidFill>
                  <a:srgbClr val="FFFFFF"/>
                </a:solidFill>
              </a:defRPr>
            </a:lvl1pPr>
          </a:lstStyle>
          <a:p>
            <a:pPr algn="ctr" fontAlgn="auto">
              <a:spcAft>
                <a:spcPts val="0"/>
              </a:spcAft>
              <a:defRPr/>
            </a:pPr>
            <a:r>
              <a:rPr lang="es-PA" sz="3200" dirty="0" err="1" smtClean="0">
                <a:effectLst>
                  <a:outerShdw blurRad="38100" dist="38100" dir="2700000" algn="tl">
                    <a:srgbClr val="000000">
                      <a:alpha val="43137"/>
                    </a:srgbClr>
                  </a:outerShdw>
                </a:effectLst>
                <a:latin typeface="Century Gothic" pitchFamily="34" charset="0"/>
                <a:cs typeface="+mn-cs"/>
              </a:rPr>
              <a:t>You</a:t>
            </a:r>
            <a:r>
              <a:rPr lang="es-PA" sz="3200" dirty="0" smtClean="0">
                <a:effectLst>
                  <a:outerShdw blurRad="38100" dist="38100" dir="2700000" algn="tl">
                    <a:srgbClr val="000000">
                      <a:alpha val="43137"/>
                    </a:srgbClr>
                  </a:outerShdw>
                </a:effectLst>
                <a:latin typeface="Century Gothic" pitchFamily="34" charset="0"/>
                <a:cs typeface="+mn-cs"/>
              </a:rPr>
              <a:t> </a:t>
            </a:r>
            <a:r>
              <a:rPr lang="es-PA" sz="3200" dirty="0" err="1" smtClean="0">
                <a:effectLst>
                  <a:outerShdw blurRad="38100" dist="38100" dir="2700000" algn="tl">
                    <a:srgbClr val="000000">
                      <a:alpha val="43137"/>
                    </a:srgbClr>
                  </a:outerShdw>
                </a:effectLst>
                <a:latin typeface="Century Gothic" pitchFamily="34" charset="0"/>
                <a:cs typeface="+mn-cs"/>
              </a:rPr>
              <a:t>T</a:t>
            </a:r>
            <a:r>
              <a:rPr lang="es-PA" sz="3200" dirty="0" err="1" smtClean="0">
                <a:effectLst>
                  <a:outerShdw blurRad="38100" dist="38100" dir="2700000" algn="tl">
                    <a:srgbClr val="000000">
                      <a:alpha val="43137"/>
                    </a:srgbClr>
                  </a:outerShdw>
                </a:effectLst>
                <a:latin typeface="Century Gothic" pitchFamily="34" charset="0"/>
                <a:cs typeface="+mn-cs"/>
              </a:rPr>
              <a:t>ube</a:t>
            </a:r>
            <a:r>
              <a:rPr lang="es-PA" sz="3200" dirty="0" smtClean="0">
                <a:effectLst>
                  <a:outerShdw blurRad="38100" dist="38100" dir="2700000" algn="tl">
                    <a:srgbClr val="000000">
                      <a:alpha val="43137"/>
                    </a:srgbClr>
                  </a:outerShdw>
                </a:effectLst>
                <a:latin typeface="Century Gothic" pitchFamily="34" charset="0"/>
                <a:cs typeface="+mn-cs"/>
              </a:rPr>
              <a:t>: Protección  </a:t>
            </a:r>
            <a:endParaRPr lang="en-US" sz="3200" dirty="0">
              <a:effectLst>
                <a:outerShdw blurRad="38100" dist="38100" dir="2700000" algn="tl">
                  <a:srgbClr val="000000">
                    <a:alpha val="43137"/>
                  </a:srgbClr>
                </a:outerShdw>
              </a:effectLst>
              <a:latin typeface="Century Gothic" pitchFamily="34" charset="0"/>
              <a:ea typeface="+mj-ea"/>
              <a:cs typeface="+mj-cs"/>
            </a:endParaRPr>
          </a:p>
        </p:txBody>
      </p:sp>
      <p:sp>
        <p:nvSpPr>
          <p:cNvPr id="13" name="22 Marcador de pie de página"/>
          <p:cNvSpPr>
            <a:spLocks noGrp="1"/>
          </p:cNvSpPr>
          <p:nvPr>
            <p:ph type="ftr" sz="quarter" idx="11"/>
          </p:nvPr>
        </p:nvSpPr>
        <p:spPr bwMode="auto">
          <a:xfrm>
            <a:off x="6062328" y="6111875"/>
            <a:ext cx="2286000"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s-PA" dirty="0" smtClean="0"/>
              <a:t>Propiedad Intelectual </a:t>
            </a:r>
            <a:r>
              <a:rPr lang="es-PA" dirty="0" smtClean="0"/>
              <a:t>en la Red</a:t>
            </a:r>
            <a:endParaRPr lang="es-PA" dirty="0" smtClean="0"/>
          </a:p>
        </p:txBody>
      </p:sp>
      <p:pic>
        <p:nvPicPr>
          <p:cNvPr id="14" name="13 Imagen" descr="LogoSandra1c.jpg"/>
          <p:cNvPicPr>
            <a:picLocks noChangeAspect="1"/>
          </p:cNvPicPr>
          <p:nvPr/>
        </p:nvPicPr>
        <p:blipFill>
          <a:blip r:embed="rId2" cstate="print"/>
          <a:stretch>
            <a:fillRect/>
          </a:stretch>
        </p:blipFill>
        <p:spPr>
          <a:xfrm>
            <a:off x="8100392" y="6021288"/>
            <a:ext cx="720080" cy="684584"/>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55576" y="476672"/>
            <a:ext cx="7538984" cy="914400"/>
          </a:xfrm>
        </p:spPr>
        <p:txBody>
          <a:bodyPr>
            <a:noAutofit/>
          </a:bodyPr>
          <a:lstStyle/>
          <a:p>
            <a:pPr algn="ctr">
              <a:defRPr/>
            </a:pPr>
            <a:r>
              <a:rPr lang="es-ES" sz="2700" dirty="0" smtClean="0"/>
              <a:t>Usuarios de Internet y su crecimiento </a:t>
            </a:r>
            <a:br>
              <a:rPr lang="es-ES" sz="2700" dirty="0" smtClean="0"/>
            </a:br>
            <a:r>
              <a:rPr lang="es-ES" sz="2700" dirty="0" smtClean="0"/>
              <a:t>años 2005-2010</a:t>
            </a:r>
            <a:endParaRPr lang="es-ES" sz="2700" dirty="0"/>
          </a:p>
        </p:txBody>
      </p:sp>
      <p:sp>
        <p:nvSpPr>
          <p:cNvPr id="5" name="4 Marcador de pie de página"/>
          <p:cNvSpPr>
            <a:spLocks noGrp="1"/>
          </p:cNvSpPr>
          <p:nvPr>
            <p:ph type="ftr" sz="quarter" idx="11"/>
          </p:nvPr>
        </p:nvSpPr>
        <p:spPr>
          <a:xfrm>
            <a:off x="5724128" y="6165304"/>
            <a:ext cx="2286000" cy="365125"/>
          </a:xfrm>
        </p:spPr>
        <p:txBody>
          <a:bodyPr/>
          <a:lstStyle/>
          <a:p>
            <a:pPr>
              <a:defRPr/>
            </a:pPr>
            <a:r>
              <a:rPr lang="es-PA" dirty="0" smtClean="0"/>
              <a:t>Propiedad Intelectual en la </a:t>
            </a:r>
            <a:r>
              <a:rPr lang="es-PA" dirty="0" smtClean="0"/>
              <a:t>Red</a:t>
            </a:r>
            <a:endParaRPr lang="es-PA" dirty="0"/>
          </a:p>
        </p:txBody>
      </p:sp>
      <p:sp>
        <p:nvSpPr>
          <p:cNvPr id="17412" name="6 CuadroTexto"/>
          <p:cNvSpPr txBox="1">
            <a:spLocks noChangeArrowheads="1"/>
          </p:cNvSpPr>
          <p:nvPr/>
        </p:nvSpPr>
        <p:spPr bwMode="auto">
          <a:xfrm>
            <a:off x="285750" y="5572125"/>
            <a:ext cx="5929313" cy="276225"/>
          </a:xfrm>
          <a:prstGeom prst="rect">
            <a:avLst/>
          </a:prstGeom>
          <a:noFill/>
          <a:ln w="9525">
            <a:noFill/>
            <a:miter lim="800000"/>
            <a:headEnd/>
            <a:tailEnd/>
          </a:ln>
        </p:spPr>
        <p:txBody>
          <a:bodyPr>
            <a:spAutoFit/>
          </a:bodyPr>
          <a:lstStyle/>
          <a:p>
            <a:r>
              <a:rPr lang="es-ES" sz="1200"/>
              <a:t>* Datos obtenidos del informe de la Autoridad Nacional de los Servicios Públicos</a:t>
            </a:r>
          </a:p>
        </p:txBody>
      </p:sp>
      <p:pic>
        <p:nvPicPr>
          <p:cNvPr id="1026" name="Picture 2"/>
          <p:cNvPicPr>
            <a:picLocks noChangeAspect="1" noChangeArrowheads="1"/>
          </p:cNvPicPr>
          <p:nvPr/>
        </p:nvPicPr>
        <p:blipFill>
          <a:blip r:embed="rId2" cstate="print"/>
          <a:srcRect/>
          <a:stretch>
            <a:fillRect/>
          </a:stretch>
        </p:blipFill>
        <p:spPr bwMode="auto">
          <a:xfrm>
            <a:off x="1409700" y="1609725"/>
            <a:ext cx="6324600" cy="3638550"/>
          </a:xfrm>
          <a:prstGeom prst="rect">
            <a:avLst/>
          </a:prstGeom>
          <a:noFill/>
          <a:ln w="9525">
            <a:noFill/>
            <a:miter lim="800000"/>
            <a:headEnd/>
            <a:tailEnd/>
          </a:ln>
        </p:spPr>
      </p:pic>
      <p:pic>
        <p:nvPicPr>
          <p:cNvPr id="8" name="7 Imagen" descr="LogoSandra1c.jpg"/>
          <p:cNvPicPr>
            <a:picLocks noChangeAspect="1"/>
          </p:cNvPicPr>
          <p:nvPr/>
        </p:nvPicPr>
        <p:blipFill>
          <a:blip r:embed="rId3" cstate="print"/>
          <a:stretch>
            <a:fillRect/>
          </a:stretch>
        </p:blipFill>
        <p:spPr>
          <a:xfrm>
            <a:off x="8028384" y="6021288"/>
            <a:ext cx="720080" cy="684584"/>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1907704" y="5013176"/>
            <a:ext cx="8229600" cy="1051560"/>
          </a:xfrm>
        </p:spPr>
        <p:txBody>
          <a:bodyPr/>
          <a:lstStyle/>
          <a:p>
            <a:pPr eaLnBrk="1" fontAlgn="auto" hangingPunct="1">
              <a:spcAft>
                <a:spcPts val="0"/>
              </a:spcAft>
              <a:defRPr/>
            </a:pPr>
            <a:r>
              <a:rPr lang="es-PA" dirty="0" smtClean="0">
                <a:effectLst>
                  <a:outerShdw blurRad="38100" dist="38100" dir="2700000" algn="tl">
                    <a:srgbClr val="000000">
                      <a:alpha val="43137"/>
                    </a:srgbClr>
                  </a:outerShdw>
                </a:effectLst>
              </a:rPr>
              <a:t>Muchas Gracias!!!!</a:t>
            </a:r>
            <a:endParaRPr lang="es-PA" dirty="0">
              <a:effectLst>
                <a:outerShdw blurRad="38100" dist="38100" dir="2700000" algn="tl">
                  <a:srgbClr val="000000">
                    <a:alpha val="43137"/>
                  </a:srgbClr>
                </a:outerShdw>
              </a:effectLst>
            </a:endParaRPr>
          </a:p>
        </p:txBody>
      </p:sp>
      <p:sp>
        <p:nvSpPr>
          <p:cNvPr id="7" name="6 Marcador de texto"/>
          <p:cNvSpPr>
            <a:spLocks noGrp="1"/>
          </p:cNvSpPr>
          <p:nvPr>
            <p:ph type="body" sz="half" idx="2"/>
          </p:nvPr>
        </p:nvSpPr>
        <p:spPr/>
        <p:txBody>
          <a:bodyPr>
            <a:normAutofit/>
          </a:bodyPr>
          <a:lstStyle/>
          <a:p>
            <a:pPr eaLnBrk="1" fontAlgn="auto" hangingPunct="1">
              <a:spcAft>
                <a:spcPts val="0"/>
              </a:spcAft>
              <a:defRPr/>
            </a:pPr>
            <a:r>
              <a:rPr lang="es-PA" dirty="0" smtClean="0"/>
              <a:t>© </a:t>
            </a:r>
            <a:r>
              <a:rPr lang="es-PA" dirty="0" smtClean="0"/>
              <a:t>SG </a:t>
            </a:r>
            <a:r>
              <a:rPr lang="es-PA" dirty="0" err="1" smtClean="0"/>
              <a:t>Law</a:t>
            </a:r>
            <a:r>
              <a:rPr lang="es-PA" dirty="0" smtClean="0"/>
              <a:t> </a:t>
            </a:r>
            <a:r>
              <a:rPr lang="es-PA" dirty="0" err="1" smtClean="0"/>
              <a:t>Group</a:t>
            </a:r>
            <a:endParaRPr lang="es-PA" dirty="0" smtClean="0"/>
          </a:p>
          <a:p>
            <a:pPr eaLnBrk="1" fontAlgn="auto" hangingPunct="1">
              <a:spcAft>
                <a:spcPts val="0"/>
              </a:spcAft>
              <a:defRPr/>
            </a:pPr>
            <a:r>
              <a:rPr lang="es-PA" dirty="0" smtClean="0"/>
              <a:t>Todos los Derechos Reservados</a:t>
            </a:r>
          </a:p>
          <a:p>
            <a:pPr eaLnBrk="1" fontAlgn="auto" hangingPunct="1">
              <a:spcAft>
                <a:spcPts val="0"/>
              </a:spcAft>
              <a:defRPr/>
            </a:pPr>
            <a:r>
              <a:rPr lang="es-PA" u="sng" dirty="0" smtClean="0">
                <a:hlinkClick r:id="rId2"/>
              </a:rPr>
              <a:t>www.sglawgroup.com</a:t>
            </a:r>
            <a:r>
              <a:rPr lang="es-PA" dirty="0" smtClean="0"/>
              <a:t> </a:t>
            </a:r>
            <a:endParaRPr lang="es-PA" dirty="0" smtClean="0"/>
          </a:p>
          <a:p>
            <a:pPr eaLnBrk="1" fontAlgn="auto" hangingPunct="1">
              <a:spcAft>
                <a:spcPts val="0"/>
              </a:spcAft>
              <a:defRPr/>
            </a:pPr>
            <a:endParaRPr lang="es-PA" dirty="0"/>
          </a:p>
        </p:txBody>
      </p:sp>
      <p:sp>
        <p:nvSpPr>
          <p:cNvPr id="82948" name="2 Marcador de pie de página"/>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s-PA" dirty="0" smtClean="0"/>
              <a:t>Propiedad Intelectual en </a:t>
            </a:r>
            <a:r>
              <a:rPr lang="es-PA" dirty="0" smtClean="0"/>
              <a:t>la Red</a:t>
            </a:r>
            <a:endParaRPr lang="es-PA" dirty="0" smtClean="0"/>
          </a:p>
        </p:txBody>
      </p:sp>
      <p:pic>
        <p:nvPicPr>
          <p:cNvPr id="9" name="8 Marcador de posición de imagen" descr="copyright.jpg"/>
          <p:cNvPicPr>
            <a:picLocks noGrp="1" noChangeAspect="1"/>
          </p:cNvPicPr>
          <p:nvPr>
            <p:ph type="pic" idx="1"/>
          </p:nvPr>
        </p:nvPicPr>
        <p:blipFill>
          <a:blip r:embed="rId3" cstate="print">
            <a:duotone>
              <a:schemeClr val="accent2">
                <a:shade val="45000"/>
                <a:satMod val="135000"/>
              </a:schemeClr>
              <a:prstClr val="white"/>
            </a:duotone>
          </a:blip>
          <a:srcRect t="13354" b="13354"/>
          <a:stretch>
            <a:fillRect/>
          </a:stretch>
        </p:blipFill>
        <p:spPr>
          <a:xfrm>
            <a:off x="323528" y="332656"/>
            <a:ext cx="5925312" cy="4343400"/>
          </a:xfrm>
        </p:spPr>
      </p:pic>
      <p:pic>
        <p:nvPicPr>
          <p:cNvPr id="10" name="9 Imagen" descr="LogoSandra1a.jpg"/>
          <p:cNvPicPr>
            <a:picLocks noChangeAspect="1"/>
          </p:cNvPicPr>
          <p:nvPr/>
        </p:nvPicPr>
        <p:blipFill>
          <a:blip r:embed="rId4" cstate="print"/>
          <a:stretch>
            <a:fillRect/>
          </a:stretch>
        </p:blipFill>
        <p:spPr>
          <a:xfrm>
            <a:off x="6516216" y="1844824"/>
            <a:ext cx="2139504" cy="2308009"/>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683568" y="692696"/>
            <a:ext cx="7827016" cy="914400"/>
          </a:xfrm>
        </p:spPr>
        <p:txBody>
          <a:bodyPr>
            <a:noAutofit/>
          </a:bodyPr>
          <a:lstStyle/>
          <a:p>
            <a:pPr eaLnBrk="1" fontAlgn="auto" hangingPunct="1">
              <a:spcAft>
                <a:spcPts val="0"/>
              </a:spcAft>
              <a:defRPr/>
            </a:pPr>
            <a:r>
              <a:rPr lang="es-PA" sz="3000" dirty="0" smtClean="0"/>
              <a:t>Áreas de Estudio de la Propiedad Intelectual en Internet</a:t>
            </a:r>
            <a:endParaRPr lang="es-PA" sz="3000" dirty="0"/>
          </a:p>
        </p:txBody>
      </p:sp>
      <p:sp>
        <p:nvSpPr>
          <p:cNvPr id="18434" name="4 Marcador de contenido"/>
          <p:cNvSpPr>
            <a:spLocks noGrp="1"/>
          </p:cNvSpPr>
          <p:nvPr>
            <p:ph sz="half" idx="1"/>
          </p:nvPr>
        </p:nvSpPr>
        <p:spPr>
          <a:xfrm>
            <a:off x="1314450" y="2357438"/>
            <a:ext cx="5186363" cy="1214437"/>
          </a:xfrm>
        </p:spPr>
        <p:txBody>
          <a:bodyPr/>
          <a:lstStyle/>
          <a:p>
            <a:pPr eaLnBrk="1" hangingPunct="1">
              <a:buSzPct val="80000"/>
              <a:buFont typeface="Wingdings" pitchFamily="2" charset="2"/>
              <a:buBlip>
                <a:blip r:embed="rId2"/>
              </a:buBlip>
            </a:pPr>
            <a:r>
              <a:rPr lang="es-PA" sz="2000" dirty="0" smtClean="0"/>
              <a:t>Marcas</a:t>
            </a:r>
            <a:endParaRPr lang="es-PA" sz="2000" dirty="0" smtClean="0"/>
          </a:p>
          <a:p>
            <a:pPr eaLnBrk="1" hangingPunct="1">
              <a:buSzPct val="80000"/>
              <a:buFont typeface="Wingdings" pitchFamily="2" charset="2"/>
              <a:buBlip>
                <a:blip r:embed="rId2"/>
              </a:buBlip>
            </a:pPr>
            <a:r>
              <a:rPr lang="es-PA" sz="2000" dirty="0" smtClean="0"/>
              <a:t>Patentes</a:t>
            </a:r>
            <a:endParaRPr lang="es-PA" sz="2000" dirty="0" smtClean="0"/>
          </a:p>
          <a:p>
            <a:pPr eaLnBrk="1" hangingPunct="1">
              <a:buSzPct val="80000"/>
              <a:buFont typeface="Wingdings" pitchFamily="2" charset="2"/>
              <a:buBlip>
                <a:blip r:embed="rId2"/>
              </a:buBlip>
            </a:pPr>
            <a:r>
              <a:rPr lang="es-PA" sz="2000" dirty="0" smtClean="0"/>
              <a:t>Nombres </a:t>
            </a:r>
            <a:r>
              <a:rPr lang="es-PA" sz="2000" dirty="0" smtClean="0"/>
              <a:t>de Dominio</a:t>
            </a:r>
          </a:p>
        </p:txBody>
      </p:sp>
      <p:sp>
        <p:nvSpPr>
          <p:cNvPr id="15383" name="20 Marcador de pie de página"/>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s-PA" dirty="0" smtClean="0"/>
              <a:t>Propiedad Intelectual en la </a:t>
            </a:r>
            <a:r>
              <a:rPr lang="es-PA" dirty="0" smtClean="0"/>
              <a:t>Red</a:t>
            </a:r>
            <a:endParaRPr lang="es-PA" dirty="0" smtClean="0"/>
          </a:p>
        </p:txBody>
      </p:sp>
      <p:sp>
        <p:nvSpPr>
          <p:cNvPr id="7" name="6 CuadroTexto"/>
          <p:cNvSpPr txBox="1"/>
          <p:nvPr/>
        </p:nvSpPr>
        <p:spPr>
          <a:xfrm>
            <a:off x="1214414" y="1928802"/>
            <a:ext cx="5143536" cy="400110"/>
          </a:xfrm>
          <a:prstGeom prst="rect">
            <a:avLst/>
          </a:prstGeom>
        </p:spPr>
        <p:style>
          <a:lnRef idx="0">
            <a:schemeClr val="accent2"/>
          </a:lnRef>
          <a:fillRef idx="3">
            <a:schemeClr val="accent2"/>
          </a:fillRef>
          <a:effectRef idx="3">
            <a:schemeClr val="accent2"/>
          </a:effectRef>
          <a:fontRef idx="minor">
            <a:schemeClr val="lt1"/>
          </a:fontRef>
        </p:style>
        <p:txBody>
          <a:bodyPr>
            <a:spAutoFit/>
          </a:bodyPr>
          <a:lstStyle/>
          <a:p>
            <a:pPr fontAlgn="auto">
              <a:spcBef>
                <a:spcPts val="0"/>
              </a:spcBef>
              <a:spcAft>
                <a:spcPts val="0"/>
              </a:spcAft>
              <a:defRPr/>
            </a:pPr>
            <a:r>
              <a:rPr lang="es-PA" sz="2000" dirty="0">
                <a:solidFill>
                  <a:schemeClr val="bg1"/>
                </a:solidFill>
                <a:latin typeface="Century Gothic" pitchFamily="34" charset="0"/>
              </a:rPr>
              <a:t>Propiedad Industrial   </a:t>
            </a:r>
          </a:p>
        </p:txBody>
      </p:sp>
      <p:sp>
        <p:nvSpPr>
          <p:cNvPr id="10" name="9 CuadroTexto"/>
          <p:cNvSpPr txBox="1"/>
          <p:nvPr/>
        </p:nvSpPr>
        <p:spPr>
          <a:xfrm>
            <a:off x="1214414" y="3714752"/>
            <a:ext cx="5143536" cy="400110"/>
          </a:xfrm>
          <a:prstGeom prst="rect">
            <a:avLst/>
          </a:prstGeom>
        </p:spPr>
        <p:style>
          <a:lnRef idx="0">
            <a:schemeClr val="accent2"/>
          </a:lnRef>
          <a:fillRef idx="3">
            <a:schemeClr val="accent2"/>
          </a:fillRef>
          <a:effectRef idx="3">
            <a:schemeClr val="accent2"/>
          </a:effectRef>
          <a:fontRef idx="minor">
            <a:schemeClr val="lt1"/>
          </a:fontRef>
        </p:style>
        <p:txBody>
          <a:bodyPr>
            <a:spAutoFit/>
          </a:bodyPr>
          <a:lstStyle/>
          <a:p>
            <a:pPr fontAlgn="auto">
              <a:spcBef>
                <a:spcPts val="0"/>
              </a:spcBef>
              <a:spcAft>
                <a:spcPts val="0"/>
              </a:spcAft>
              <a:defRPr/>
            </a:pPr>
            <a:r>
              <a:rPr lang="es-PA" sz="2000" dirty="0">
                <a:solidFill>
                  <a:schemeClr val="bg1"/>
                </a:solidFill>
                <a:latin typeface="Century Gothic" pitchFamily="34" charset="0"/>
              </a:rPr>
              <a:t>Derecho de Autor y Derechos Conexos  </a:t>
            </a:r>
          </a:p>
        </p:txBody>
      </p:sp>
      <p:sp>
        <p:nvSpPr>
          <p:cNvPr id="15" name="14 CuadroTexto"/>
          <p:cNvSpPr txBox="1"/>
          <p:nvPr/>
        </p:nvSpPr>
        <p:spPr>
          <a:xfrm>
            <a:off x="642910" y="1928802"/>
            <a:ext cx="500066" cy="400110"/>
          </a:xfrm>
          <a:prstGeom prst="rect">
            <a:avLst/>
          </a:prstGeom>
        </p:spPr>
        <p:style>
          <a:lnRef idx="0">
            <a:schemeClr val="accent1"/>
          </a:lnRef>
          <a:fillRef idx="3">
            <a:schemeClr val="accent1"/>
          </a:fillRef>
          <a:effectRef idx="3">
            <a:schemeClr val="accent1"/>
          </a:effectRef>
          <a:fontRef idx="minor">
            <a:schemeClr val="lt1"/>
          </a:fontRef>
        </p:style>
        <p:txBody>
          <a:bodyPr>
            <a:spAutoFit/>
          </a:bodyPr>
          <a:lstStyle/>
          <a:p>
            <a:pPr algn="r" fontAlgn="auto">
              <a:spcBef>
                <a:spcPts val="0"/>
              </a:spcBef>
              <a:spcAft>
                <a:spcPts val="0"/>
              </a:spcAft>
              <a:defRPr/>
            </a:pPr>
            <a:r>
              <a:rPr lang="es-PA" sz="2000" dirty="0">
                <a:solidFill>
                  <a:schemeClr val="bg1"/>
                </a:solidFill>
                <a:latin typeface="Century Gothic" pitchFamily="34" charset="0"/>
              </a:rPr>
              <a:t>A. </a:t>
            </a:r>
          </a:p>
        </p:txBody>
      </p:sp>
      <p:sp>
        <p:nvSpPr>
          <p:cNvPr id="16" name="15 CuadroTexto"/>
          <p:cNvSpPr txBox="1"/>
          <p:nvPr/>
        </p:nvSpPr>
        <p:spPr>
          <a:xfrm>
            <a:off x="642910" y="3714752"/>
            <a:ext cx="500066" cy="400110"/>
          </a:xfrm>
          <a:prstGeom prst="rect">
            <a:avLst/>
          </a:prstGeom>
        </p:spPr>
        <p:style>
          <a:lnRef idx="0">
            <a:schemeClr val="accent1"/>
          </a:lnRef>
          <a:fillRef idx="3">
            <a:schemeClr val="accent1"/>
          </a:fillRef>
          <a:effectRef idx="3">
            <a:schemeClr val="accent1"/>
          </a:effectRef>
          <a:fontRef idx="minor">
            <a:schemeClr val="lt1"/>
          </a:fontRef>
        </p:style>
        <p:txBody>
          <a:bodyPr>
            <a:spAutoFit/>
          </a:bodyPr>
          <a:lstStyle/>
          <a:p>
            <a:pPr algn="r" fontAlgn="auto">
              <a:spcBef>
                <a:spcPts val="0"/>
              </a:spcBef>
              <a:spcAft>
                <a:spcPts val="0"/>
              </a:spcAft>
              <a:defRPr/>
            </a:pPr>
            <a:r>
              <a:rPr lang="es-PA" sz="2000" dirty="0">
                <a:solidFill>
                  <a:schemeClr val="bg1"/>
                </a:solidFill>
                <a:latin typeface="Century Gothic" pitchFamily="34" charset="0"/>
              </a:rPr>
              <a:t>B. </a:t>
            </a:r>
          </a:p>
        </p:txBody>
      </p:sp>
      <p:sp>
        <p:nvSpPr>
          <p:cNvPr id="12" name="4 Marcador de contenido"/>
          <p:cNvSpPr txBox="1">
            <a:spLocks/>
          </p:cNvSpPr>
          <p:nvPr/>
        </p:nvSpPr>
        <p:spPr bwMode="auto">
          <a:xfrm>
            <a:off x="1214438" y="4143375"/>
            <a:ext cx="5186362" cy="1214438"/>
          </a:xfrm>
          <a:prstGeom prst="rect">
            <a:avLst/>
          </a:prstGeom>
          <a:noFill/>
          <a:ln w="9525">
            <a:noFill/>
            <a:miter lim="800000"/>
            <a:headEnd/>
            <a:tailEnd/>
          </a:ln>
        </p:spPr>
        <p:txBody>
          <a:bodyPr/>
          <a:lstStyle/>
          <a:p>
            <a:pPr marL="319088" indent="-319088">
              <a:spcBef>
                <a:spcPts val="700"/>
              </a:spcBef>
              <a:buClr>
                <a:schemeClr val="accent2"/>
              </a:buClr>
              <a:buSzPct val="80000"/>
              <a:buFont typeface="Wingdings" pitchFamily="2" charset="2"/>
              <a:buBlip>
                <a:blip r:embed="rId2"/>
              </a:buBlip>
              <a:defRPr/>
            </a:pPr>
            <a:r>
              <a:rPr lang="es-PA" sz="2000" dirty="0" smtClean="0">
                <a:latin typeface="Verdana" pitchFamily="34" charset="0"/>
                <a:ea typeface="Verdana" pitchFamily="34" charset="0"/>
                <a:cs typeface="Verdana" pitchFamily="34" charset="0"/>
              </a:rPr>
              <a:t>Software</a:t>
            </a:r>
            <a:endParaRPr lang="es-PA" sz="2000" dirty="0">
              <a:latin typeface="Verdana" pitchFamily="34" charset="0"/>
              <a:ea typeface="Verdana" pitchFamily="34" charset="0"/>
              <a:cs typeface="Verdana" pitchFamily="34" charset="0"/>
            </a:endParaRPr>
          </a:p>
          <a:p>
            <a:pPr marL="319088" indent="-319088">
              <a:spcBef>
                <a:spcPts val="700"/>
              </a:spcBef>
              <a:buClr>
                <a:schemeClr val="accent2"/>
              </a:buClr>
              <a:buSzPct val="80000"/>
              <a:buFont typeface="Wingdings" pitchFamily="2" charset="2"/>
              <a:buBlip>
                <a:blip r:embed="rId2"/>
              </a:buBlip>
              <a:defRPr/>
            </a:pPr>
            <a:r>
              <a:rPr lang="es-PA" sz="2000" dirty="0" smtClean="0">
                <a:latin typeface="Verdana" pitchFamily="34" charset="0"/>
                <a:ea typeface="Verdana" pitchFamily="34" charset="0"/>
                <a:cs typeface="Verdana" pitchFamily="34" charset="0"/>
              </a:rPr>
              <a:t>Obras </a:t>
            </a:r>
            <a:r>
              <a:rPr lang="es-PA" sz="2000" dirty="0">
                <a:latin typeface="Verdana" pitchFamily="34" charset="0"/>
                <a:ea typeface="Verdana" pitchFamily="34" charset="0"/>
                <a:cs typeface="Verdana" pitchFamily="34" charset="0"/>
              </a:rPr>
              <a:t>Multimedia</a:t>
            </a:r>
          </a:p>
          <a:p>
            <a:pPr marL="319088" indent="-319088">
              <a:spcBef>
                <a:spcPts val="700"/>
              </a:spcBef>
              <a:buClr>
                <a:schemeClr val="accent2"/>
              </a:buClr>
              <a:buSzPct val="80000"/>
              <a:buFont typeface="Wingdings" pitchFamily="2" charset="2"/>
              <a:buBlip>
                <a:blip r:embed="rId2"/>
              </a:buBlip>
              <a:defRPr/>
            </a:pPr>
            <a:r>
              <a:rPr lang="es-PA" sz="2000" dirty="0" smtClean="0">
                <a:latin typeface="Verdana" pitchFamily="34" charset="0"/>
                <a:ea typeface="Verdana" pitchFamily="34" charset="0"/>
                <a:cs typeface="Verdana" pitchFamily="34" charset="0"/>
              </a:rPr>
              <a:t>Paginas </a:t>
            </a:r>
            <a:r>
              <a:rPr lang="es-PA" sz="2000" dirty="0">
                <a:latin typeface="Verdana" pitchFamily="34" charset="0"/>
                <a:ea typeface="Verdana" pitchFamily="34" charset="0"/>
                <a:cs typeface="Verdana" pitchFamily="34" charset="0"/>
              </a:rPr>
              <a:t>Web</a:t>
            </a:r>
          </a:p>
        </p:txBody>
      </p:sp>
      <p:pic>
        <p:nvPicPr>
          <p:cNvPr id="11" name="10 Imagen" descr="LogoSandra1c.jpg"/>
          <p:cNvPicPr>
            <a:picLocks noChangeAspect="1"/>
          </p:cNvPicPr>
          <p:nvPr/>
        </p:nvPicPr>
        <p:blipFill>
          <a:blip r:embed="rId3" cstate="print"/>
          <a:stretch>
            <a:fillRect/>
          </a:stretch>
        </p:blipFill>
        <p:spPr>
          <a:xfrm>
            <a:off x="8100392" y="6021288"/>
            <a:ext cx="720080" cy="684584"/>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260648"/>
            <a:ext cx="8183880" cy="1051560"/>
          </a:xfrm>
        </p:spPr>
        <p:txBody>
          <a:bodyPr/>
          <a:lstStyle/>
          <a:p>
            <a:pPr eaLnBrk="1" fontAlgn="auto" hangingPunct="1">
              <a:spcAft>
                <a:spcPts val="0"/>
              </a:spcAft>
              <a:defRPr/>
            </a:pPr>
            <a:r>
              <a:rPr lang="es-PA" dirty="0" smtClean="0"/>
              <a:t>Definición y Aplicación </a:t>
            </a:r>
            <a:endParaRPr lang="es-PA" dirty="0"/>
          </a:p>
        </p:txBody>
      </p:sp>
      <p:sp>
        <p:nvSpPr>
          <p:cNvPr id="19458" name="2 Marcador de contenido"/>
          <p:cNvSpPr>
            <a:spLocks noGrp="1"/>
          </p:cNvSpPr>
          <p:nvPr>
            <p:ph idx="1"/>
          </p:nvPr>
        </p:nvSpPr>
        <p:spPr>
          <a:xfrm>
            <a:off x="2857500" y="1143000"/>
            <a:ext cx="6010275" cy="4710113"/>
          </a:xfrm>
        </p:spPr>
        <p:txBody>
          <a:bodyPr>
            <a:normAutofit fontScale="92500"/>
          </a:bodyPr>
          <a:lstStyle/>
          <a:p>
            <a:pPr eaLnBrk="1" hangingPunct="1">
              <a:buSzPct val="80000"/>
              <a:buFont typeface="Wingdings" pitchFamily="2" charset="2"/>
              <a:buNone/>
            </a:pPr>
            <a:endParaRPr lang="es-PA" sz="2000" dirty="0" smtClean="0"/>
          </a:p>
          <a:p>
            <a:pPr algn="just" eaLnBrk="1" hangingPunct="1">
              <a:buSzPct val="80000"/>
              <a:buFont typeface="Wingdings" pitchFamily="2" charset="2"/>
              <a:buBlip>
                <a:blip r:embed="rId2"/>
              </a:buBlip>
            </a:pPr>
            <a:r>
              <a:rPr lang="es-ES" sz="1800" dirty="0" smtClean="0"/>
              <a:t>"Cualquier propiedad que, de común acuerdo, se considere de naturaleza intelectual y merecedora de protección, incluidas las invenciones científicas y tecnológicas, las producciones literarias o artísticas, las marcas y los identificadores, los dibujos y modelos industriales y las indicaciones geográficas”. Organización Mundial de la Propiedad Intelectual (OMPI)</a:t>
            </a:r>
          </a:p>
          <a:p>
            <a:pPr algn="just" eaLnBrk="1" hangingPunct="1">
              <a:buSzPct val="80000"/>
              <a:buFont typeface="Wingdings" pitchFamily="2" charset="2"/>
              <a:buBlip>
                <a:blip r:embed="rId2"/>
              </a:buBlip>
            </a:pPr>
            <a:endParaRPr lang="es-ES" sz="1800" dirty="0" smtClean="0"/>
          </a:p>
          <a:p>
            <a:pPr algn="just" eaLnBrk="1" hangingPunct="1">
              <a:buSzPct val="80000"/>
              <a:buFont typeface="Wingdings" pitchFamily="2" charset="2"/>
              <a:buBlip>
                <a:blip r:embed="rId2"/>
              </a:buBlip>
            </a:pPr>
            <a:r>
              <a:rPr lang="es-ES" sz="1800" dirty="0" smtClean="0"/>
              <a:t>Se aplica sobre creaciones originales literarias, artísticas o científicas, tales como textos escritos, composiciones musicales, obras audiovisuales, esculturas, planos y, particularmente en lo que afecta a la consulta de esta semana, los programas de ordenador o 'software'</a:t>
            </a:r>
          </a:p>
          <a:p>
            <a:pPr algn="just" eaLnBrk="1" hangingPunct="1">
              <a:buSzPct val="80000"/>
              <a:buFont typeface="Wingdings" pitchFamily="2" charset="2"/>
              <a:buNone/>
            </a:pPr>
            <a:endParaRPr lang="es-PA" sz="2000" dirty="0" smtClean="0"/>
          </a:p>
          <a:p>
            <a:pPr eaLnBrk="1" hangingPunct="1">
              <a:buSzPct val="80000"/>
              <a:buFont typeface="Wingdings" pitchFamily="2" charset="2"/>
              <a:buBlip>
                <a:blip r:embed="rId2"/>
              </a:buBlip>
            </a:pPr>
            <a:endParaRPr lang="es-PA" sz="2000" dirty="0" smtClean="0"/>
          </a:p>
        </p:txBody>
      </p:sp>
      <p:sp>
        <p:nvSpPr>
          <p:cNvPr id="14341" name="7 Marcador de pie de página"/>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s-PA" dirty="0" smtClean="0"/>
              <a:t>Propiedad Intelectual en la </a:t>
            </a:r>
            <a:r>
              <a:rPr lang="es-PA" dirty="0" smtClean="0"/>
              <a:t>Red</a:t>
            </a:r>
            <a:endParaRPr lang="es-PA" dirty="0" smtClean="0"/>
          </a:p>
        </p:txBody>
      </p:sp>
      <p:pic>
        <p:nvPicPr>
          <p:cNvPr id="8" name="7 Imagen" descr="LogoSandra1c.jpg"/>
          <p:cNvPicPr>
            <a:picLocks noChangeAspect="1"/>
          </p:cNvPicPr>
          <p:nvPr/>
        </p:nvPicPr>
        <p:blipFill>
          <a:blip r:embed="rId3" cstate="print"/>
          <a:stretch>
            <a:fillRect/>
          </a:stretch>
        </p:blipFill>
        <p:spPr>
          <a:xfrm>
            <a:off x="8100392" y="6021288"/>
            <a:ext cx="720080" cy="684584"/>
          </a:xfrm>
          <a:prstGeom prst="rect">
            <a:avLst/>
          </a:prstGeom>
        </p:spPr>
      </p:pic>
      <p:pic>
        <p:nvPicPr>
          <p:cNvPr id="9" name="8 Imagen" descr="tecnologia3.jpg"/>
          <p:cNvPicPr>
            <a:picLocks noChangeAspect="1"/>
          </p:cNvPicPr>
          <p:nvPr/>
        </p:nvPicPr>
        <p:blipFill>
          <a:blip r:embed="rId4" cstate="print"/>
          <a:stretch>
            <a:fillRect/>
          </a:stretch>
        </p:blipFill>
        <p:spPr>
          <a:xfrm>
            <a:off x="539552" y="1628800"/>
            <a:ext cx="2376263" cy="3888432"/>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
          <p:cNvPicPr>
            <a:picLocks noChangeAspect="1" noChangeArrowheads="1"/>
          </p:cNvPicPr>
          <p:nvPr/>
        </p:nvPicPr>
        <p:blipFill>
          <a:blip r:embed="rId2" cstate="print">
            <a:duotone>
              <a:schemeClr val="accent2">
                <a:shade val="45000"/>
                <a:satMod val="135000"/>
              </a:schemeClr>
              <a:prstClr val="white"/>
            </a:duotone>
          </a:blip>
          <a:srcRect r="-2"/>
          <a:stretch>
            <a:fillRect/>
          </a:stretch>
        </p:blipFill>
        <p:spPr bwMode="auto">
          <a:xfrm>
            <a:off x="0" y="1643050"/>
            <a:ext cx="9144000" cy="1928826"/>
          </a:xfrm>
          <a:prstGeom prst="rect">
            <a:avLst/>
          </a:prstGeom>
          <a:ln>
            <a:noFill/>
          </a:ln>
          <a:effectLst>
            <a:softEdge rad="112500"/>
          </a:effectLst>
        </p:spPr>
      </p:pic>
      <p:sp>
        <p:nvSpPr>
          <p:cNvPr id="2" name="1 Título"/>
          <p:cNvSpPr>
            <a:spLocks noGrp="1"/>
          </p:cNvSpPr>
          <p:nvPr>
            <p:ph type="title"/>
          </p:nvPr>
        </p:nvSpPr>
        <p:spPr>
          <a:xfrm>
            <a:off x="611560" y="332656"/>
            <a:ext cx="8183880" cy="1051560"/>
          </a:xfrm>
        </p:spPr>
        <p:txBody>
          <a:bodyPr/>
          <a:lstStyle/>
          <a:p>
            <a:pPr eaLnBrk="1" fontAlgn="auto" hangingPunct="1">
              <a:spcAft>
                <a:spcPts val="0"/>
              </a:spcAft>
              <a:defRPr/>
            </a:pPr>
            <a:r>
              <a:rPr lang="es-PA" dirty="0" smtClean="0"/>
              <a:t>Marco Legal Nacional</a:t>
            </a:r>
            <a:endParaRPr lang="es-PA" dirty="0"/>
          </a:p>
        </p:txBody>
      </p:sp>
      <p:sp>
        <p:nvSpPr>
          <p:cNvPr id="3" name="2 Marcador de contenido"/>
          <p:cNvSpPr>
            <a:spLocks noGrp="1"/>
          </p:cNvSpPr>
          <p:nvPr>
            <p:ph idx="1"/>
          </p:nvPr>
        </p:nvSpPr>
        <p:spPr>
          <a:xfrm>
            <a:off x="1428750" y="1285875"/>
            <a:ext cx="7215188" cy="4929188"/>
          </a:xfrm>
        </p:spPr>
        <p:txBody>
          <a:bodyPr>
            <a:normAutofit lnSpcReduction="10000"/>
          </a:bodyPr>
          <a:lstStyle/>
          <a:p>
            <a:pPr marL="320040" indent="-320040" eaLnBrk="1" fontAlgn="auto" hangingPunct="1">
              <a:spcAft>
                <a:spcPts val="0"/>
              </a:spcAft>
              <a:buSzPct val="80000"/>
              <a:buFont typeface="Wingdings"/>
              <a:buBlip>
                <a:blip r:embed="rId3"/>
              </a:buBlip>
              <a:defRPr/>
            </a:pPr>
            <a:endParaRPr lang="es-PA" sz="2000" dirty="0" smtClean="0"/>
          </a:p>
          <a:p>
            <a:pPr marL="320040" indent="-320040" eaLnBrk="1" fontAlgn="auto" hangingPunct="1">
              <a:spcAft>
                <a:spcPts val="0"/>
              </a:spcAft>
              <a:buSzPct val="80000"/>
              <a:buFont typeface="Wingdings"/>
              <a:buBlip>
                <a:blip r:embed="rId3"/>
              </a:buBlip>
              <a:defRPr/>
            </a:pPr>
            <a:endParaRPr lang="es-PA" sz="2400" dirty="0" smtClean="0"/>
          </a:p>
          <a:p>
            <a:pPr marL="320040" indent="-320040" eaLnBrk="1" fontAlgn="auto" hangingPunct="1">
              <a:spcAft>
                <a:spcPts val="0"/>
              </a:spcAft>
              <a:buSzPct val="80000"/>
              <a:buFont typeface="Wingdings"/>
              <a:buBlip>
                <a:blip r:embed="rId3"/>
              </a:buBlip>
              <a:defRPr/>
            </a:pPr>
            <a:r>
              <a:rPr lang="es-PA" sz="2400" dirty="0" smtClean="0"/>
              <a:t>Ley 15 de Derecho de Autor</a:t>
            </a:r>
          </a:p>
          <a:p>
            <a:pPr marL="320040" indent="-320040" eaLnBrk="1" fontAlgn="auto" hangingPunct="1">
              <a:spcAft>
                <a:spcPts val="0"/>
              </a:spcAft>
              <a:buSzPct val="80000"/>
              <a:buFont typeface="Wingdings"/>
              <a:buBlip>
                <a:blip r:embed="rId3"/>
              </a:buBlip>
              <a:defRPr/>
            </a:pPr>
            <a:r>
              <a:rPr lang="es-PA" sz="2400" dirty="0" smtClean="0"/>
              <a:t>Ley 35, de Propiedad Industrial  </a:t>
            </a:r>
          </a:p>
          <a:p>
            <a:pPr marL="320040" indent="-320040" eaLnBrk="1" fontAlgn="auto" hangingPunct="1">
              <a:spcAft>
                <a:spcPts val="0"/>
              </a:spcAft>
              <a:buSzPct val="80000"/>
              <a:buFont typeface="Wingdings"/>
              <a:buBlip>
                <a:blip r:embed="rId3"/>
              </a:buBlip>
              <a:defRPr/>
            </a:pPr>
            <a:r>
              <a:rPr lang="es-PA" sz="2400" dirty="0" smtClean="0"/>
              <a:t>Ley 51 del 22 de julio de 2008</a:t>
            </a:r>
          </a:p>
          <a:p>
            <a:pPr marL="640080" lvl="1" indent="-274320" algn="just" eaLnBrk="1" fontAlgn="auto" hangingPunct="1">
              <a:spcAft>
                <a:spcPts val="0"/>
              </a:spcAft>
              <a:buSzPct val="80000"/>
              <a:buFont typeface="Wingdings 2"/>
              <a:buBlip>
                <a:blip r:embed="rId4"/>
              </a:buBlip>
              <a:defRPr/>
            </a:pPr>
            <a:r>
              <a:rPr lang="es-PA" sz="2200" dirty="0" smtClean="0"/>
              <a:t>Ley que define y regula los documentos y firmas electrónicas y dicta otras medidas para el desarrollo del Comercio Electrónico.  </a:t>
            </a:r>
            <a:endParaRPr lang="es-PA" sz="2400" dirty="0" smtClean="0"/>
          </a:p>
          <a:p>
            <a:pPr marL="320040" indent="-320040" eaLnBrk="1" fontAlgn="auto" hangingPunct="1">
              <a:spcAft>
                <a:spcPts val="0"/>
              </a:spcAft>
              <a:buSzPct val="80000"/>
              <a:buFont typeface="Wingdings"/>
              <a:buBlip>
                <a:blip r:embed="rId3"/>
              </a:buBlip>
              <a:defRPr/>
            </a:pPr>
            <a:r>
              <a:rPr lang="es-PA" sz="2400" dirty="0" smtClean="0"/>
              <a:t>Código Penal </a:t>
            </a:r>
          </a:p>
          <a:p>
            <a:pPr marL="320040" indent="-320040" eaLnBrk="1" fontAlgn="auto" hangingPunct="1">
              <a:spcAft>
                <a:spcPts val="0"/>
              </a:spcAft>
              <a:buSzPct val="80000"/>
              <a:buFont typeface="Wingdings"/>
              <a:buBlip>
                <a:blip r:embed="rId3"/>
              </a:buBlip>
              <a:defRPr/>
            </a:pPr>
            <a:r>
              <a:rPr lang="es-PA" sz="2400" dirty="0" smtClean="0"/>
              <a:t>Ley 59 del 11 de agosto de 2008</a:t>
            </a:r>
          </a:p>
          <a:p>
            <a:pPr marL="320040" indent="-320040" eaLnBrk="1" fontAlgn="auto" hangingPunct="1">
              <a:spcAft>
                <a:spcPts val="0"/>
              </a:spcAft>
              <a:buSzPct val="80000"/>
              <a:buFont typeface="Wingdings" pitchFamily="2" charset="2"/>
              <a:buNone/>
              <a:defRPr/>
            </a:pPr>
            <a:r>
              <a:rPr lang="es-PA" sz="2200" dirty="0" smtClean="0"/>
              <a:t>	Ley que promueve el Servicio y Acceso Universal a las Tecnologías de la Información y de las Telecomunicaciones.</a:t>
            </a:r>
          </a:p>
          <a:p>
            <a:pPr marL="320040" indent="-320040" eaLnBrk="1" fontAlgn="auto" hangingPunct="1">
              <a:spcAft>
                <a:spcPts val="0"/>
              </a:spcAft>
              <a:buSzPct val="80000"/>
              <a:buFont typeface="Wingdings" pitchFamily="2" charset="2"/>
              <a:buNone/>
              <a:defRPr/>
            </a:pPr>
            <a:r>
              <a:rPr lang="es-PA" sz="2200" dirty="0" smtClean="0"/>
              <a:t>  </a:t>
            </a:r>
          </a:p>
          <a:p>
            <a:pPr marL="320040" indent="-320040" eaLnBrk="1" fontAlgn="auto" hangingPunct="1">
              <a:spcAft>
                <a:spcPts val="0"/>
              </a:spcAft>
              <a:buSzPct val="80000"/>
              <a:buFont typeface="Wingdings" pitchFamily="2" charset="2"/>
              <a:buNone/>
              <a:defRPr/>
            </a:pPr>
            <a:endParaRPr lang="es-PA" sz="2200" dirty="0" smtClean="0"/>
          </a:p>
          <a:p>
            <a:pPr>
              <a:defRPr/>
            </a:pPr>
            <a:endParaRPr lang="es-PA" sz="2200" dirty="0" smtClean="0"/>
          </a:p>
        </p:txBody>
      </p:sp>
      <p:sp>
        <p:nvSpPr>
          <p:cNvPr id="20485" name="12 Marcador de pie de página"/>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s-PA" dirty="0" smtClean="0"/>
              <a:t>Propiedad Intelectual en la </a:t>
            </a:r>
            <a:r>
              <a:rPr lang="es-PA" dirty="0" smtClean="0"/>
              <a:t>Red</a:t>
            </a:r>
            <a:endParaRPr lang="es-PA" dirty="0" smtClean="0"/>
          </a:p>
        </p:txBody>
      </p:sp>
      <p:pic>
        <p:nvPicPr>
          <p:cNvPr id="7" name="6 Imagen" descr="LogoSandra1c.jpg"/>
          <p:cNvPicPr>
            <a:picLocks noChangeAspect="1"/>
          </p:cNvPicPr>
          <p:nvPr/>
        </p:nvPicPr>
        <p:blipFill>
          <a:blip r:embed="rId5" cstate="print"/>
          <a:stretch>
            <a:fillRect/>
          </a:stretch>
        </p:blipFill>
        <p:spPr>
          <a:xfrm>
            <a:off x="8100392" y="6021288"/>
            <a:ext cx="720080" cy="684584"/>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75656" y="404664"/>
            <a:ext cx="5882800" cy="914400"/>
          </a:xfrm>
        </p:spPr>
        <p:txBody>
          <a:bodyPr>
            <a:normAutofit/>
          </a:bodyPr>
          <a:lstStyle/>
          <a:p>
            <a:pPr eaLnBrk="1" fontAlgn="auto" hangingPunct="1">
              <a:spcAft>
                <a:spcPts val="0"/>
              </a:spcAft>
              <a:defRPr/>
            </a:pPr>
            <a:r>
              <a:rPr lang="es-PA" sz="3000" dirty="0" smtClean="0"/>
              <a:t>Marco Legal Internacional</a:t>
            </a:r>
            <a:endParaRPr lang="es-PA" sz="3000" dirty="0"/>
          </a:p>
        </p:txBody>
      </p:sp>
      <p:sp>
        <p:nvSpPr>
          <p:cNvPr id="3" name="2 Marcador de contenido"/>
          <p:cNvSpPr>
            <a:spLocks noGrp="1"/>
          </p:cNvSpPr>
          <p:nvPr>
            <p:ph sz="half" idx="1"/>
          </p:nvPr>
        </p:nvSpPr>
        <p:spPr>
          <a:xfrm>
            <a:off x="3131840" y="1844824"/>
            <a:ext cx="5500687" cy="2643188"/>
          </a:xfrm>
        </p:spPr>
        <p:txBody>
          <a:bodyPr>
            <a:normAutofit fontScale="92500" lnSpcReduction="10000"/>
          </a:bodyPr>
          <a:lstStyle/>
          <a:p>
            <a:pPr marL="320040" indent="-320040" eaLnBrk="1" fontAlgn="auto" hangingPunct="1">
              <a:spcAft>
                <a:spcPts val="0"/>
              </a:spcAft>
              <a:buSzPct val="80000"/>
              <a:buFont typeface="Wingdings"/>
              <a:buBlip>
                <a:blip r:embed="rId2"/>
              </a:buBlip>
              <a:defRPr/>
            </a:pPr>
            <a:r>
              <a:rPr lang="es-PA" sz="2000" dirty="0" smtClean="0"/>
              <a:t>Convención Internacional de los Derechos Humanos </a:t>
            </a:r>
          </a:p>
          <a:p>
            <a:pPr marL="320040" indent="-320040" eaLnBrk="1" fontAlgn="auto" hangingPunct="1">
              <a:spcAft>
                <a:spcPts val="0"/>
              </a:spcAft>
              <a:buSzPct val="80000"/>
              <a:buFont typeface="Wingdings"/>
              <a:buBlip>
                <a:blip r:embed="rId2"/>
              </a:buBlip>
              <a:defRPr/>
            </a:pPr>
            <a:r>
              <a:rPr lang="es-PA" sz="2000" dirty="0" smtClean="0"/>
              <a:t>Convenio de París – 1883</a:t>
            </a:r>
          </a:p>
          <a:p>
            <a:pPr marL="320040" indent="-320040" eaLnBrk="1" fontAlgn="auto" hangingPunct="1">
              <a:spcAft>
                <a:spcPts val="0"/>
              </a:spcAft>
              <a:buSzPct val="80000"/>
              <a:buFont typeface="Wingdings"/>
              <a:buBlip>
                <a:blip r:embed="rId2"/>
              </a:buBlip>
              <a:defRPr/>
            </a:pPr>
            <a:r>
              <a:rPr lang="es-PA" sz="2000" dirty="0" smtClean="0"/>
              <a:t>Convenio de Berna – 1886</a:t>
            </a:r>
          </a:p>
          <a:p>
            <a:pPr marL="320040" indent="-320040" eaLnBrk="1" fontAlgn="auto" hangingPunct="1">
              <a:spcAft>
                <a:spcPts val="0"/>
              </a:spcAft>
              <a:buSzPct val="80000"/>
              <a:buFont typeface="Wingdings"/>
              <a:buBlip>
                <a:blip r:embed="rId2"/>
              </a:buBlip>
              <a:defRPr/>
            </a:pPr>
            <a:r>
              <a:rPr lang="es-PA" sz="2000" dirty="0" smtClean="0"/>
              <a:t>Convención de Roma – 1961</a:t>
            </a:r>
          </a:p>
          <a:p>
            <a:pPr marL="320040" indent="-320040" eaLnBrk="1" fontAlgn="auto" hangingPunct="1">
              <a:spcAft>
                <a:spcPts val="0"/>
              </a:spcAft>
              <a:buSzPct val="80000"/>
              <a:buFont typeface="Wingdings"/>
              <a:buBlip>
                <a:blip r:embed="rId2"/>
              </a:buBlip>
              <a:defRPr/>
            </a:pPr>
            <a:r>
              <a:rPr lang="es-PA" sz="2000" dirty="0" smtClean="0"/>
              <a:t>ADPIC o </a:t>
            </a:r>
            <a:r>
              <a:rPr lang="es-PA" sz="2000" dirty="0" err="1" smtClean="0"/>
              <a:t>TRIPs</a:t>
            </a:r>
            <a:r>
              <a:rPr lang="es-PA" sz="2000" dirty="0" smtClean="0"/>
              <a:t> – Acuerdo Sobre los Aspectos de los Derechos de Propiedad Intelectual relacionados con el Comercio de 1994</a:t>
            </a:r>
          </a:p>
          <a:p>
            <a:pPr marL="320040" indent="-320040" eaLnBrk="1" fontAlgn="auto" hangingPunct="1">
              <a:spcAft>
                <a:spcPts val="0"/>
              </a:spcAft>
              <a:buFont typeface="Wingdings"/>
              <a:buBlip>
                <a:blip r:embed="rId2"/>
              </a:buBlip>
              <a:defRPr/>
            </a:pPr>
            <a:endParaRPr lang="es-PA" sz="2000" dirty="0" smtClean="0"/>
          </a:p>
        </p:txBody>
      </p:sp>
      <p:sp>
        <p:nvSpPr>
          <p:cNvPr id="18437" name="32 Marcador de pie de página"/>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s-PA" dirty="0" smtClean="0"/>
              <a:t>Propiedad Intelectual en la </a:t>
            </a:r>
            <a:r>
              <a:rPr lang="es-PA" dirty="0" smtClean="0"/>
              <a:t>Red</a:t>
            </a:r>
            <a:endParaRPr lang="es-PA" dirty="0" smtClean="0"/>
          </a:p>
        </p:txBody>
      </p:sp>
      <p:grpSp>
        <p:nvGrpSpPr>
          <p:cNvPr id="21507" name="31 Grupo"/>
          <p:cNvGrpSpPr>
            <a:grpSpLocks/>
          </p:cNvGrpSpPr>
          <p:nvPr/>
        </p:nvGrpSpPr>
        <p:grpSpPr bwMode="auto">
          <a:xfrm>
            <a:off x="755576" y="1844824"/>
            <a:ext cx="2143125" cy="2851150"/>
            <a:chOff x="-285785" y="1714482"/>
            <a:chExt cx="2857526" cy="3708389"/>
          </a:xfrm>
        </p:grpSpPr>
        <p:pic>
          <p:nvPicPr>
            <p:cNvPr id="160774" name="Picture 6" descr="http://www.bcknot.com/StudioPhotos/4.jpg"/>
            <p:cNvPicPr>
              <a:picLocks noChangeAspect="1" noChangeArrowheads="1"/>
            </p:cNvPicPr>
            <p:nvPr/>
          </p:nvPicPr>
          <p:blipFill>
            <a:blip r:embed="rId3" cstate="print">
              <a:duotone>
                <a:schemeClr val="accent2">
                  <a:shade val="45000"/>
                  <a:satMod val="135000"/>
                </a:schemeClr>
                <a:prstClr val="white"/>
              </a:duotone>
            </a:blip>
            <a:srcRect l="28283" t="28802" r="31313"/>
            <a:stretch>
              <a:fillRect/>
            </a:stretch>
          </p:blipFill>
          <p:spPr bwMode="auto">
            <a:xfrm>
              <a:off x="-285785" y="1714482"/>
              <a:ext cx="2857526" cy="3708389"/>
            </a:xfrm>
            <a:prstGeom prst="rect">
              <a:avLst/>
            </a:prstGeom>
            <a:ln>
              <a:noFill/>
            </a:ln>
            <a:effectLst>
              <a:outerShdw blurRad="292100" dist="139700" dir="2700000" algn="tl" rotWithShape="0">
                <a:srgbClr val="333333">
                  <a:alpha val="65000"/>
                </a:srgbClr>
              </a:outerShdw>
            </a:effectLst>
          </p:spPr>
        </p:pic>
        <p:cxnSp>
          <p:nvCxnSpPr>
            <p:cNvPr id="17" name="16 Conector recto"/>
            <p:cNvCxnSpPr>
              <a:stCxn id="22" idx="6"/>
              <a:endCxn id="21" idx="2"/>
            </p:cNvCxnSpPr>
            <p:nvPr/>
          </p:nvCxnSpPr>
          <p:spPr>
            <a:xfrm>
              <a:off x="364038" y="2887291"/>
              <a:ext cx="778940" cy="47077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0" name="19 Conector recto"/>
            <p:cNvCxnSpPr>
              <a:stCxn id="21" idx="1"/>
            </p:cNvCxnSpPr>
            <p:nvPr/>
          </p:nvCxnSpPr>
          <p:spPr>
            <a:xfrm rot="16200000" flipH="1">
              <a:off x="1032854" y="3439853"/>
              <a:ext cx="1174874" cy="908059"/>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1" name="20 Elipse"/>
            <p:cNvSpPr/>
            <p:nvPr/>
          </p:nvSpPr>
          <p:spPr>
            <a:xfrm>
              <a:off x="1142979" y="3285798"/>
              <a:ext cx="154517" cy="1445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PA"/>
            </a:p>
          </p:txBody>
        </p:sp>
        <p:sp>
          <p:nvSpPr>
            <p:cNvPr id="22" name="21 Elipse"/>
            <p:cNvSpPr/>
            <p:nvPr/>
          </p:nvSpPr>
          <p:spPr>
            <a:xfrm>
              <a:off x="209520" y="2815022"/>
              <a:ext cx="154519" cy="1445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PA"/>
            </a:p>
          </p:txBody>
        </p:sp>
        <p:sp>
          <p:nvSpPr>
            <p:cNvPr id="23" name="22 Elipse"/>
            <p:cNvSpPr/>
            <p:nvPr/>
          </p:nvSpPr>
          <p:spPr>
            <a:xfrm>
              <a:off x="1996002" y="4409051"/>
              <a:ext cx="156635" cy="1445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PA"/>
            </a:p>
          </p:txBody>
        </p:sp>
      </p:grpSp>
      <p:pic>
        <p:nvPicPr>
          <p:cNvPr id="12" name="11 Imagen" descr="LogoSandra1c.jpg"/>
          <p:cNvPicPr>
            <a:picLocks noChangeAspect="1"/>
          </p:cNvPicPr>
          <p:nvPr/>
        </p:nvPicPr>
        <p:blipFill>
          <a:blip r:embed="rId4" cstate="print"/>
          <a:stretch>
            <a:fillRect/>
          </a:stretch>
        </p:blipFill>
        <p:spPr>
          <a:xfrm>
            <a:off x="8100392" y="6021288"/>
            <a:ext cx="720080" cy="684584"/>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12775" y="142875"/>
            <a:ext cx="8153400" cy="990600"/>
          </a:xfrm>
        </p:spPr>
        <p:txBody>
          <a:bodyPr>
            <a:noAutofit/>
          </a:bodyPr>
          <a:lstStyle/>
          <a:p>
            <a:pPr eaLnBrk="1" fontAlgn="auto" hangingPunct="1">
              <a:spcAft>
                <a:spcPts val="0"/>
              </a:spcAft>
              <a:defRPr/>
            </a:pPr>
            <a:r>
              <a:rPr lang="es-PA" sz="3200" dirty="0" smtClean="0"/>
              <a:t>Sociedad de la Información </a:t>
            </a:r>
            <a:endParaRPr lang="es-PA" sz="3200" dirty="0"/>
          </a:p>
        </p:txBody>
      </p:sp>
      <p:sp>
        <p:nvSpPr>
          <p:cNvPr id="17434" name="22 Marcador de pie de página"/>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s-PA" dirty="0" smtClean="0"/>
              <a:t>Propiedad Intelectual </a:t>
            </a:r>
            <a:r>
              <a:rPr lang="es-PA" dirty="0" smtClean="0"/>
              <a:t>en la Red</a:t>
            </a:r>
            <a:endParaRPr lang="es-PA" dirty="0" smtClean="0"/>
          </a:p>
        </p:txBody>
      </p:sp>
      <p:sp>
        <p:nvSpPr>
          <p:cNvPr id="22531" name="4 Marcador de contenido"/>
          <p:cNvSpPr txBox="1">
            <a:spLocks/>
          </p:cNvSpPr>
          <p:nvPr/>
        </p:nvSpPr>
        <p:spPr bwMode="auto">
          <a:xfrm>
            <a:off x="1643063" y="4500563"/>
            <a:ext cx="5186362" cy="1928812"/>
          </a:xfrm>
          <a:prstGeom prst="rect">
            <a:avLst/>
          </a:prstGeom>
          <a:noFill/>
          <a:ln w="9525">
            <a:noFill/>
            <a:miter lim="800000"/>
            <a:headEnd/>
            <a:tailEnd/>
          </a:ln>
        </p:spPr>
        <p:txBody>
          <a:bodyPr/>
          <a:lstStyle/>
          <a:p>
            <a:pPr marL="776288" lvl="1" indent="-319088">
              <a:spcBef>
                <a:spcPts val="700"/>
              </a:spcBef>
              <a:buClr>
                <a:schemeClr val="accent2"/>
              </a:buClr>
              <a:buSzPct val="80000"/>
              <a:buFontTx/>
              <a:buBlip>
                <a:blip r:embed="rId2"/>
              </a:buBlip>
            </a:pPr>
            <a:r>
              <a:rPr lang="es-PA" sz="2000" dirty="0" smtClean="0">
                <a:latin typeface="Arial" pitchFamily="34" charset="0"/>
                <a:cs typeface="Arial" pitchFamily="34" charset="0"/>
              </a:rPr>
              <a:t>Software</a:t>
            </a:r>
            <a:endParaRPr lang="es-PA" sz="2000" dirty="0">
              <a:latin typeface="Arial" pitchFamily="34" charset="0"/>
              <a:cs typeface="Arial" pitchFamily="34" charset="0"/>
            </a:endParaRPr>
          </a:p>
          <a:p>
            <a:pPr marL="776288" lvl="1" indent="-319088">
              <a:spcBef>
                <a:spcPts val="700"/>
              </a:spcBef>
              <a:buClr>
                <a:schemeClr val="accent2"/>
              </a:buClr>
              <a:buSzPct val="80000"/>
              <a:buFontTx/>
              <a:buBlip>
                <a:blip r:embed="rId2"/>
              </a:buBlip>
            </a:pPr>
            <a:r>
              <a:rPr lang="es-PA" sz="2000" dirty="0" smtClean="0">
                <a:latin typeface="Arial" pitchFamily="34" charset="0"/>
                <a:cs typeface="Arial" pitchFamily="34" charset="0"/>
              </a:rPr>
              <a:t>Obras </a:t>
            </a:r>
            <a:r>
              <a:rPr lang="es-PA" sz="2000" dirty="0">
                <a:latin typeface="Arial" pitchFamily="34" charset="0"/>
                <a:cs typeface="Arial" pitchFamily="34" charset="0"/>
              </a:rPr>
              <a:t>Multimedia </a:t>
            </a:r>
          </a:p>
          <a:p>
            <a:pPr marL="776288" lvl="1" indent="-319088">
              <a:spcBef>
                <a:spcPts val="700"/>
              </a:spcBef>
              <a:buClr>
                <a:schemeClr val="accent2"/>
              </a:buClr>
              <a:buSzPct val="80000"/>
              <a:buFontTx/>
              <a:buBlip>
                <a:blip r:embed="rId2"/>
              </a:buBlip>
            </a:pPr>
            <a:r>
              <a:rPr lang="es-PA" sz="2000" dirty="0" smtClean="0">
                <a:latin typeface="Arial" pitchFamily="34" charset="0"/>
                <a:cs typeface="Arial" pitchFamily="34" charset="0"/>
              </a:rPr>
              <a:t> Paginas </a:t>
            </a:r>
            <a:r>
              <a:rPr lang="es-PA" sz="2000" dirty="0">
                <a:latin typeface="Arial" pitchFamily="34" charset="0"/>
                <a:cs typeface="Arial" pitchFamily="34" charset="0"/>
              </a:rPr>
              <a:t>Web</a:t>
            </a:r>
          </a:p>
        </p:txBody>
      </p:sp>
      <p:sp>
        <p:nvSpPr>
          <p:cNvPr id="8" name="7 CuadroTexto"/>
          <p:cNvSpPr txBox="1"/>
          <p:nvPr/>
        </p:nvSpPr>
        <p:spPr>
          <a:xfrm>
            <a:off x="683568" y="2348880"/>
            <a:ext cx="6572296" cy="400110"/>
          </a:xfrm>
          <a:prstGeom prst="rect">
            <a:avLst/>
          </a:prstGeom>
        </p:spPr>
        <p:style>
          <a:lnRef idx="0">
            <a:schemeClr val="accent2"/>
          </a:lnRef>
          <a:fillRef idx="3">
            <a:schemeClr val="accent2"/>
          </a:fillRef>
          <a:effectRef idx="3">
            <a:schemeClr val="accent2"/>
          </a:effectRef>
          <a:fontRef idx="minor">
            <a:schemeClr val="lt1"/>
          </a:fontRef>
        </p:style>
        <p:txBody>
          <a:bodyPr>
            <a:spAutoFit/>
          </a:bodyPr>
          <a:lstStyle/>
          <a:p>
            <a:pPr fontAlgn="auto">
              <a:spcBef>
                <a:spcPts val="0"/>
              </a:spcBef>
              <a:spcAft>
                <a:spcPts val="0"/>
              </a:spcAft>
              <a:defRPr/>
            </a:pPr>
            <a:r>
              <a:rPr lang="es-PA" sz="2000" dirty="0">
                <a:solidFill>
                  <a:schemeClr val="bg1"/>
                </a:solidFill>
                <a:latin typeface="Century Gothic" pitchFamily="34" charset="0"/>
              </a:rPr>
              <a:t>Propiedad Intelectual </a:t>
            </a:r>
          </a:p>
        </p:txBody>
      </p:sp>
      <p:sp>
        <p:nvSpPr>
          <p:cNvPr id="15" name="14 CuadroTexto"/>
          <p:cNvSpPr txBox="1"/>
          <p:nvPr/>
        </p:nvSpPr>
        <p:spPr>
          <a:xfrm>
            <a:off x="683568" y="1556792"/>
            <a:ext cx="7143800" cy="400110"/>
          </a:xfrm>
          <a:prstGeom prst="rect">
            <a:avLst/>
          </a:prstGeom>
        </p:spPr>
        <p:style>
          <a:lnRef idx="0">
            <a:schemeClr val="accent2"/>
          </a:lnRef>
          <a:fillRef idx="3">
            <a:schemeClr val="accent2"/>
          </a:fillRef>
          <a:effectRef idx="3">
            <a:schemeClr val="accent2"/>
          </a:effectRef>
          <a:fontRef idx="minor">
            <a:schemeClr val="lt1"/>
          </a:fontRef>
        </p:style>
        <p:txBody>
          <a:bodyPr>
            <a:spAutoFit/>
          </a:bodyPr>
          <a:lstStyle/>
          <a:p>
            <a:pPr fontAlgn="auto">
              <a:spcBef>
                <a:spcPts val="0"/>
              </a:spcBef>
              <a:spcAft>
                <a:spcPts val="0"/>
              </a:spcAft>
              <a:defRPr/>
            </a:pPr>
            <a:r>
              <a:rPr lang="es-PA" sz="2000" dirty="0" smtClean="0">
                <a:latin typeface="Century Gothic" pitchFamily="34" charset="0"/>
              </a:rPr>
              <a:t>Fundamentos…</a:t>
            </a:r>
            <a:endParaRPr lang="es-PA" sz="2000" dirty="0">
              <a:latin typeface="Century Gothic" pitchFamily="34" charset="0"/>
            </a:endParaRPr>
          </a:p>
        </p:txBody>
      </p:sp>
      <p:sp>
        <p:nvSpPr>
          <p:cNvPr id="18" name="17 CuadroTexto"/>
          <p:cNvSpPr txBox="1"/>
          <p:nvPr/>
        </p:nvSpPr>
        <p:spPr>
          <a:xfrm>
            <a:off x="1500166" y="3857628"/>
            <a:ext cx="6572296" cy="400110"/>
          </a:xfrm>
          <a:prstGeom prst="rect">
            <a:avLst/>
          </a:prstGeom>
        </p:spPr>
        <p:style>
          <a:lnRef idx="0">
            <a:schemeClr val="accent2"/>
          </a:lnRef>
          <a:fillRef idx="3">
            <a:schemeClr val="accent2"/>
          </a:fillRef>
          <a:effectRef idx="3">
            <a:schemeClr val="accent2"/>
          </a:effectRef>
          <a:fontRef idx="minor">
            <a:schemeClr val="lt1"/>
          </a:fontRef>
        </p:style>
        <p:txBody>
          <a:bodyPr>
            <a:spAutoFit/>
          </a:bodyPr>
          <a:lstStyle/>
          <a:p>
            <a:pPr fontAlgn="auto">
              <a:spcBef>
                <a:spcPts val="0"/>
              </a:spcBef>
              <a:spcAft>
                <a:spcPts val="0"/>
              </a:spcAft>
              <a:defRPr/>
            </a:pPr>
            <a:r>
              <a:rPr lang="es-PA" sz="2000" dirty="0">
                <a:solidFill>
                  <a:schemeClr val="bg1"/>
                </a:solidFill>
                <a:latin typeface="Century Gothic" pitchFamily="34" charset="0"/>
              </a:rPr>
              <a:t>Protección Jurídica </a:t>
            </a:r>
          </a:p>
        </p:txBody>
      </p:sp>
      <p:sp>
        <p:nvSpPr>
          <p:cNvPr id="19" name="18 CuadroTexto"/>
          <p:cNvSpPr txBox="1"/>
          <p:nvPr/>
        </p:nvSpPr>
        <p:spPr>
          <a:xfrm>
            <a:off x="857224" y="3857628"/>
            <a:ext cx="500066" cy="400110"/>
          </a:xfrm>
          <a:prstGeom prst="rect">
            <a:avLst/>
          </a:prstGeom>
        </p:spPr>
        <p:style>
          <a:lnRef idx="0">
            <a:schemeClr val="accent1"/>
          </a:lnRef>
          <a:fillRef idx="3">
            <a:schemeClr val="accent1"/>
          </a:fillRef>
          <a:effectRef idx="3">
            <a:schemeClr val="accent1"/>
          </a:effectRef>
          <a:fontRef idx="minor">
            <a:schemeClr val="lt1"/>
          </a:fontRef>
        </p:style>
        <p:txBody>
          <a:bodyPr>
            <a:spAutoFit/>
          </a:bodyPr>
          <a:lstStyle/>
          <a:p>
            <a:pPr algn="ctr" fontAlgn="auto">
              <a:spcBef>
                <a:spcPts val="0"/>
              </a:spcBef>
              <a:spcAft>
                <a:spcPts val="0"/>
              </a:spcAft>
              <a:defRPr/>
            </a:pPr>
            <a:r>
              <a:rPr lang="es-PA" sz="2000" dirty="0" smtClean="0">
                <a:solidFill>
                  <a:schemeClr val="bg1"/>
                </a:solidFill>
                <a:latin typeface="Century Gothic" pitchFamily="34" charset="0"/>
              </a:rPr>
              <a:t>*</a:t>
            </a:r>
            <a:endParaRPr lang="es-PA" sz="2000" dirty="0">
              <a:solidFill>
                <a:schemeClr val="bg1"/>
              </a:solidFill>
              <a:latin typeface="Century Gothic" pitchFamily="34" charset="0"/>
            </a:endParaRPr>
          </a:p>
        </p:txBody>
      </p:sp>
      <p:sp>
        <p:nvSpPr>
          <p:cNvPr id="22548" name="19 CuadroTexto"/>
          <p:cNvSpPr txBox="1">
            <a:spLocks noChangeArrowheads="1"/>
          </p:cNvSpPr>
          <p:nvPr/>
        </p:nvSpPr>
        <p:spPr bwMode="auto">
          <a:xfrm>
            <a:off x="1043608" y="2852936"/>
            <a:ext cx="6840760" cy="923330"/>
          </a:xfrm>
          <a:prstGeom prst="rect">
            <a:avLst/>
          </a:prstGeom>
          <a:noFill/>
          <a:ln w="9525">
            <a:noFill/>
            <a:miter lim="800000"/>
            <a:headEnd/>
            <a:tailEnd/>
          </a:ln>
        </p:spPr>
        <p:txBody>
          <a:bodyPr wrap="square">
            <a:spAutoFit/>
          </a:bodyPr>
          <a:lstStyle/>
          <a:p>
            <a:pPr algn="just"/>
            <a:r>
              <a:rPr lang="es-ES" dirty="0" smtClean="0"/>
              <a:t>Internet se ha convertido en el medio masivo de comunicación mas grande del mundo, por medio del cual se comparten miles de contenidos protegidos diariamente.</a:t>
            </a:r>
            <a:endParaRPr lang="es-ES" dirty="0"/>
          </a:p>
        </p:txBody>
      </p:sp>
      <p:pic>
        <p:nvPicPr>
          <p:cNvPr id="13" name="12 Imagen" descr="LogoSandra1c.jpg"/>
          <p:cNvPicPr>
            <a:picLocks noChangeAspect="1"/>
          </p:cNvPicPr>
          <p:nvPr/>
        </p:nvPicPr>
        <p:blipFill>
          <a:blip r:embed="rId3" cstate="print"/>
          <a:stretch>
            <a:fillRect/>
          </a:stretch>
        </p:blipFill>
        <p:spPr>
          <a:xfrm>
            <a:off x="8100392" y="6021288"/>
            <a:ext cx="720080" cy="684584"/>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4 Marcador de contenido"/>
          <p:cNvSpPr>
            <a:spLocks noGrp="1"/>
          </p:cNvSpPr>
          <p:nvPr>
            <p:ph sz="quarter" idx="4294967295"/>
          </p:nvPr>
        </p:nvSpPr>
        <p:spPr>
          <a:xfrm>
            <a:off x="1043608" y="1628800"/>
            <a:ext cx="7632848" cy="4786312"/>
          </a:xfrm>
        </p:spPr>
        <p:txBody>
          <a:bodyPr>
            <a:normAutofit lnSpcReduction="10000"/>
          </a:bodyPr>
          <a:lstStyle/>
          <a:p>
            <a:pPr algn="just" eaLnBrk="1" hangingPunct="1">
              <a:buFont typeface="Wingdings" pitchFamily="2" charset="2"/>
              <a:buNone/>
            </a:pPr>
            <a:r>
              <a:rPr lang="es-PA" dirty="0" smtClean="0">
                <a:latin typeface="Arial" pitchFamily="34" charset="0"/>
                <a:cs typeface="Arial" pitchFamily="34" charset="0"/>
              </a:rPr>
              <a:t>Software: Corresponde a un bien inmaterial.</a:t>
            </a:r>
          </a:p>
          <a:p>
            <a:pPr algn="just" eaLnBrk="1" hangingPunct="1">
              <a:buFont typeface="Wingdings" pitchFamily="2" charset="2"/>
              <a:buNone/>
            </a:pPr>
            <a:endParaRPr lang="es-PA" dirty="0" smtClean="0">
              <a:latin typeface="Arial" pitchFamily="34" charset="0"/>
              <a:cs typeface="Arial" pitchFamily="34" charset="0"/>
            </a:endParaRPr>
          </a:p>
          <a:p>
            <a:pPr algn="just" eaLnBrk="1" hangingPunct="1">
              <a:buFont typeface="Wingdings" pitchFamily="2" charset="2"/>
              <a:buNone/>
            </a:pPr>
            <a:r>
              <a:rPr lang="es-PA" dirty="0" smtClean="0">
                <a:latin typeface="Arial" pitchFamily="34" charset="0"/>
                <a:cs typeface="Arial" pitchFamily="34" charset="0"/>
              </a:rPr>
              <a:t>Se </a:t>
            </a:r>
            <a:r>
              <a:rPr lang="es-PA" dirty="0" smtClean="0">
                <a:latin typeface="Arial" pitchFamily="34" charset="0"/>
                <a:cs typeface="Arial" pitchFamily="34" charset="0"/>
              </a:rPr>
              <a:t>protege por Derecho de Autor como una obra Literaria.</a:t>
            </a:r>
          </a:p>
          <a:p>
            <a:pPr algn="just" eaLnBrk="1" hangingPunct="1">
              <a:buFont typeface="Wingdings" pitchFamily="2" charset="2"/>
              <a:buNone/>
            </a:pPr>
            <a:endParaRPr lang="es-PA" dirty="0" smtClean="0">
              <a:latin typeface="Arial" pitchFamily="34" charset="0"/>
              <a:cs typeface="Arial" pitchFamily="34" charset="0"/>
            </a:endParaRPr>
          </a:p>
          <a:p>
            <a:pPr algn="just" eaLnBrk="1" hangingPunct="1">
              <a:buFont typeface="Wingdings" pitchFamily="2" charset="2"/>
              <a:buNone/>
            </a:pPr>
            <a:r>
              <a:rPr lang="es-PA" dirty="0" smtClean="0">
                <a:latin typeface="Arial" pitchFamily="34" charset="0"/>
                <a:cs typeface="Arial" pitchFamily="34" charset="0"/>
              </a:rPr>
              <a:t>Su </a:t>
            </a:r>
            <a:r>
              <a:rPr lang="es-PA" dirty="0" smtClean="0">
                <a:latin typeface="Arial" pitchFamily="34" charset="0"/>
                <a:cs typeface="Arial" pitchFamily="34" charset="0"/>
              </a:rPr>
              <a:t>protección conlleva los mismos derechos y obligaciones que cualquier otra obra protegida.</a:t>
            </a:r>
          </a:p>
          <a:p>
            <a:pPr algn="just" eaLnBrk="1" hangingPunct="1">
              <a:buFont typeface="Wingdings" pitchFamily="2" charset="2"/>
              <a:buNone/>
            </a:pPr>
            <a:endParaRPr lang="es-PA" dirty="0" smtClean="0">
              <a:latin typeface="Arial" pitchFamily="34" charset="0"/>
              <a:cs typeface="Arial" pitchFamily="34" charset="0"/>
            </a:endParaRPr>
          </a:p>
          <a:p>
            <a:pPr algn="just" eaLnBrk="1" hangingPunct="1">
              <a:buFont typeface="Wingdings" pitchFamily="2" charset="2"/>
              <a:buNone/>
            </a:pPr>
            <a:r>
              <a:rPr lang="es-PA" dirty="0" smtClean="0">
                <a:latin typeface="Arial" pitchFamily="34" charset="0"/>
                <a:cs typeface="Arial" pitchFamily="34" charset="0"/>
              </a:rPr>
              <a:t>La </a:t>
            </a:r>
            <a:r>
              <a:rPr lang="es-PA" dirty="0" smtClean="0">
                <a:latin typeface="Arial" pitchFamily="34" charset="0"/>
                <a:cs typeface="Arial" pitchFamily="34" charset="0"/>
              </a:rPr>
              <a:t>idea del programa no es protegible; sino la originalidad de su contenido.</a:t>
            </a:r>
          </a:p>
        </p:txBody>
      </p:sp>
      <p:sp>
        <p:nvSpPr>
          <p:cNvPr id="7" name="6 Rectángulo"/>
          <p:cNvSpPr/>
          <p:nvPr/>
        </p:nvSpPr>
        <p:spPr>
          <a:xfrm>
            <a:off x="0" y="223822"/>
            <a:ext cx="1295400" cy="990600"/>
          </a:xfrm>
          <a:prstGeom prst="rect">
            <a:avLst/>
          </a:prstGeom>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endParaRPr lang="en-US" sz="3200" dirty="0">
              <a:effectLst>
                <a:outerShdw blurRad="38100" dist="38100" dir="2700000" algn="tl">
                  <a:srgbClr val="000000">
                    <a:alpha val="43137"/>
                  </a:srgbClr>
                </a:outerShdw>
              </a:effectLst>
              <a:latin typeface="Century Gothic" pitchFamily="34" charset="0"/>
            </a:endParaRPr>
          </a:p>
        </p:txBody>
      </p:sp>
      <p:sp>
        <p:nvSpPr>
          <p:cNvPr id="8" name="7 Rectángulo"/>
          <p:cNvSpPr/>
          <p:nvPr/>
        </p:nvSpPr>
        <p:spPr>
          <a:xfrm>
            <a:off x="1371632" y="223822"/>
            <a:ext cx="7772400" cy="990600"/>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1 Título"/>
          <p:cNvSpPr txBox="1">
            <a:spLocks/>
          </p:cNvSpPr>
          <p:nvPr/>
        </p:nvSpPr>
        <p:spPr>
          <a:xfrm>
            <a:off x="1371600" y="357188"/>
            <a:ext cx="7620000" cy="785812"/>
          </a:xfrm>
          <a:prstGeom prst="rect">
            <a:avLst/>
          </a:prstGeom>
          <a:effectLst>
            <a:outerShdw blurRad="50800" dist="38100" dir="2700000" algn="tl" rotWithShape="0">
              <a:prstClr val="black">
                <a:alpha val="40000"/>
              </a:prstClr>
            </a:outerShdw>
          </a:effectLst>
        </p:spPr>
        <p:txBody>
          <a:bodyPr anchor="ctr">
            <a:normAutofit/>
          </a:bodyPr>
          <a:lstStyle>
            <a:lvl1pPr algn="l">
              <a:buNone/>
              <a:defRPr sz="4400" b="0" cap="none">
                <a:solidFill>
                  <a:srgbClr val="FFFFFF"/>
                </a:solidFill>
              </a:defRPr>
            </a:lvl1pPr>
          </a:lstStyle>
          <a:p>
            <a:pPr fontAlgn="auto">
              <a:spcAft>
                <a:spcPts val="0"/>
              </a:spcAft>
              <a:defRPr/>
            </a:pPr>
            <a:r>
              <a:rPr lang="es-PA" sz="3200" dirty="0" smtClean="0">
                <a:effectLst>
                  <a:outerShdw blurRad="38100" dist="38100" dir="2700000" algn="tl">
                    <a:srgbClr val="000000">
                      <a:alpha val="43137"/>
                    </a:srgbClr>
                  </a:outerShdw>
                </a:effectLst>
                <a:latin typeface="Century Gothic" pitchFamily="34" charset="0"/>
                <a:cs typeface="+mn-cs"/>
              </a:rPr>
              <a:t>Protección del Software </a:t>
            </a:r>
            <a:endParaRPr lang="en-US" sz="3200" dirty="0">
              <a:effectLst>
                <a:outerShdw blurRad="38100" dist="38100" dir="2700000" algn="tl">
                  <a:srgbClr val="000000">
                    <a:alpha val="43137"/>
                  </a:srgbClr>
                </a:outerShdw>
              </a:effectLst>
              <a:latin typeface="Century Gothic" pitchFamily="34" charset="0"/>
              <a:ea typeface="+mj-ea"/>
              <a:cs typeface="+mj-cs"/>
            </a:endParaRPr>
          </a:p>
        </p:txBody>
      </p:sp>
      <p:sp>
        <p:nvSpPr>
          <p:cNvPr id="10" name="9 CuadroTexto"/>
          <p:cNvSpPr txBox="1"/>
          <p:nvPr/>
        </p:nvSpPr>
        <p:spPr>
          <a:xfrm>
            <a:off x="428596" y="1714488"/>
            <a:ext cx="500066" cy="400110"/>
          </a:xfrm>
          <a:prstGeom prst="rect">
            <a:avLst/>
          </a:prstGeom>
        </p:spPr>
        <p:style>
          <a:lnRef idx="0">
            <a:schemeClr val="accent1"/>
          </a:lnRef>
          <a:fillRef idx="3">
            <a:schemeClr val="accent1"/>
          </a:fillRef>
          <a:effectRef idx="3">
            <a:schemeClr val="accent1"/>
          </a:effectRef>
          <a:fontRef idx="minor">
            <a:schemeClr val="lt1"/>
          </a:fontRef>
        </p:style>
        <p:txBody>
          <a:bodyPr>
            <a:spAutoFit/>
          </a:bodyPr>
          <a:lstStyle/>
          <a:p>
            <a:pPr algn="r" fontAlgn="auto">
              <a:spcBef>
                <a:spcPts val="0"/>
              </a:spcBef>
              <a:spcAft>
                <a:spcPts val="0"/>
              </a:spcAft>
              <a:defRPr/>
            </a:pPr>
            <a:r>
              <a:rPr lang="es-PA" sz="2000" dirty="0">
                <a:solidFill>
                  <a:schemeClr val="bg1"/>
                </a:solidFill>
                <a:latin typeface="Century Gothic" pitchFamily="34" charset="0"/>
              </a:rPr>
              <a:t>A.</a:t>
            </a:r>
          </a:p>
        </p:txBody>
      </p:sp>
      <p:sp>
        <p:nvSpPr>
          <p:cNvPr id="11" name="10 CuadroTexto"/>
          <p:cNvSpPr txBox="1"/>
          <p:nvPr/>
        </p:nvSpPr>
        <p:spPr>
          <a:xfrm>
            <a:off x="467544" y="2564904"/>
            <a:ext cx="500066" cy="400110"/>
          </a:xfrm>
          <a:prstGeom prst="rect">
            <a:avLst/>
          </a:prstGeom>
        </p:spPr>
        <p:style>
          <a:lnRef idx="0">
            <a:schemeClr val="accent1"/>
          </a:lnRef>
          <a:fillRef idx="3">
            <a:schemeClr val="accent1"/>
          </a:fillRef>
          <a:effectRef idx="3">
            <a:schemeClr val="accent1"/>
          </a:effectRef>
          <a:fontRef idx="minor">
            <a:schemeClr val="lt1"/>
          </a:fontRef>
        </p:style>
        <p:txBody>
          <a:bodyPr>
            <a:spAutoFit/>
          </a:bodyPr>
          <a:lstStyle/>
          <a:p>
            <a:pPr algn="r" fontAlgn="auto">
              <a:spcBef>
                <a:spcPts val="0"/>
              </a:spcBef>
              <a:spcAft>
                <a:spcPts val="0"/>
              </a:spcAft>
              <a:defRPr/>
            </a:pPr>
            <a:r>
              <a:rPr lang="es-PA" sz="2000" dirty="0">
                <a:solidFill>
                  <a:schemeClr val="bg1"/>
                </a:solidFill>
                <a:latin typeface="Century Gothic" pitchFamily="34" charset="0"/>
              </a:rPr>
              <a:t>B.</a:t>
            </a:r>
          </a:p>
        </p:txBody>
      </p:sp>
      <p:sp>
        <p:nvSpPr>
          <p:cNvPr id="12" name="11 CuadroTexto"/>
          <p:cNvSpPr txBox="1"/>
          <p:nvPr/>
        </p:nvSpPr>
        <p:spPr>
          <a:xfrm>
            <a:off x="467544" y="3789040"/>
            <a:ext cx="500066" cy="400110"/>
          </a:xfrm>
          <a:prstGeom prst="rect">
            <a:avLst/>
          </a:prstGeom>
        </p:spPr>
        <p:style>
          <a:lnRef idx="0">
            <a:schemeClr val="accent1"/>
          </a:lnRef>
          <a:fillRef idx="3">
            <a:schemeClr val="accent1"/>
          </a:fillRef>
          <a:effectRef idx="3">
            <a:schemeClr val="accent1"/>
          </a:effectRef>
          <a:fontRef idx="minor">
            <a:schemeClr val="lt1"/>
          </a:fontRef>
        </p:style>
        <p:txBody>
          <a:bodyPr>
            <a:spAutoFit/>
          </a:bodyPr>
          <a:lstStyle/>
          <a:p>
            <a:pPr algn="r" fontAlgn="auto">
              <a:spcBef>
                <a:spcPts val="0"/>
              </a:spcBef>
              <a:spcAft>
                <a:spcPts val="0"/>
              </a:spcAft>
              <a:defRPr/>
            </a:pPr>
            <a:r>
              <a:rPr lang="es-PA" sz="2000" dirty="0">
                <a:solidFill>
                  <a:schemeClr val="bg1"/>
                </a:solidFill>
                <a:latin typeface="Century Gothic" pitchFamily="34" charset="0"/>
              </a:rPr>
              <a:t>C.</a:t>
            </a:r>
          </a:p>
        </p:txBody>
      </p:sp>
      <p:sp>
        <p:nvSpPr>
          <p:cNvPr id="13" name="12 CuadroTexto"/>
          <p:cNvSpPr txBox="1"/>
          <p:nvPr/>
        </p:nvSpPr>
        <p:spPr>
          <a:xfrm>
            <a:off x="395536" y="5445224"/>
            <a:ext cx="500066" cy="400110"/>
          </a:xfrm>
          <a:prstGeom prst="rect">
            <a:avLst/>
          </a:prstGeom>
        </p:spPr>
        <p:style>
          <a:lnRef idx="0">
            <a:schemeClr val="accent1"/>
          </a:lnRef>
          <a:fillRef idx="3">
            <a:schemeClr val="accent1"/>
          </a:fillRef>
          <a:effectRef idx="3">
            <a:schemeClr val="accent1"/>
          </a:effectRef>
          <a:fontRef idx="minor">
            <a:schemeClr val="lt1"/>
          </a:fontRef>
        </p:style>
        <p:txBody>
          <a:bodyPr>
            <a:spAutoFit/>
          </a:bodyPr>
          <a:lstStyle/>
          <a:p>
            <a:pPr algn="r" fontAlgn="auto">
              <a:spcBef>
                <a:spcPts val="0"/>
              </a:spcBef>
              <a:spcAft>
                <a:spcPts val="0"/>
              </a:spcAft>
              <a:defRPr/>
            </a:pPr>
            <a:r>
              <a:rPr lang="es-PA" sz="2000" dirty="0">
                <a:solidFill>
                  <a:schemeClr val="bg1"/>
                </a:solidFill>
                <a:latin typeface="Century Gothic" pitchFamily="34" charset="0"/>
              </a:rPr>
              <a:t>D.</a:t>
            </a:r>
          </a:p>
        </p:txBody>
      </p:sp>
      <p:sp>
        <p:nvSpPr>
          <p:cNvPr id="14" name="22 Marcador de pie de página"/>
          <p:cNvSpPr>
            <a:spLocks noGrp="1"/>
          </p:cNvSpPr>
          <p:nvPr>
            <p:ph type="ftr" sz="quarter" idx="11"/>
          </p:nvPr>
        </p:nvSpPr>
        <p:spPr bwMode="auto">
          <a:xfrm>
            <a:off x="6062328" y="6111875"/>
            <a:ext cx="2286000"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s-PA" dirty="0" smtClean="0"/>
              <a:t>Propiedad Intelectual </a:t>
            </a:r>
            <a:r>
              <a:rPr lang="es-PA" dirty="0" smtClean="0"/>
              <a:t>en la Red</a:t>
            </a:r>
            <a:endParaRPr lang="es-PA" dirty="0" smtClean="0"/>
          </a:p>
        </p:txBody>
      </p:sp>
      <p:pic>
        <p:nvPicPr>
          <p:cNvPr id="15" name="14 Imagen" descr="LogoSandra1c.jpg"/>
          <p:cNvPicPr>
            <a:picLocks noChangeAspect="1"/>
          </p:cNvPicPr>
          <p:nvPr/>
        </p:nvPicPr>
        <p:blipFill>
          <a:blip r:embed="rId2" cstate="print"/>
          <a:stretch>
            <a:fillRect/>
          </a:stretch>
        </p:blipFill>
        <p:spPr>
          <a:xfrm>
            <a:off x="8100392" y="6021288"/>
            <a:ext cx="720080" cy="684584"/>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6 Imagen" descr="Multimedia(1).gif"/>
          <p:cNvPicPr>
            <a:picLocks noChangeAspect="1"/>
          </p:cNvPicPr>
          <p:nvPr/>
        </p:nvPicPr>
        <p:blipFill>
          <a:blip r:embed="rId2" cstate="print"/>
          <a:stretch>
            <a:fillRect/>
          </a:stretch>
        </p:blipFill>
        <p:spPr>
          <a:xfrm rot="21095396">
            <a:off x="80052" y="1715704"/>
            <a:ext cx="2448272" cy="3743325"/>
          </a:xfrm>
          <a:prstGeom prst="rect">
            <a:avLst/>
          </a:prstGeom>
        </p:spPr>
      </p:pic>
      <p:sp>
        <p:nvSpPr>
          <p:cNvPr id="8" name="7 Rectángulo"/>
          <p:cNvSpPr/>
          <p:nvPr/>
        </p:nvSpPr>
        <p:spPr>
          <a:xfrm>
            <a:off x="1371632" y="223822"/>
            <a:ext cx="7772400" cy="990600"/>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4 Marcador de contenido"/>
          <p:cNvSpPr txBox="1">
            <a:spLocks/>
          </p:cNvSpPr>
          <p:nvPr/>
        </p:nvSpPr>
        <p:spPr>
          <a:xfrm>
            <a:off x="2267744" y="1628800"/>
            <a:ext cx="6048672" cy="4656559"/>
          </a:xfrm>
          <a:prstGeom prst="rect">
            <a:avLst/>
          </a:prstGeom>
        </p:spPr>
        <p:txBody>
          <a:bodyPr>
            <a:normAutofit/>
          </a:bodyPr>
          <a:lstStyle/>
          <a:p>
            <a:pPr marL="457200" indent="-457200" algn="just">
              <a:defRPr/>
            </a:pPr>
            <a:r>
              <a:rPr lang="es-PA" sz="2000" dirty="0">
                <a:effectLst>
                  <a:outerShdw blurRad="38100" dist="38100" dir="2700000" algn="tl">
                    <a:srgbClr val="C0C0C0"/>
                  </a:outerShdw>
                </a:effectLst>
                <a:latin typeface="Century Gothic" pitchFamily="34" charset="0"/>
              </a:rPr>
              <a:t>Corresponden a las obras efectuadas en formato digital a partir de una obra preexistente (audio, video, texto e imágenes) , las cuales por medio de la tecnología combinan diversos medios a fin de configurar una creación original, ya sea de forma colectiva o individual fijada en un soporte electrónico.</a:t>
            </a:r>
          </a:p>
          <a:p>
            <a:pPr marL="457200" indent="-457200" algn="just">
              <a:defRPr/>
            </a:pPr>
            <a:endParaRPr lang="es-PA" sz="2000" dirty="0">
              <a:effectLst>
                <a:outerShdw blurRad="38100" dist="38100" dir="2700000" algn="tl">
                  <a:srgbClr val="C0C0C0"/>
                </a:outerShdw>
              </a:effectLst>
              <a:latin typeface="Century Gothic" pitchFamily="34" charset="0"/>
            </a:endParaRPr>
          </a:p>
          <a:p>
            <a:pPr marL="457200" indent="-457200" algn="just">
              <a:defRPr/>
            </a:pPr>
            <a:r>
              <a:rPr lang="es-PA" sz="2000" dirty="0">
                <a:effectLst>
                  <a:outerShdw blurRad="38100" dist="38100" dir="2700000" algn="tl">
                    <a:srgbClr val="C0C0C0"/>
                  </a:outerShdw>
                </a:effectLst>
                <a:latin typeface="Century Gothic" pitchFamily="34" charset="0"/>
              </a:rPr>
              <a:t>Se debe solicitar la autorización de los autores de las obras preexistentes.   </a:t>
            </a:r>
          </a:p>
          <a:p>
            <a:pPr marL="457200" indent="-457200" algn="just">
              <a:defRPr/>
            </a:pPr>
            <a:endParaRPr lang="es-PA" sz="2900" dirty="0">
              <a:latin typeface="Century Gothic" pitchFamily="34" charset="0"/>
            </a:endParaRPr>
          </a:p>
        </p:txBody>
      </p:sp>
      <p:sp>
        <p:nvSpPr>
          <p:cNvPr id="11" name="10 Rectángulo"/>
          <p:cNvSpPr/>
          <p:nvPr/>
        </p:nvSpPr>
        <p:spPr>
          <a:xfrm>
            <a:off x="0" y="223822"/>
            <a:ext cx="1295400" cy="990600"/>
          </a:xfrm>
          <a:prstGeom prst="rect">
            <a:avLst/>
          </a:prstGeom>
          <a:ln/>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n-US" sz="3200">
              <a:solidFill>
                <a:srgbClr val="FFFFFF"/>
              </a:solidFill>
              <a:effectLst>
                <a:outerShdw blurRad="38100" dist="38100" dir="2700000" algn="tl">
                  <a:srgbClr val="C0C0C0"/>
                </a:outerShdw>
              </a:effectLst>
              <a:latin typeface="Century Gothic" pitchFamily="34" charset="0"/>
              <a:cs typeface="Arial" charset="0"/>
            </a:endParaRPr>
          </a:p>
        </p:txBody>
      </p:sp>
      <p:sp>
        <p:nvSpPr>
          <p:cNvPr id="12" name="1 Título"/>
          <p:cNvSpPr txBox="1">
            <a:spLocks/>
          </p:cNvSpPr>
          <p:nvPr/>
        </p:nvSpPr>
        <p:spPr>
          <a:xfrm>
            <a:off x="1371600" y="357188"/>
            <a:ext cx="7620000" cy="785812"/>
          </a:xfrm>
          <a:prstGeom prst="rect">
            <a:avLst/>
          </a:prstGeom>
          <a:effectLst>
            <a:outerShdw blurRad="50800" dist="38100" dir="2700000" algn="tl" rotWithShape="0">
              <a:prstClr val="black">
                <a:alpha val="40000"/>
              </a:prstClr>
            </a:outerShdw>
          </a:effectLst>
        </p:spPr>
        <p:txBody>
          <a:bodyPr anchor="ctr">
            <a:normAutofit/>
          </a:bodyPr>
          <a:lstStyle/>
          <a:p>
            <a:pPr algn="ctr">
              <a:defRPr/>
            </a:pPr>
            <a:r>
              <a:rPr lang="es-PA" sz="3200">
                <a:solidFill>
                  <a:srgbClr val="FFFFFF"/>
                </a:solidFill>
                <a:effectLst>
                  <a:outerShdw blurRad="38100" dist="38100" dir="2700000" algn="tl">
                    <a:srgbClr val="C0C0C0"/>
                  </a:outerShdw>
                </a:effectLst>
                <a:latin typeface="Century Gothic" pitchFamily="34" charset="0"/>
              </a:rPr>
              <a:t>Obras Multimedia </a:t>
            </a:r>
            <a:endParaRPr lang="en-US" sz="3200">
              <a:solidFill>
                <a:srgbClr val="FFFFFF"/>
              </a:solidFill>
              <a:effectLst>
                <a:outerShdw blurRad="38100" dist="38100" dir="2700000" algn="tl">
                  <a:srgbClr val="C0C0C0"/>
                </a:outerShdw>
              </a:effectLst>
              <a:latin typeface="Century Gothic" pitchFamily="34" charset="0"/>
            </a:endParaRPr>
          </a:p>
        </p:txBody>
      </p:sp>
      <p:sp>
        <p:nvSpPr>
          <p:cNvPr id="9" name="22 Marcador de pie de página"/>
          <p:cNvSpPr>
            <a:spLocks noGrp="1"/>
          </p:cNvSpPr>
          <p:nvPr>
            <p:ph type="ftr" sz="quarter" idx="11"/>
          </p:nvPr>
        </p:nvSpPr>
        <p:spPr bwMode="auto">
          <a:xfrm>
            <a:off x="6062328" y="6111875"/>
            <a:ext cx="2286000"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s-PA" dirty="0" smtClean="0"/>
              <a:t>Propiedad Intelectual </a:t>
            </a:r>
            <a:r>
              <a:rPr lang="es-PA" dirty="0" smtClean="0"/>
              <a:t>en la Red</a:t>
            </a:r>
            <a:endParaRPr lang="es-PA" dirty="0" smtClean="0"/>
          </a:p>
        </p:txBody>
      </p:sp>
      <p:pic>
        <p:nvPicPr>
          <p:cNvPr id="13" name="12 Imagen" descr="LogoSandra1c.jpg"/>
          <p:cNvPicPr>
            <a:picLocks noChangeAspect="1"/>
          </p:cNvPicPr>
          <p:nvPr/>
        </p:nvPicPr>
        <p:blipFill>
          <a:blip r:embed="rId3" cstate="print"/>
          <a:stretch>
            <a:fillRect/>
          </a:stretch>
        </p:blipFill>
        <p:spPr>
          <a:xfrm>
            <a:off x="8100392" y="6021288"/>
            <a:ext cx="720080" cy="684584"/>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o">
  <a:themeElements>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o">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o">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3754</TotalTime>
  <Words>1523</Words>
  <Application>Microsoft Office PowerPoint</Application>
  <PresentationFormat>Presentación en pantalla (4:3)</PresentationFormat>
  <Paragraphs>180</Paragraphs>
  <Slides>20</Slides>
  <Notes>1</Notes>
  <HiddenSlides>0</HiddenSlides>
  <MMClips>0</MMClips>
  <ScaleCrop>false</ScaleCrop>
  <HeadingPairs>
    <vt:vector size="4" baseType="variant">
      <vt:variant>
        <vt:lpstr>Tema</vt:lpstr>
      </vt:variant>
      <vt:variant>
        <vt:i4>1</vt:i4>
      </vt:variant>
      <vt:variant>
        <vt:lpstr>Títulos de diapositiva</vt:lpstr>
      </vt:variant>
      <vt:variant>
        <vt:i4>20</vt:i4>
      </vt:variant>
    </vt:vector>
  </HeadingPairs>
  <TitlesOfParts>
    <vt:vector size="21" baseType="lpstr">
      <vt:lpstr>Aspecto</vt:lpstr>
      <vt:lpstr>Diapositiva 1</vt:lpstr>
      <vt:lpstr>Usuarios de Internet y su crecimiento  años 2005-2010</vt:lpstr>
      <vt:lpstr>Áreas de Estudio de la Propiedad Intelectual en Internet</vt:lpstr>
      <vt:lpstr>Definición y Aplicación </vt:lpstr>
      <vt:lpstr>Marco Legal Nacional</vt:lpstr>
      <vt:lpstr>Marco Legal Internacional</vt:lpstr>
      <vt:lpstr>Sociedad de la Información </vt:lpstr>
      <vt:lpstr>Diapositiva 8</vt:lpstr>
      <vt:lpstr>Diapositiva 9</vt:lpstr>
      <vt:lpstr>Diapositiva 10</vt:lpstr>
      <vt:lpstr>Diapositiva 11</vt:lpstr>
      <vt:lpstr>Formas Generales de Protección </vt:lpstr>
      <vt:lpstr>Diapositiva 13</vt:lpstr>
      <vt:lpstr>Diapositiva 14</vt:lpstr>
      <vt:lpstr>Diapositiva 15</vt:lpstr>
      <vt:lpstr>Diapositiva 16</vt:lpstr>
      <vt:lpstr>Diapositiva 17</vt:lpstr>
      <vt:lpstr>Diapositiva 18</vt:lpstr>
      <vt:lpstr>Diapositiva 19</vt:lpstr>
      <vt:lpstr>Muchas Gracias!!!!</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Propiedad Intelectual de la Nueva era Tecnologica</dc:title>
  <dc:creator>martha</dc:creator>
  <cp:lastModifiedBy>sandy</cp:lastModifiedBy>
  <cp:revision>303</cp:revision>
  <dcterms:created xsi:type="dcterms:W3CDTF">2009-07-04T22:28:45Z</dcterms:created>
  <dcterms:modified xsi:type="dcterms:W3CDTF">2011-05-24T21:57:29Z</dcterms:modified>
</cp:coreProperties>
</file>