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414a6ce237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414a6ce237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14a6ce237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14a6ce237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14a6ce237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14a6ce237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414a6ce2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414a6ce2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414a6ce237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414a6ce237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414a6ce23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414a6ce23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414a6ce237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414a6ce237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14a6ce237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414a6ce237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414a6ce23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414a6ce23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414a6ce237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414a6ce237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hyperlink" Target="https://github.com/useocl/use_plugins" TargetMode="External"/><Relationship Id="rId4" Type="http://schemas.openxmlformats.org/officeDocument/2006/relationships/hyperlink" Target="https://gist.github.com/gantoin/190684c344bb70e5c5f9f2339c7be6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BFBFBF"/>
            </a:gs>
            <a:gs pos="100000">
              <a:srgbClr val="737373"/>
            </a:gs>
          </a:gsLst>
          <a:path path="circle">
            <a:fillToRect b="50%" l="50%" r="50%" t="50%"/>
          </a:path>
          <a:tileRect/>
        </a:gra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827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3900">
                <a:latin typeface="Times New Roman"/>
                <a:ea typeface="Times New Roman"/>
                <a:cs typeface="Times New Roman"/>
                <a:sym typeface="Times New Roman"/>
              </a:rPr>
              <a:t>Incorporating a ChatGPT powered assistant into TPV</a:t>
            </a:r>
            <a:endParaRPr sz="3900">
              <a:latin typeface="Times New Roman"/>
              <a:ea typeface="Times New Roman"/>
              <a:cs typeface="Times New Roman"/>
              <a:sym typeface="Times New Roman"/>
            </a:endParaRPr>
          </a:p>
        </p:txBody>
      </p:sp>
      <p:sp>
        <p:nvSpPr>
          <p:cNvPr id="55" name="Google Shape;55;p13"/>
          <p:cNvSpPr txBox="1"/>
          <p:nvPr>
            <p:ph idx="1" type="subTitle"/>
          </p:nvPr>
        </p:nvSpPr>
        <p:spPr>
          <a:xfrm>
            <a:off x="311700" y="2956950"/>
            <a:ext cx="8520600" cy="1305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By</a:t>
            </a:r>
            <a:endParaRPr>
              <a:solidFill>
                <a:schemeClr val="dk1"/>
              </a:solidFill>
            </a:endParaRPr>
          </a:p>
          <a:p>
            <a:pPr indent="0" lvl="0" marL="0" rtl="0" algn="ctr">
              <a:spcBef>
                <a:spcPts val="0"/>
              </a:spcBef>
              <a:spcAft>
                <a:spcPts val="0"/>
              </a:spcAft>
              <a:buNone/>
            </a:pPr>
            <a:r>
              <a:rPr lang="en">
                <a:solidFill>
                  <a:schemeClr val="dk1"/>
                </a:solidFill>
              </a:rPr>
              <a:t>Alexis Huante &amp; Vilen C. Elliott</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C982"/>
            </a:gs>
            <a:gs pos="100000">
              <a:srgbClr val="F58F09"/>
            </a:gs>
          </a:gsLst>
          <a:path path="circle">
            <a:fillToRect b="50%" l="50%" r="50%" t="50%"/>
          </a:path>
          <a:tileRect/>
        </a:gradFill>
      </p:bgPr>
    </p:bg>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4195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000"/>
              <a:t>Questions?</a:t>
            </a:r>
            <a:endParaRPr sz="5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References</a:t>
            </a:r>
            <a:endParaRPr/>
          </a:p>
        </p:txBody>
      </p:sp>
      <p:sp>
        <p:nvSpPr>
          <p:cNvPr id="115" name="Google Shape;115;p23"/>
          <p:cNvSpPr txBox="1"/>
          <p:nvPr>
            <p:ph idx="1" type="subTitle"/>
          </p:nvPr>
        </p:nvSpPr>
        <p:spPr>
          <a:xfrm>
            <a:off x="311700" y="1242525"/>
            <a:ext cx="8520600" cy="34821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3">
                  <a:extLst>
                    <a:ext uri="{A12FA001-AC4F-418D-AE19-62706E023703}">
                      <ahyp:hlinkClr val="tx"/>
                    </a:ext>
                  </a:extLst>
                </a:hlinkClick>
              </a:rPr>
              <a:t>https://github.com/useocl/use_plugins</a:t>
            </a:r>
            <a:r>
              <a:rPr lang="en" sz="1200">
                <a:solidFill>
                  <a:schemeClr val="dk1"/>
                </a:solidFill>
                <a:latin typeface="Times New Roman"/>
                <a:ea typeface="Times New Roman"/>
                <a:cs typeface="Times New Roman"/>
                <a:sym typeface="Times New Roman"/>
              </a:rPr>
              <a:t> by Andreas Kastner and Lars Hamann</a:t>
            </a:r>
            <a:endParaRPr sz="1200">
              <a:solidFill>
                <a:schemeClr val="dk1"/>
              </a:solidFill>
              <a:latin typeface="Times New Roman"/>
              <a:ea typeface="Times New Roman"/>
              <a:cs typeface="Times New Roman"/>
              <a:sym typeface="Times New Roman"/>
            </a:endParaRPr>
          </a:p>
          <a:p>
            <a:pPr indent="0" lvl="0" marL="0" rtl="0" algn="l">
              <a:lnSpc>
                <a:spcPct val="200000"/>
              </a:lnSpc>
              <a:spcBef>
                <a:spcPts val="0"/>
              </a:spcBef>
              <a:spcAft>
                <a:spcPts val="0"/>
              </a:spcAft>
              <a:buClr>
                <a:schemeClr val="dk1"/>
              </a:buClr>
              <a:buSzPts val="1100"/>
              <a:buFont typeface="Arial"/>
              <a:buNone/>
            </a:pP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https://gist.github.com/gantoin/190684c344bb70e5c5f9f2339c7be6ed</a:t>
            </a:r>
            <a:r>
              <a:rPr lang="en" sz="1200">
                <a:solidFill>
                  <a:schemeClr val="dk1"/>
                </a:solidFill>
                <a:latin typeface="Times New Roman"/>
                <a:ea typeface="Times New Roman"/>
                <a:cs typeface="Times New Roman"/>
                <a:sym typeface="Times New Roman"/>
              </a:rPr>
              <a:t> by Antoine Gauthier</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Overview</a:t>
            </a:r>
            <a:endParaRPr/>
          </a:p>
        </p:txBody>
      </p:sp>
      <p:sp>
        <p:nvSpPr>
          <p:cNvPr id="61" name="Google Shape;61;p14"/>
          <p:cNvSpPr txBox="1"/>
          <p:nvPr>
            <p:ph idx="1" type="subTitle"/>
          </p:nvPr>
        </p:nvSpPr>
        <p:spPr>
          <a:xfrm>
            <a:off x="311700" y="1213575"/>
            <a:ext cx="8520600" cy="3482100"/>
          </a:xfrm>
          <a:prstGeom prst="rect">
            <a:avLst/>
          </a:prstGeom>
        </p:spPr>
        <p:txBody>
          <a:bodyPr anchorCtr="0" anchor="t" bIns="91425" lIns="91425" spcFirstLastPara="1" rIns="91425" wrap="square" tIns="91425">
            <a:normAutofit/>
          </a:bodyPr>
          <a:lstStyle/>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Introduction</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Case Diagram</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Methodology</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Challenges</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Future Work</a:t>
            </a:r>
            <a:endParaRPr sz="1500">
              <a:solidFill>
                <a:schemeClr val="dk1"/>
              </a:solidFill>
              <a:latin typeface="Times New Roman"/>
              <a:ea typeface="Times New Roman"/>
              <a:cs typeface="Times New Roman"/>
              <a:sym typeface="Times New Roman"/>
            </a:endParaRPr>
          </a:p>
          <a:p>
            <a:pPr indent="-323850" lvl="0" marL="457200" rtl="0" algn="l">
              <a:lnSpc>
                <a:spcPct val="200000"/>
              </a:lnSpc>
              <a:spcBef>
                <a:spcPts val="0"/>
              </a:spcBef>
              <a:spcAft>
                <a:spcPts val="0"/>
              </a:spcAft>
              <a:buClr>
                <a:schemeClr val="dk1"/>
              </a:buClr>
              <a:buSzPts val="1500"/>
              <a:buFont typeface="Times New Roman"/>
              <a:buChar char="●"/>
            </a:pPr>
            <a:r>
              <a:rPr lang="en" sz="1500">
                <a:solidFill>
                  <a:schemeClr val="dk1"/>
                </a:solidFill>
                <a:latin typeface="Times New Roman"/>
                <a:ea typeface="Times New Roman"/>
                <a:cs typeface="Times New Roman"/>
                <a:sym typeface="Times New Roman"/>
              </a:rPr>
              <a:t>Demo</a:t>
            </a:r>
            <a:endParaRPr sz="1500">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Introduction</a:t>
            </a:r>
            <a:endParaRPr/>
          </a:p>
        </p:txBody>
      </p:sp>
      <p:sp>
        <p:nvSpPr>
          <p:cNvPr id="67" name="Google Shape;67;p15"/>
          <p:cNvSpPr txBox="1"/>
          <p:nvPr>
            <p:ph idx="1" type="subTitle"/>
          </p:nvPr>
        </p:nvSpPr>
        <p:spPr>
          <a:xfrm>
            <a:off x="311700" y="1213575"/>
            <a:ext cx="8520600" cy="34821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Chatbots are being integrated into several application systems, such as banking, marketing, and healthcare.</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They are becoming more and more reliable, ChatGPT-4.</a:t>
            </a:r>
            <a:endParaRPr sz="1400">
              <a:solidFill>
                <a:schemeClr val="dk1"/>
              </a:solidFill>
              <a:latin typeface="Times New Roman"/>
              <a:ea typeface="Times New Roman"/>
              <a:cs typeface="Times New Roman"/>
              <a:sym typeface="Times New Roman"/>
            </a:endParaRPr>
          </a:p>
          <a:p>
            <a:pPr indent="-317500" lvl="0" marL="457200" rtl="0" algn="l">
              <a:lnSpc>
                <a:spcPct val="200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Implement ChatGPT into the TPV tool by Dr. Mustafa Al Lail, Antonio Rosales, and Hector Cardenas</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Case Diagram</a:t>
            </a:r>
            <a:endParaRPr/>
          </a:p>
        </p:txBody>
      </p:sp>
      <p:pic>
        <p:nvPicPr>
          <p:cNvPr id="73" name="Google Shape;73;p16"/>
          <p:cNvPicPr preferRelativeResize="0"/>
          <p:nvPr/>
        </p:nvPicPr>
        <p:blipFill rotWithShape="1">
          <a:blip r:embed="rId3">
            <a:alphaModFix/>
          </a:blip>
          <a:srcRect b="43152" l="0" r="0" t="0"/>
          <a:stretch/>
        </p:blipFill>
        <p:spPr>
          <a:xfrm>
            <a:off x="2218900" y="1213575"/>
            <a:ext cx="4706200" cy="356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Methodology</a:t>
            </a:r>
            <a:endParaRPr/>
          </a:p>
        </p:txBody>
      </p:sp>
      <p:sp>
        <p:nvSpPr>
          <p:cNvPr id="79" name="Google Shape;79;p17"/>
          <p:cNvSpPr txBox="1"/>
          <p:nvPr>
            <p:ph idx="1" type="subTitle"/>
          </p:nvPr>
        </p:nvSpPr>
        <p:spPr>
          <a:xfrm>
            <a:off x="311700" y="1242525"/>
            <a:ext cx="8520600" cy="34821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latin typeface="Times New Roman"/>
                <a:ea typeface="Times New Roman"/>
                <a:cs typeface="Times New Roman"/>
                <a:sym typeface="Times New Roman"/>
              </a:rPr>
              <a:t>Creation of ChatGPT in Java:</a:t>
            </a:r>
            <a:endParaRPr sz="1700">
              <a:solidFill>
                <a:schemeClr val="dk1"/>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GitHub repository by Antoine Gauthier as a reference.</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Download JSON dependency (json-20220924.jar)</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Create OpenAI account to receive a key and include it in the code.</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Creation of GUI in JavaSwing.</a:t>
            </a:r>
            <a:endParaRPr sz="1200">
              <a:solidFill>
                <a:schemeClr val="dk1"/>
              </a:solidFill>
              <a:latin typeface="Times New Roman"/>
              <a:ea typeface="Times New Roman"/>
              <a:cs typeface="Times New Roman"/>
              <a:sym typeface="Times New Roman"/>
            </a:endParaRPr>
          </a:p>
          <a:p>
            <a:pPr indent="0" lvl="0" marL="0" rtl="0" algn="l">
              <a:spcBef>
                <a:spcPts val="1000"/>
              </a:spcBef>
              <a:spcAft>
                <a:spcPts val="0"/>
              </a:spcAft>
              <a:buNone/>
            </a:pPr>
            <a:r>
              <a:t/>
            </a:r>
            <a:endParaRPr sz="2000">
              <a:solidFill>
                <a:schemeClr val="dk1"/>
              </a:solidFill>
              <a:latin typeface="Times New Roman"/>
              <a:ea typeface="Times New Roman"/>
              <a:cs typeface="Times New Roman"/>
              <a:sym typeface="Times New Roman"/>
            </a:endParaRPr>
          </a:p>
        </p:txBody>
      </p:sp>
      <p:pic>
        <p:nvPicPr>
          <p:cNvPr id="80" name="Google Shape;80;p17"/>
          <p:cNvPicPr preferRelativeResize="0"/>
          <p:nvPr/>
        </p:nvPicPr>
        <p:blipFill>
          <a:blip r:embed="rId3">
            <a:alphaModFix/>
          </a:blip>
          <a:stretch>
            <a:fillRect/>
          </a:stretch>
        </p:blipFill>
        <p:spPr>
          <a:xfrm>
            <a:off x="5327871" y="1743200"/>
            <a:ext cx="3239825" cy="1928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Methodology Part 2</a:t>
            </a:r>
            <a:endParaRPr/>
          </a:p>
        </p:txBody>
      </p:sp>
      <p:sp>
        <p:nvSpPr>
          <p:cNvPr id="86" name="Google Shape;86;p18"/>
          <p:cNvSpPr txBox="1"/>
          <p:nvPr>
            <p:ph idx="1" type="subTitle"/>
          </p:nvPr>
        </p:nvSpPr>
        <p:spPr>
          <a:xfrm>
            <a:off x="311700" y="1242525"/>
            <a:ext cx="8520600" cy="348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Times New Roman"/>
                <a:ea typeface="Times New Roman"/>
                <a:cs typeface="Times New Roman"/>
                <a:sym typeface="Times New Roman"/>
              </a:rPr>
              <a:t>Implementation of ChatGPT into the TPV tool</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04800" lvl="0" marL="457200" rtl="0" algn="l">
              <a:lnSpc>
                <a:spcPct val="2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GitHub repository by Andreas Kastner and Lars Hamann as a reference. (Includes examples of plugins)</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Change following files: build.xml, useplugin.xml, manifest.mf, and ChatGPTPlugin.java (code).</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Run the build.xml using ant command in the CMD.</a:t>
            </a:r>
            <a:endParaRPr sz="1200">
              <a:solidFill>
                <a:schemeClr val="dk1"/>
              </a:solidFill>
              <a:latin typeface="Times New Roman"/>
              <a:ea typeface="Times New Roman"/>
              <a:cs typeface="Times New Roman"/>
              <a:sym typeface="Times New Roman"/>
            </a:endParaRPr>
          </a:p>
          <a:p>
            <a:pPr indent="-304800" lvl="0" marL="457200" rtl="0" algn="l">
              <a:lnSpc>
                <a:spcPct val="200000"/>
              </a:lnSpc>
              <a:spcBef>
                <a:spcPts val="1000"/>
              </a:spcBef>
              <a:spcAft>
                <a:spcPts val="100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JAR plugin will be created, move it to the plugins folder from the TPV tool, and run USE.</a:t>
            </a:r>
            <a:endParaRPr/>
          </a:p>
        </p:txBody>
      </p:sp>
      <p:pic>
        <p:nvPicPr>
          <p:cNvPr id="87" name="Google Shape;87;p18"/>
          <p:cNvPicPr preferRelativeResize="0"/>
          <p:nvPr/>
        </p:nvPicPr>
        <p:blipFill>
          <a:blip r:embed="rId3">
            <a:alphaModFix/>
          </a:blip>
          <a:stretch>
            <a:fillRect/>
          </a:stretch>
        </p:blipFill>
        <p:spPr>
          <a:xfrm>
            <a:off x="2858738" y="3538513"/>
            <a:ext cx="2790825" cy="1057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Problems Encountered</a:t>
            </a:r>
            <a:endParaRPr/>
          </a:p>
        </p:txBody>
      </p:sp>
      <p:sp>
        <p:nvSpPr>
          <p:cNvPr id="93" name="Google Shape;93;p19"/>
          <p:cNvSpPr txBox="1"/>
          <p:nvPr>
            <p:ph idx="1" type="subTitle"/>
          </p:nvPr>
        </p:nvSpPr>
        <p:spPr>
          <a:xfrm>
            <a:off x="311700" y="1242525"/>
            <a:ext cx="8520600" cy="3482100"/>
          </a:xfrm>
          <a:prstGeom prst="rect">
            <a:avLst/>
          </a:prstGeom>
        </p:spPr>
        <p:txBody>
          <a:bodyPr anchorCtr="0" anchor="t" bIns="91425" lIns="91425" spcFirstLastPara="1" rIns="91425" wrap="square" tIns="91425">
            <a:normAutofit/>
          </a:bodyPr>
          <a:lstStyle/>
          <a:p>
            <a:pPr indent="0" lvl="0" marL="457200" rtl="0" algn="l">
              <a:lnSpc>
                <a:spcPct val="200000"/>
              </a:lnSpc>
              <a:spcBef>
                <a:spcPts val="0"/>
              </a:spcBef>
              <a:spcAft>
                <a:spcPts val="0"/>
              </a:spcAft>
              <a:buNone/>
            </a:pPr>
            <a:r>
              <a:rPr lang="en" sz="1600">
                <a:solidFill>
                  <a:schemeClr val="dk1"/>
                </a:solidFill>
                <a:latin typeface="Times New Roman"/>
                <a:ea typeface="Times New Roman"/>
                <a:cs typeface="Times New Roman"/>
                <a:sym typeface="Times New Roman"/>
              </a:rPr>
              <a:t>We encountered several challenges during the development of the plugin. </a:t>
            </a:r>
            <a:endParaRPr sz="16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None/>
            </a:pPr>
            <a:r>
              <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We needed to learn new aspects of Java to complete the project, such as structuring the project in a way that was compatible with the TPV software. Additionally, we had to learn how to export the code as a JAR and add it into the TPV plugin folder, which involved ensuring that all the necessary dependencies were included in the JAR file. Despite these challenges, we were able to create the plugin and include the chatbot into the TPV software.</a:t>
            </a:r>
            <a:endParaRPr b="1" sz="1200">
              <a:solidFill>
                <a:schemeClr val="dk1"/>
              </a:solidFill>
              <a:latin typeface="Times New Roman"/>
              <a:ea typeface="Times New Roman"/>
              <a:cs typeface="Times New Roman"/>
              <a:sym typeface="Times New Roman"/>
            </a:endParaRPr>
          </a:p>
          <a:p>
            <a:pPr indent="0" lvl="0" marL="0" rtl="0" algn="ctr">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ctrTitle"/>
          </p:nvPr>
        </p:nvSpPr>
        <p:spPr>
          <a:xfrm>
            <a:off x="246675" y="144975"/>
            <a:ext cx="8520600" cy="1068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Future Work</a:t>
            </a:r>
            <a:endParaRPr/>
          </a:p>
        </p:txBody>
      </p:sp>
      <p:sp>
        <p:nvSpPr>
          <p:cNvPr id="99" name="Google Shape;99;p20"/>
          <p:cNvSpPr txBox="1"/>
          <p:nvPr>
            <p:ph idx="1" type="subTitle"/>
          </p:nvPr>
        </p:nvSpPr>
        <p:spPr>
          <a:xfrm>
            <a:off x="311700" y="1242525"/>
            <a:ext cx="8520600" cy="3482100"/>
          </a:xfrm>
          <a:prstGeom prst="rect">
            <a:avLst/>
          </a:prstGeom>
        </p:spPr>
        <p:txBody>
          <a:bodyPr anchorCtr="0" anchor="t" bIns="91425" lIns="91425" spcFirstLastPara="1" rIns="91425" wrap="square" tIns="91425">
            <a:normAutofit lnSpcReduction="20000"/>
          </a:bodyPr>
          <a:lstStyle/>
          <a:p>
            <a:pPr indent="0" lvl="0" marL="45720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Creating a better user interface: In future iterations of the project, we plan to invest more time and resources into creating a more clean and user-friendly interface that will make it easier for users to interact with the chatbot.</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Adding Text-to-Speech &amp; Speech-to-Text support: Currently, the chatbot only supports text-based interactions. In order to improve the user experience and make the chatbot more accessible, adding support for Text-to-Speech and Speech-to-Text capabilities will allow users to interact with the chatbot using their voice.</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457200" rtl="0" algn="l">
              <a:lnSpc>
                <a:spcPct val="20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Teaching ChatGPT about TPV software: While ChatGPT is a powerful language model, it currently lacks knowledge about the TPV software, we plan to invest more time into teaching ChatGPT about TPV software. This will involve training the language model on relevant data and integrating specific knowledge into its responses.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00D2E9"/>
            </a:gs>
            <a:gs pos="100000">
              <a:srgbClr val="045962"/>
            </a:gs>
          </a:gsLst>
          <a:path path="circle">
            <a:fillToRect b="50%" l="50%" r="50%" t="50%"/>
          </a:path>
          <a:tileRect/>
        </a:gradFill>
      </p:bgPr>
    </p:bg>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1999050"/>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020"/>
              <a:t>Demo</a:t>
            </a:r>
            <a:endParaRPr sz="52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