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embeddedFontLst>
    <p:embeddedFont>
      <p:font typeface="Amatic SC" panose="00000500000000000000" pitchFamily="2" charset="-79"/>
      <p:regular r:id="rId15"/>
      <p:bold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ZHiwuAFgey1ZUAZlF8RvHiEm7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7e0d05225d_0_415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g17e0d05225d_0_415"/>
          <p:cNvSpPr txBox="1">
            <a:spLocks noGrp="1"/>
          </p:cNvSpPr>
          <p:nvPr>
            <p:ph type="ctrTitle"/>
          </p:nvPr>
        </p:nvSpPr>
        <p:spPr>
          <a:xfrm>
            <a:off x="415600" y="522867"/>
            <a:ext cx="11360700" cy="3587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endParaRPr/>
          </a:p>
        </p:txBody>
      </p:sp>
      <p:sp>
        <p:nvSpPr>
          <p:cNvPr id="12" name="Google Shape;12;g17e0d05225d_0_415"/>
          <p:cNvSpPr txBox="1">
            <a:spLocks noGrp="1"/>
          </p:cNvSpPr>
          <p:nvPr>
            <p:ph type="subTitle" idx="1"/>
          </p:nvPr>
        </p:nvSpPr>
        <p:spPr>
          <a:xfrm>
            <a:off x="415600" y="5187200"/>
            <a:ext cx="11360700" cy="941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g17e0d05225d_0_4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7e0d05225d_0_452"/>
          <p:cNvSpPr txBox="1">
            <a:spLocks noGrp="1"/>
          </p:cNvSpPr>
          <p:nvPr>
            <p:ph type="title" hasCustomPrompt="1"/>
          </p:nvPr>
        </p:nvSpPr>
        <p:spPr>
          <a:xfrm>
            <a:off x="415600" y="1653700"/>
            <a:ext cx="11360700" cy="264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17e0d05225d_0_452"/>
          <p:cNvSpPr txBox="1">
            <a:spLocks noGrp="1"/>
          </p:cNvSpPr>
          <p:nvPr>
            <p:ph type="body" idx="1"/>
          </p:nvPr>
        </p:nvSpPr>
        <p:spPr>
          <a:xfrm>
            <a:off x="415600" y="44061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g17e0d05225d_0_45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e0d05225d_0_45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7e0d05225d_0_45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7e0d05225d_0_45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17e0d05225d_0_45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17e0d05225d_0_45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17e0d05225d_0_45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7e0d05225d_0_420"/>
          <p:cNvSpPr txBox="1">
            <a:spLocks noGrp="1"/>
          </p:cNvSpPr>
          <p:nvPr>
            <p:ph type="title"/>
          </p:nvPr>
        </p:nvSpPr>
        <p:spPr>
          <a:xfrm>
            <a:off x="3737000" y="1070000"/>
            <a:ext cx="4718100" cy="47181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6" name="Google Shape;16;g17e0d05225d_0_4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7e0d05225d_0_423"/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17e0d05225d_0_423"/>
          <p:cNvSpPr txBox="1">
            <a:spLocks noGrp="1"/>
          </p:cNvSpPr>
          <p:nvPr>
            <p:ph type="body" idx="1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17e0d05225d_0_4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7e0d05225d_0_427"/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17e0d05225d_0_427"/>
          <p:cNvSpPr txBox="1">
            <a:spLocks noGrp="1"/>
          </p:cNvSpPr>
          <p:nvPr>
            <p:ph type="body" idx="1"/>
          </p:nvPr>
        </p:nvSpPr>
        <p:spPr>
          <a:xfrm>
            <a:off x="415600" y="1638233"/>
            <a:ext cx="5333100" cy="445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g17e0d05225d_0_427"/>
          <p:cNvSpPr txBox="1">
            <a:spLocks noGrp="1"/>
          </p:cNvSpPr>
          <p:nvPr>
            <p:ph type="body" idx="2"/>
          </p:nvPr>
        </p:nvSpPr>
        <p:spPr>
          <a:xfrm>
            <a:off x="6443200" y="1638233"/>
            <a:ext cx="5333100" cy="445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g17e0d05225d_0_4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7e0d05225d_0_432"/>
          <p:cNvSpPr txBox="1">
            <a:spLocks noGrp="1"/>
          </p:cNvSpPr>
          <p:nvPr>
            <p:ph type="title"/>
          </p:nvPr>
        </p:nvSpPr>
        <p:spPr>
          <a:xfrm>
            <a:off x="406400" y="412467"/>
            <a:ext cx="11383500" cy="99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8" name="Google Shape;28;g17e0d05225d_0_4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7e0d05225d_0_43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g17e0d05225d_0_43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7e0d05225d_0_43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7e0d05225d_0_439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g17e0d05225d_0_4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7e0d05225d_0_442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g17e0d05225d_0_442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g17e0d05225d_0_442"/>
          <p:cNvSpPr txBox="1">
            <a:spLocks noGrp="1"/>
          </p:cNvSpPr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40" name="Google Shape;40;g17e0d05225d_0_442"/>
          <p:cNvSpPr txBox="1">
            <a:spLocks noGrp="1"/>
          </p:cNvSpPr>
          <p:nvPr>
            <p:ph type="subTitle" idx="1"/>
          </p:nvPr>
        </p:nvSpPr>
        <p:spPr>
          <a:xfrm>
            <a:off x="354000" y="3793630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g17e0d05225d_0_442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g17e0d05225d_0_4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7e0d05225d_0_449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matic SC"/>
              <a:buNone/>
              <a:defRPr sz="3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g17e0d05225d_0_44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7e0d05225d_0_411"/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sz="5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sz="5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sz="5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sz="5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sz="5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sz="5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sz="5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sz="5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sz="5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g17e0d05225d_0_411"/>
          <p:cNvSpPr txBox="1">
            <a:spLocks noGrp="1"/>
          </p:cNvSpPr>
          <p:nvPr>
            <p:ph type="body" idx="1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g17e0d05225d_0_4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ctrTitle"/>
          </p:nvPr>
        </p:nvSpPr>
        <p:spPr>
          <a:xfrm>
            <a:off x="475130" y="62753"/>
            <a:ext cx="8830882" cy="4794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s-ES" dirty="0"/>
              <a:t>Bibliotecas y bibliobuses de la comunidad de Madrid</a:t>
            </a:r>
            <a:endParaRPr dirty="0"/>
          </a:p>
        </p:txBody>
      </p:sp>
      <p:sp>
        <p:nvSpPr>
          <p:cNvPr id="63" name="Google Shape;63;p1"/>
          <p:cNvSpPr txBox="1">
            <a:spLocks noGrp="1"/>
          </p:cNvSpPr>
          <p:nvPr>
            <p:ph type="subTitle" idx="1"/>
          </p:nvPr>
        </p:nvSpPr>
        <p:spPr>
          <a:xfrm>
            <a:off x="803225" y="5153779"/>
            <a:ext cx="7767000" cy="14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1428"/>
              <a:buNone/>
            </a:pPr>
            <a:r>
              <a:rPr lang="es-ES" b="1"/>
              <a:t>Integrantes del Grupo 45:</a:t>
            </a:r>
            <a:endParaRPr/>
          </a:p>
          <a:p>
            <a:pPr marL="609600" lvl="0" indent="-455930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ES"/>
              <a:t>Alfonso Fernando Sánchez de Toca Gómez</a:t>
            </a:r>
            <a:endParaRPr/>
          </a:p>
          <a:p>
            <a:pPr marL="609600" lvl="0" indent="-455930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ES"/>
              <a:t>Zhu Yidong</a:t>
            </a:r>
            <a:endParaRPr/>
          </a:p>
        </p:txBody>
      </p:sp>
      <p:pic>
        <p:nvPicPr>
          <p:cNvPr id="2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B4F03EF-6FA1-076F-2609-34368B0F2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966" y="662371"/>
            <a:ext cx="2153548" cy="17977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7898B17-FE7E-0047-D096-8504E1521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966" y="2942249"/>
            <a:ext cx="2232799" cy="240733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FF8C-70FA-E9A1-7165-9460101C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 err="1">
                <a:solidFill>
                  <a:schemeClr val="accent1"/>
                </a:solidFill>
                <a:effectLst/>
                <a:latin typeface="Amatic SC" panose="00000500000000000000" pitchFamily="2" charset="-79"/>
                <a:ea typeface="Source Code Pro" panose="020B0509030403020204" pitchFamily="49" charset="0"/>
                <a:cs typeface="Amatic SC" panose="00000500000000000000" pitchFamily="2" charset="-79"/>
              </a:rPr>
              <a:t>Wikidata</a:t>
            </a:r>
            <a:r>
              <a:rPr lang="es-ES" sz="6600" dirty="0">
                <a:solidFill>
                  <a:schemeClr val="accent1"/>
                </a:solidFill>
                <a:effectLst/>
                <a:latin typeface="Amatic SC" panose="00000500000000000000" pitchFamily="2" charset="-79"/>
                <a:ea typeface="Source Code Pro" panose="020B0509030403020204" pitchFamily="49" charset="0"/>
                <a:cs typeface="Amatic SC" panose="00000500000000000000" pitchFamily="2" charset="-79"/>
              </a:rPr>
              <a:t> </a:t>
            </a:r>
            <a:r>
              <a:rPr lang="es-ES" sz="6600" dirty="0" err="1">
                <a:solidFill>
                  <a:schemeClr val="accent1"/>
                </a:solidFill>
                <a:effectLst/>
                <a:latin typeface="Amatic SC" panose="00000500000000000000" pitchFamily="2" charset="-79"/>
                <a:ea typeface="Source Code Pro" panose="020B0509030403020204" pitchFamily="49" charset="0"/>
                <a:cs typeface="Amatic SC" panose="00000500000000000000" pitchFamily="2" charset="-79"/>
              </a:rPr>
              <a:t>Toolkit</a:t>
            </a:r>
            <a:endParaRPr lang="es-ES" sz="6600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CB061-0400-1F64-2DE7-067ACDA28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C6DC7-11F5-471F-4795-E6199AD1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04" y="3551466"/>
            <a:ext cx="7549080" cy="2752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1AB6C-5AD6-941B-CA10-641C0E322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825" y="0"/>
            <a:ext cx="7068175" cy="369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7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F558-68AD-15DE-E4B8-A72589F5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 err="1">
                <a:solidFill>
                  <a:schemeClr val="accent1"/>
                </a:solidFill>
                <a:effectLst/>
                <a:latin typeface="Amatic SC" panose="00000500000000000000" pitchFamily="2" charset="-79"/>
                <a:ea typeface="Source Code Pro" panose="020B0509030403020204" pitchFamily="49" charset="0"/>
                <a:cs typeface="Amatic SC" panose="00000500000000000000" pitchFamily="2" charset="-79"/>
              </a:rPr>
              <a:t>Wikidata</a:t>
            </a:r>
            <a:r>
              <a:rPr lang="es-ES" sz="6600" dirty="0">
                <a:solidFill>
                  <a:schemeClr val="accent1"/>
                </a:solidFill>
                <a:effectLst/>
                <a:latin typeface="Amatic SC" panose="00000500000000000000" pitchFamily="2" charset="-79"/>
                <a:ea typeface="Source Code Pro" panose="020B0509030403020204" pitchFamily="49" charset="0"/>
                <a:cs typeface="Amatic SC" panose="00000500000000000000" pitchFamily="2" charset="-79"/>
              </a:rPr>
              <a:t> </a:t>
            </a:r>
            <a:r>
              <a:rPr lang="es-ES" sz="6600" dirty="0" err="1">
                <a:solidFill>
                  <a:schemeClr val="accent1"/>
                </a:solidFill>
                <a:effectLst/>
                <a:latin typeface="Amatic SC" panose="00000500000000000000" pitchFamily="2" charset="-79"/>
                <a:ea typeface="Source Code Pro" panose="020B0509030403020204" pitchFamily="49" charset="0"/>
                <a:cs typeface="Amatic SC" panose="00000500000000000000" pitchFamily="2" charset="-79"/>
              </a:rPr>
              <a:t>Toolkit</a:t>
            </a:r>
            <a:r>
              <a:rPr lang="es-ES" sz="6600" dirty="0">
                <a:solidFill>
                  <a:schemeClr val="accent1"/>
                </a:solidFill>
                <a:effectLst/>
                <a:latin typeface="Amatic SC" panose="00000500000000000000" pitchFamily="2" charset="-79"/>
                <a:ea typeface="Source Code Pro" panose="020B0509030403020204" pitchFamily="49" charset="0"/>
                <a:cs typeface="Amatic SC" panose="00000500000000000000" pitchFamily="2" charset="-79"/>
              </a:rPr>
              <a:t> Ejemplo</a:t>
            </a:r>
            <a:r>
              <a:rPr lang="es-ES" sz="660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2CA81-B95A-24AA-FCB0-8D8C54867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E1848E-FDD3-8FF8-EE89-CA3BB9702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73683"/>
            <a:ext cx="9646023" cy="519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05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591733" y="177852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Trebuchet MS"/>
              <a:buNone/>
            </a:pPr>
            <a:r>
              <a:rPr lang="es-ES" sz="8800" dirty="0"/>
              <a:t>CONCLUSIÓN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 rot="10800000" flipH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72;p2"/>
          <p:cNvCxnSpPr/>
          <p:nvPr/>
        </p:nvCxnSpPr>
        <p:spPr>
          <a:xfrm>
            <a:off x="10134600" y="0"/>
            <a:ext cx="1727200" cy="6858000"/>
          </a:xfrm>
          <a:prstGeom prst="straightConnector1">
            <a:avLst/>
          </a:prstGeom>
          <a:noFill/>
          <a:ln w="15875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  <p:cxnSp>
        <p:nvCxnSpPr>
          <p:cNvPr id="73" name="Google Shape;73;p2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2"/>
          <p:cNvSpPr txBox="1">
            <a:spLocks noGrp="1"/>
          </p:cNvSpPr>
          <p:nvPr>
            <p:ph type="body" idx="1"/>
          </p:nvPr>
        </p:nvSpPr>
        <p:spPr>
          <a:xfrm>
            <a:off x="1330327" y="1550894"/>
            <a:ext cx="8474073" cy="5109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s-ES" dirty="0"/>
              <a:t>Objetivo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s-ES" dirty="0"/>
              <a:t>Bibliotecas.csv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s-ES" dirty="0"/>
              <a:t>Ontología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s-ES" dirty="0" err="1"/>
              <a:t>OpenRefine</a:t>
            </a:r>
            <a:endParaRPr lang="es-ES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 sz="2400" dirty="0"/>
              <a:t>RML File With The Mappings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s-ES" dirty="0"/>
              <a:t>SPARQL SERVER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s-ES" dirty="0"/>
              <a:t>WIKIDATA-SPARQL WITH LINKS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s-ES" dirty="0" err="1"/>
              <a:t>Wikidata</a:t>
            </a:r>
            <a:r>
              <a:rPr lang="es-ES" dirty="0"/>
              <a:t> </a:t>
            </a:r>
            <a:r>
              <a:rPr lang="es-ES" dirty="0" err="1"/>
              <a:t>Toolkit</a:t>
            </a:r>
            <a:endParaRPr lang="es-ES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s-ES" dirty="0" err="1"/>
              <a:t>Wikidata</a:t>
            </a:r>
            <a:r>
              <a:rPr lang="es-ES" dirty="0"/>
              <a:t> </a:t>
            </a:r>
            <a:r>
              <a:rPr lang="es-ES" dirty="0" err="1"/>
              <a:t>Toolkit</a:t>
            </a:r>
            <a:r>
              <a:rPr lang="es-ES" dirty="0"/>
              <a:t> Ejemplo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s-ES" dirty="0" err="1"/>
              <a:t>Conlusión</a:t>
            </a:r>
            <a:r>
              <a:rPr lang="es-ES" dirty="0"/>
              <a:t> </a:t>
            </a:r>
            <a:endParaRPr dirty="0"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2"/>
          <p:cNvSpPr/>
          <p:nvPr/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Objetivo</a:t>
            </a:r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s-ES" dirty="0"/>
              <a:t>Durante estos meses hemos sido capaces de limpiar la información que no necesitábamos, realizar transformaciones y reconciliaciones del </a:t>
            </a:r>
            <a:r>
              <a:rPr lang="es-ES" dirty="0" err="1"/>
              <a:t>dataset</a:t>
            </a:r>
            <a:r>
              <a:rPr lang="es-ES" dirty="0"/>
              <a:t> Biblioteca.csv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escogido muestra la información relacionada con Bibliotecas y Bibliobuses de la comunidad de Madrid.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285"/>
              <a:buFont typeface="Trebuchet MS"/>
              <a:buNone/>
            </a:pPr>
            <a:r>
              <a:rPr lang="es-ES"/>
              <a:t>Biblioteca.csv</a:t>
            </a:r>
            <a:br>
              <a:rPr lang="es-ES"/>
            </a:br>
            <a:endParaRPr/>
          </a:p>
        </p:txBody>
      </p:sp>
      <p:pic>
        <p:nvPicPr>
          <p:cNvPr id="87" name="Google Shape;8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930390"/>
            <a:ext cx="8969900" cy="378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524934" y="3048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Ontología</a:t>
            </a:r>
            <a:endParaRPr/>
          </a:p>
        </p:txBody>
      </p:sp>
      <p:pic>
        <p:nvPicPr>
          <p:cNvPr id="93" name="Google Shape;9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25" y="1861575"/>
            <a:ext cx="3442684" cy="4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/>
        </p:nvSpPr>
        <p:spPr>
          <a:xfrm>
            <a:off x="635875" y="1286550"/>
            <a:ext cx="371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Source Code Pro"/>
                <a:ea typeface="Source Code Pro"/>
                <a:cs typeface="Source Code Pro"/>
                <a:sym typeface="Source Code Pro"/>
              </a:rPr>
              <a:t>Object Properties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454925" y="1362750"/>
            <a:ext cx="371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Source Code Pro"/>
                <a:ea typeface="Source Code Pro"/>
                <a:cs typeface="Source Code Pro"/>
                <a:sym typeface="Source Code Pro"/>
              </a:rPr>
              <a:t>Data Type Properties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273975" y="1362750"/>
            <a:ext cx="371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Source Code Pro"/>
                <a:ea typeface="Source Code Pro"/>
                <a:cs typeface="Source Code Pro"/>
                <a:sym typeface="Source Code Pro"/>
              </a:rPr>
              <a:t>Classes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7" name="Google Shape;9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950" y="1854050"/>
            <a:ext cx="3172800" cy="46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3975" y="1854050"/>
            <a:ext cx="2024522" cy="463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Openrefine</a:t>
            </a:r>
            <a:endParaRPr/>
          </a:p>
        </p:txBody>
      </p:sp>
      <p:pic>
        <p:nvPicPr>
          <p:cNvPr id="104" name="Google Shape;10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730325"/>
            <a:ext cx="7627752" cy="357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9200" y="1037275"/>
            <a:ext cx="1860725" cy="499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4D19-62C0-62AF-11D9-16B423CC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RML File With The Mappings</a:t>
            </a:r>
            <a:endParaRPr lang="es-E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99315-91DF-6EB6-12C7-7F276526E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 descr="Morph-KGC">
            <a:extLst>
              <a:ext uri="{FF2B5EF4-FFF2-40B4-BE49-F238E27FC236}">
                <a16:creationId xmlns:a16="http://schemas.microsoft.com/office/drawing/2014/main" id="{F2D956CD-903A-37A6-2231-977F84A67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10" y="263580"/>
            <a:ext cx="4440331" cy="166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é es Google Colab? | Cursos GIS | TYC GIS Formación">
            <a:extLst>
              <a:ext uri="{FF2B5EF4-FFF2-40B4-BE49-F238E27FC236}">
                <a16:creationId xmlns:a16="http://schemas.microsoft.com/office/drawing/2014/main" id="{D59CBD65-7092-F7AF-97E6-651F3994F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775" y="4249786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06EAAA-FF88-F6AB-F633-FA0302A73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59" y="1721492"/>
            <a:ext cx="8283387" cy="50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7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3B74-F5A7-E0F0-F8CC-6281F230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7200" i="0" dirty="0">
                <a:solidFill>
                  <a:srgbClr val="4D5156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SPARQL SERVER</a:t>
            </a:r>
            <a:endParaRPr lang="es-ES" sz="7200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B0F9-6B01-F7E2-8E43-D1A80A91C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050" name="Picture 2" descr="GitHub - oeg-upm/helio: Helio is a framework that allows publishing RDF  data as a Linked Data service, in which data comes from different  heterogeneous sources. The translation of data into RDF can">
            <a:extLst>
              <a:ext uri="{FF2B5EF4-FFF2-40B4-BE49-F238E27FC236}">
                <a16:creationId xmlns:a16="http://schemas.microsoft.com/office/drawing/2014/main" id="{3D6148F1-4DA8-E9F8-936B-515EC4CB2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90" y="230630"/>
            <a:ext cx="4837701" cy="20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ache Jena - Wikipedia">
            <a:extLst>
              <a:ext uri="{FF2B5EF4-FFF2-40B4-BE49-F238E27FC236}">
                <a16:creationId xmlns:a16="http://schemas.microsoft.com/office/drawing/2014/main" id="{1FEA530F-9D9A-B106-A666-3121898FD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885" y="2641218"/>
            <a:ext cx="4596405" cy="316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C15E9D-EBE8-6B18-32F0-2FF33BBFB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09" y="2118649"/>
            <a:ext cx="6546476" cy="396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0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F5EE-A89B-7299-4612-E5012E6D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WIKIDATA-SPARQL WITH LINKS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5DA47A-E191-0F1B-56DF-C233AE65A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7335" y="3062578"/>
            <a:ext cx="6691654" cy="2098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dirty="0" err="1">
                <a:solidFill>
                  <a:schemeClr val="accent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Wikidata</a:t>
            </a:r>
            <a:r>
              <a:rPr lang="es-ES" dirty="0">
                <a:solidFill>
                  <a:schemeClr val="accent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accent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Toolkit</a:t>
            </a:r>
            <a:r>
              <a:rPr lang="es-ES" dirty="0">
                <a:solidFill>
                  <a:schemeClr val="accent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es una biblioteca de Java para acceder a </a:t>
            </a:r>
            <a:r>
              <a:rPr lang="es-ES" dirty="0" err="1">
                <a:solidFill>
                  <a:schemeClr val="accent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Wikidata</a:t>
            </a:r>
            <a:r>
              <a:rPr lang="es-ES" dirty="0">
                <a:solidFill>
                  <a:schemeClr val="accent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y otras instalaciones de </a:t>
            </a:r>
            <a:r>
              <a:rPr lang="es-ES" dirty="0" err="1">
                <a:solidFill>
                  <a:schemeClr val="accent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Wikibase</a:t>
            </a:r>
            <a:r>
              <a:rPr lang="es-ES" dirty="0">
                <a:solidFill>
                  <a:schemeClr val="accent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 Se puede utilizar para servicios de consulta SPARQL simple.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 descr="Actions · Wikidata/Wikidata-Toolkit · GitHub">
            <a:extLst>
              <a:ext uri="{FF2B5EF4-FFF2-40B4-BE49-F238E27FC236}">
                <a16:creationId xmlns:a16="http://schemas.microsoft.com/office/drawing/2014/main" id="{68AFC109-EBF4-0BF9-1552-29C651A94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565" y="172439"/>
            <a:ext cx="46482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D8C5BF-154F-BAB7-C848-B15F494C4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476" y="2599765"/>
            <a:ext cx="3107718" cy="425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78127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140</Words>
  <Application>Microsoft Office PowerPoint</Application>
  <PresentationFormat>Widescreen</PresentationFormat>
  <Paragraphs>32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Amatic SC</vt:lpstr>
      <vt:lpstr>Source Code Pro</vt:lpstr>
      <vt:lpstr>Beach Day</vt:lpstr>
      <vt:lpstr>Bibliotecas y bibliobuses de la comunidad de Madrid</vt:lpstr>
      <vt:lpstr>Índice</vt:lpstr>
      <vt:lpstr>Objetivo</vt:lpstr>
      <vt:lpstr>Biblioteca.csv </vt:lpstr>
      <vt:lpstr>Ontología</vt:lpstr>
      <vt:lpstr>Openrefine</vt:lpstr>
      <vt:lpstr>RML File With The Mappings</vt:lpstr>
      <vt:lpstr>SPARQL SERVER</vt:lpstr>
      <vt:lpstr>WIKIDATA-SPARQL WITH LINKS</vt:lpstr>
      <vt:lpstr>Wikidata Toolkit</vt:lpstr>
      <vt:lpstr>Wikidata Toolkit Ejemplo 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Bibliotecas y bibliobuses de la comunidad de Madrid</dc:title>
  <dc:creator>Alfredo Anadon</dc:creator>
  <cp:lastModifiedBy>YiDong Zhu</cp:lastModifiedBy>
  <cp:revision>2</cp:revision>
  <dcterms:created xsi:type="dcterms:W3CDTF">2020-11-05T18:23:46Z</dcterms:created>
  <dcterms:modified xsi:type="dcterms:W3CDTF">2022-11-06T18:52:45Z</dcterms:modified>
</cp:coreProperties>
</file>