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6"/>
  </p:notesMasterIdLst>
  <p:sldIdLst>
    <p:sldId id="256" r:id="rId2"/>
    <p:sldId id="274" r:id="rId3"/>
    <p:sldId id="265" r:id="rId4"/>
    <p:sldId id="287" r:id="rId5"/>
    <p:sldId id="266" r:id="rId6"/>
    <p:sldId id="269" r:id="rId7"/>
    <p:sldId id="281" r:id="rId8"/>
    <p:sldId id="271" r:id="rId9"/>
    <p:sldId id="261" r:id="rId10"/>
    <p:sldId id="262" r:id="rId11"/>
    <p:sldId id="263" r:id="rId12"/>
    <p:sldId id="264" r:id="rId13"/>
    <p:sldId id="259" r:id="rId14"/>
    <p:sldId id="260" r:id="rId15"/>
    <p:sldId id="288" r:id="rId16"/>
    <p:sldId id="278" r:id="rId17"/>
    <p:sldId id="279" r:id="rId18"/>
    <p:sldId id="272" r:id="rId19"/>
    <p:sldId id="283" r:id="rId20"/>
    <p:sldId id="284" r:id="rId21"/>
    <p:sldId id="273" r:id="rId22"/>
    <p:sldId id="289" r:id="rId23"/>
    <p:sldId id="276" r:id="rId24"/>
    <p:sldId id="28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AD8"/>
    <a:srgbClr val="FF7E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89"/>
    <p:restoredTop sz="48066"/>
  </p:normalViewPr>
  <p:slideViewPr>
    <p:cSldViewPr snapToGrid="0" snapToObjects="1">
      <p:cViewPr>
        <p:scale>
          <a:sx n="95" d="100"/>
          <a:sy n="95" d="100"/>
        </p:scale>
        <p:origin x="536"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0F3AEF-E3EC-4D92-B943-39EAD4C3D2CF}"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7F59655C-DC74-46B2-B7D7-315B2117BFF5}">
      <dgm:prSet/>
      <dgm:spPr/>
      <dgm:t>
        <a:bodyPr/>
        <a:lstStyle/>
        <a:p>
          <a:r>
            <a:rPr lang="en-US" dirty="0"/>
            <a:t>Introduction</a:t>
          </a:r>
        </a:p>
      </dgm:t>
    </dgm:pt>
    <dgm:pt modelId="{AB7D9906-4FE6-4767-881B-C61D48E757FA}" type="parTrans" cxnId="{37F28D2E-B344-4284-8866-268BFE424D98}">
      <dgm:prSet/>
      <dgm:spPr/>
      <dgm:t>
        <a:bodyPr/>
        <a:lstStyle/>
        <a:p>
          <a:endParaRPr lang="en-US"/>
        </a:p>
      </dgm:t>
    </dgm:pt>
    <dgm:pt modelId="{0CCD66D1-F785-4DD7-ADB3-33D45E74FCD2}" type="sibTrans" cxnId="{37F28D2E-B344-4284-8866-268BFE424D98}">
      <dgm:prSet/>
      <dgm:spPr/>
      <dgm:t>
        <a:bodyPr/>
        <a:lstStyle/>
        <a:p>
          <a:endParaRPr lang="en-US"/>
        </a:p>
      </dgm:t>
    </dgm:pt>
    <dgm:pt modelId="{2476097C-66C8-419B-9CCA-CAEE8D223BA3}">
      <dgm:prSet/>
      <dgm:spPr/>
      <dgm:t>
        <a:bodyPr/>
        <a:lstStyle/>
        <a:p>
          <a:r>
            <a:rPr lang="en-US" dirty="0"/>
            <a:t>Definitions and Theoretical Issues</a:t>
          </a:r>
        </a:p>
      </dgm:t>
    </dgm:pt>
    <dgm:pt modelId="{5BF5E140-18C3-44D3-881D-68B89139C2ED}" type="parTrans" cxnId="{37BE23B5-6BA9-40F8-99E0-1212FEB01BAE}">
      <dgm:prSet/>
      <dgm:spPr/>
      <dgm:t>
        <a:bodyPr/>
        <a:lstStyle/>
        <a:p>
          <a:endParaRPr lang="en-US"/>
        </a:p>
      </dgm:t>
    </dgm:pt>
    <dgm:pt modelId="{5D3A5B53-735B-4781-9A04-1C26D10023CA}" type="sibTrans" cxnId="{37BE23B5-6BA9-40F8-99E0-1212FEB01BAE}">
      <dgm:prSet/>
      <dgm:spPr/>
      <dgm:t>
        <a:bodyPr/>
        <a:lstStyle/>
        <a:p>
          <a:endParaRPr lang="en-US"/>
        </a:p>
      </dgm:t>
    </dgm:pt>
    <dgm:pt modelId="{4253B065-DBF0-4FAD-98E8-558751059F09}">
      <dgm:prSet/>
      <dgm:spPr/>
      <dgm:t>
        <a:bodyPr/>
        <a:lstStyle/>
        <a:p>
          <a:r>
            <a:rPr lang="en-US"/>
            <a:t>Simulations</a:t>
          </a:r>
        </a:p>
      </dgm:t>
    </dgm:pt>
    <dgm:pt modelId="{104CD9B9-93A8-4818-A48C-2D2285CD27E5}" type="parTrans" cxnId="{87D10CCD-66F4-4987-B2D1-356747151A29}">
      <dgm:prSet/>
      <dgm:spPr/>
      <dgm:t>
        <a:bodyPr/>
        <a:lstStyle/>
        <a:p>
          <a:endParaRPr lang="en-US"/>
        </a:p>
      </dgm:t>
    </dgm:pt>
    <dgm:pt modelId="{F1FBBEF1-54FF-48BB-B0E2-5D929EA7529A}" type="sibTrans" cxnId="{87D10CCD-66F4-4987-B2D1-356747151A29}">
      <dgm:prSet/>
      <dgm:spPr/>
      <dgm:t>
        <a:bodyPr/>
        <a:lstStyle/>
        <a:p>
          <a:endParaRPr lang="en-US"/>
        </a:p>
      </dgm:t>
    </dgm:pt>
    <dgm:pt modelId="{A19F48C8-0190-4827-86D8-9BB447A0F9BC}">
      <dgm:prSet/>
      <dgm:spPr/>
      <dgm:t>
        <a:bodyPr/>
        <a:lstStyle/>
        <a:p>
          <a:r>
            <a:rPr lang="en-US"/>
            <a:t>Alternatives to Least-Squares Approaches</a:t>
          </a:r>
        </a:p>
      </dgm:t>
    </dgm:pt>
    <dgm:pt modelId="{5C897B58-E468-4068-B46D-F8C99DDEEA8A}" type="parTrans" cxnId="{6A80B64A-5D1B-424D-A45D-F52033E42BC8}">
      <dgm:prSet/>
      <dgm:spPr/>
      <dgm:t>
        <a:bodyPr/>
        <a:lstStyle/>
        <a:p>
          <a:endParaRPr lang="en-US"/>
        </a:p>
      </dgm:t>
    </dgm:pt>
    <dgm:pt modelId="{4D192AFE-3A0D-4B49-8979-7A91119FEE1F}" type="sibTrans" cxnId="{6A80B64A-5D1B-424D-A45D-F52033E42BC8}">
      <dgm:prSet/>
      <dgm:spPr/>
      <dgm:t>
        <a:bodyPr/>
        <a:lstStyle/>
        <a:p>
          <a:endParaRPr lang="en-US"/>
        </a:p>
      </dgm:t>
    </dgm:pt>
    <dgm:pt modelId="{567E0E34-64EF-475A-B837-E5D67FEA005C}">
      <dgm:prSet/>
      <dgm:spPr/>
      <dgm:t>
        <a:bodyPr/>
        <a:lstStyle/>
        <a:p>
          <a:r>
            <a:rPr lang="en-US" dirty="0"/>
            <a:t>Reasons for Choosing an Estimator or Test</a:t>
          </a:r>
        </a:p>
      </dgm:t>
    </dgm:pt>
    <dgm:pt modelId="{BBBB24ED-DCF4-4AA1-9620-58A7AB1CC441}" type="parTrans" cxnId="{823890D2-4255-41E1-BC1B-3D75759D9027}">
      <dgm:prSet/>
      <dgm:spPr/>
      <dgm:t>
        <a:bodyPr/>
        <a:lstStyle/>
        <a:p>
          <a:endParaRPr lang="en-US"/>
        </a:p>
      </dgm:t>
    </dgm:pt>
    <dgm:pt modelId="{927779F8-C791-4A4D-9494-C6C2F3DD11D8}" type="sibTrans" cxnId="{823890D2-4255-41E1-BC1B-3D75759D9027}">
      <dgm:prSet/>
      <dgm:spPr/>
      <dgm:t>
        <a:bodyPr/>
        <a:lstStyle/>
        <a:p>
          <a:endParaRPr lang="en-US"/>
        </a:p>
      </dgm:t>
    </dgm:pt>
    <dgm:pt modelId="{C5381508-FDC3-FC45-A06E-FA6E8F625159}">
      <dgm:prSet/>
      <dgm:spPr/>
      <dgm:t>
        <a:bodyPr/>
        <a:lstStyle/>
        <a:p>
          <a:r>
            <a:rPr lang="en-US"/>
            <a:t>Summary and Conclusions</a:t>
          </a:r>
          <a:endParaRPr lang="en-US" dirty="0"/>
        </a:p>
      </dgm:t>
    </dgm:pt>
    <dgm:pt modelId="{FB1C7AC7-EEE6-0746-B0A1-CB5914377CDA}" type="parTrans" cxnId="{40D45E40-1AA1-DC49-8AA8-715C9B335C70}">
      <dgm:prSet/>
      <dgm:spPr/>
      <dgm:t>
        <a:bodyPr/>
        <a:lstStyle/>
        <a:p>
          <a:endParaRPr lang="en-US"/>
        </a:p>
      </dgm:t>
    </dgm:pt>
    <dgm:pt modelId="{D9C1764E-3F94-6141-83B5-DF5D6274EDC2}" type="sibTrans" cxnId="{40D45E40-1AA1-DC49-8AA8-715C9B335C70}">
      <dgm:prSet/>
      <dgm:spPr/>
      <dgm:t>
        <a:bodyPr/>
        <a:lstStyle/>
        <a:p>
          <a:endParaRPr lang="en-US"/>
        </a:p>
      </dgm:t>
    </dgm:pt>
    <dgm:pt modelId="{56864E53-56FD-5C4B-A9BB-4AA98C6F68E7}" type="pres">
      <dgm:prSet presAssocID="{790F3AEF-E3EC-4D92-B943-39EAD4C3D2CF}" presName="vert0" presStyleCnt="0">
        <dgm:presLayoutVars>
          <dgm:dir/>
          <dgm:animOne val="branch"/>
          <dgm:animLvl val="lvl"/>
        </dgm:presLayoutVars>
      </dgm:prSet>
      <dgm:spPr/>
    </dgm:pt>
    <dgm:pt modelId="{31E1018B-AD13-AF4D-B174-05858E8B10D4}" type="pres">
      <dgm:prSet presAssocID="{7F59655C-DC74-46B2-B7D7-315B2117BFF5}" presName="thickLine" presStyleLbl="alignNode1" presStyleIdx="0" presStyleCnt="6"/>
      <dgm:spPr/>
    </dgm:pt>
    <dgm:pt modelId="{EE03C018-A06F-7C49-86C8-D6CFB0B2289B}" type="pres">
      <dgm:prSet presAssocID="{7F59655C-DC74-46B2-B7D7-315B2117BFF5}" presName="horz1" presStyleCnt="0"/>
      <dgm:spPr/>
    </dgm:pt>
    <dgm:pt modelId="{FFE1E1A2-66B8-C04C-98B7-F38ACB6E39C6}" type="pres">
      <dgm:prSet presAssocID="{7F59655C-DC74-46B2-B7D7-315B2117BFF5}" presName="tx1" presStyleLbl="revTx" presStyleIdx="0" presStyleCnt="6"/>
      <dgm:spPr/>
    </dgm:pt>
    <dgm:pt modelId="{B3451EB2-3D00-3D46-AE03-4517F76D7FB6}" type="pres">
      <dgm:prSet presAssocID="{7F59655C-DC74-46B2-B7D7-315B2117BFF5}" presName="vert1" presStyleCnt="0"/>
      <dgm:spPr/>
    </dgm:pt>
    <dgm:pt modelId="{15628374-CAD1-234F-BFAC-CDB617E7C10F}" type="pres">
      <dgm:prSet presAssocID="{2476097C-66C8-419B-9CCA-CAEE8D223BA3}" presName="thickLine" presStyleLbl="alignNode1" presStyleIdx="1" presStyleCnt="6"/>
      <dgm:spPr/>
    </dgm:pt>
    <dgm:pt modelId="{58A2BA4B-5272-694D-8D6B-6D1A9652E3AA}" type="pres">
      <dgm:prSet presAssocID="{2476097C-66C8-419B-9CCA-CAEE8D223BA3}" presName="horz1" presStyleCnt="0"/>
      <dgm:spPr/>
    </dgm:pt>
    <dgm:pt modelId="{8DF88C8D-FB2E-074F-8C35-BF6F1BB54036}" type="pres">
      <dgm:prSet presAssocID="{2476097C-66C8-419B-9CCA-CAEE8D223BA3}" presName="tx1" presStyleLbl="revTx" presStyleIdx="1" presStyleCnt="6"/>
      <dgm:spPr/>
    </dgm:pt>
    <dgm:pt modelId="{34AC5E83-648E-134B-A79B-A8E40247905A}" type="pres">
      <dgm:prSet presAssocID="{2476097C-66C8-419B-9CCA-CAEE8D223BA3}" presName="vert1" presStyleCnt="0"/>
      <dgm:spPr/>
    </dgm:pt>
    <dgm:pt modelId="{E5DB1014-88D2-DC44-91A9-4884E24BBA84}" type="pres">
      <dgm:prSet presAssocID="{4253B065-DBF0-4FAD-98E8-558751059F09}" presName="thickLine" presStyleLbl="alignNode1" presStyleIdx="2" presStyleCnt="6"/>
      <dgm:spPr/>
    </dgm:pt>
    <dgm:pt modelId="{F966E3B0-9740-FD42-8EBC-4EB51409755C}" type="pres">
      <dgm:prSet presAssocID="{4253B065-DBF0-4FAD-98E8-558751059F09}" presName="horz1" presStyleCnt="0"/>
      <dgm:spPr/>
    </dgm:pt>
    <dgm:pt modelId="{851EAE7A-AE3E-7246-B290-8870E2634047}" type="pres">
      <dgm:prSet presAssocID="{4253B065-DBF0-4FAD-98E8-558751059F09}" presName="tx1" presStyleLbl="revTx" presStyleIdx="2" presStyleCnt="6"/>
      <dgm:spPr/>
    </dgm:pt>
    <dgm:pt modelId="{F79EA82D-5B08-0145-B628-78DA94BE318F}" type="pres">
      <dgm:prSet presAssocID="{4253B065-DBF0-4FAD-98E8-558751059F09}" presName="vert1" presStyleCnt="0"/>
      <dgm:spPr/>
    </dgm:pt>
    <dgm:pt modelId="{B2334C7B-DF0D-BF40-BD3B-7F793854D9E2}" type="pres">
      <dgm:prSet presAssocID="{A19F48C8-0190-4827-86D8-9BB447A0F9BC}" presName="thickLine" presStyleLbl="alignNode1" presStyleIdx="3" presStyleCnt="6"/>
      <dgm:spPr/>
    </dgm:pt>
    <dgm:pt modelId="{10723CE6-263A-4241-8D95-F0359443D225}" type="pres">
      <dgm:prSet presAssocID="{A19F48C8-0190-4827-86D8-9BB447A0F9BC}" presName="horz1" presStyleCnt="0"/>
      <dgm:spPr/>
    </dgm:pt>
    <dgm:pt modelId="{09128BAC-02EB-E54B-9ABC-EB0A91CFEB63}" type="pres">
      <dgm:prSet presAssocID="{A19F48C8-0190-4827-86D8-9BB447A0F9BC}" presName="tx1" presStyleLbl="revTx" presStyleIdx="3" presStyleCnt="6"/>
      <dgm:spPr/>
    </dgm:pt>
    <dgm:pt modelId="{78675DB6-76FB-F049-83C0-4F86182993BC}" type="pres">
      <dgm:prSet presAssocID="{A19F48C8-0190-4827-86D8-9BB447A0F9BC}" presName="vert1" presStyleCnt="0"/>
      <dgm:spPr/>
    </dgm:pt>
    <dgm:pt modelId="{C6C1AEED-0357-3F4A-85C8-8BFF7DE6C40C}" type="pres">
      <dgm:prSet presAssocID="{567E0E34-64EF-475A-B837-E5D67FEA005C}" presName="thickLine" presStyleLbl="alignNode1" presStyleIdx="4" presStyleCnt="6"/>
      <dgm:spPr/>
    </dgm:pt>
    <dgm:pt modelId="{DF75CF1C-1B98-FA40-9504-25DE88431A39}" type="pres">
      <dgm:prSet presAssocID="{567E0E34-64EF-475A-B837-E5D67FEA005C}" presName="horz1" presStyleCnt="0"/>
      <dgm:spPr/>
    </dgm:pt>
    <dgm:pt modelId="{48F3D674-BBD2-BC4E-9DD7-FE846AD42D3B}" type="pres">
      <dgm:prSet presAssocID="{567E0E34-64EF-475A-B837-E5D67FEA005C}" presName="tx1" presStyleLbl="revTx" presStyleIdx="4" presStyleCnt="6"/>
      <dgm:spPr/>
    </dgm:pt>
    <dgm:pt modelId="{E6EB7E6F-1A2B-1447-8A17-A4689DD842EC}" type="pres">
      <dgm:prSet presAssocID="{567E0E34-64EF-475A-B837-E5D67FEA005C}" presName="vert1" presStyleCnt="0"/>
      <dgm:spPr/>
    </dgm:pt>
    <dgm:pt modelId="{89733128-1AD7-524D-8D18-6BF88E92CA32}" type="pres">
      <dgm:prSet presAssocID="{C5381508-FDC3-FC45-A06E-FA6E8F625159}" presName="thickLine" presStyleLbl="alignNode1" presStyleIdx="5" presStyleCnt="6"/>
      <dgm:spPr/>
    </dgm:pt>
    <dgm:pt modelId="{90FC4B7F-7498-0043-A9BA-936826D352CB}" type="pres">
      <dgm:prSet presAssocID="{C5381508-FDC3-FC45-A06E-FA6E8F625159}" presName="horz1" presStyleCnt="0"/>
      <dgm:spPr/>
    </dgm:pt>
    <dgm:pt modelId="{7F5C4438-9EBE-B84F-A946-AB14BC0B0F27}" type="pres">
      <dgm:prSet presAssocID="{C5381508-FDC3-FC45-A06E-FA6E8F625159}" presName="tx1" presStyleLbl="revTx" presStyleIdx="5" presStyleCnt="6"/>
      <dgm:spPr/>
    </dgm:pt>
    <dgm:pt modelId="{B89FDE8A-6D2E-E04C-A5FF-48A1E1D7EC5E}" type="pres">
      <dgm:prSet presAssocID="{C5381508-FDC3-FC45-A06E-FA6E8F625159}" presName="vert1" presStyleCnt="0"/>
      <dgm:spPr/>
    </dgm:pt>
  </dgm:ptLst>
  <dgm:cxnLst>
    <dgm:cxn modelId="{37F28D2E-B344-4284-8866-268BFE424D98}" srcId="{790F3AEF-E3EC-4D92-B943-39EAD4C3D2CF}" destId="{7F59655C-DC74-46B2-B7D7-315B2117BFF5}" srcOrd="0" destOrd="0" parTransId="{AB7D9906-4FE6-4767-881B-C61D48E757FA}" sibTransId="{0CCD66D1-F785-4DD7-ADB3-33D45E74FCD2}"/>
    <dgm:cxn modelId="{40D45E40-1AA1-DC49-8AA8-715C9B335C70}" srcId="{790F3AEF-E3EC-4D92-B943-39EAD4C3D2CF}" destId="{C5381508-FDC3-FC45-A06E-FA6E8F625159}" srcOrd="5" destOrd="0" parTransId="{FB1C7AC7-EEE6-0746-B0A1-CB5914377CDA}" sibTransId="{D9C1764E-3F94-6141-83B5-DF5D6274EDC2}"/>
    <dgm:cxn modelId="{FFAA1E47-B68B-6443-8DE2-1E22F0F62707}" type="presOf" srcId="{A19F48C8-0190-4827-86D8-9BB447A0F9BC}" destId="{09128BAC-02EB-E54B-9ABC-EB0A91CFEB63}" srcOrd="0" destOrd="0" presId="urn:microsoft.com/office/officeart/2008/layout/LinedList"/>
    <dgm:cxn modelId="{6A80B64A-5D1B-424D-A45D-F52033E42BC8}" srcId="{790F3AEF-E3EC-4D92-B943-39EAD4C3D2CF}" destId="{A19F48C8-0190-4827-86D8-9BB447A0F9BC}" srcOrd="3" destOrd="0" parTransId="{5C897B58-E468-4068-B46D-F8C99DDEEA8A}" sibTransId="{4D192AFE-3A0D-4B49-8979-7A91119FEE1F}"/>
    <dgm:cxn modelId="{9C485E5D-162B-2445-B078-DBF3363177C6}" type="presOf" srcId="{C5381508-FDC3-FC45-A06E-FA6E8F625159}" destId="{7F5C4438-9EBE-B84F-A946-AB14BC0B0F27}" srcOrd="0" destOrd="0" presId="urn:microsoft.com/office/officeart/2008/layout/LinedList"/>
    <dgm:cxn modelId="{04F43E7A-BCC0-8547-84A7-361125F55F9F}" type="presOf" srcId="{7F59655C-DC74-46B2-B7D7-315B2117BFF5}" destId="{FFE1E1A2-66B8-C04C-98B7-F38ACB6E39C6}" srcOrd="0" destOrd="0" presId="urn:microsoft.com/office/officeart/2008/layout/LinedList"/>
    <dgm:cxn modelId="{CB130482-EDC2-9E4E-8F62-C785615A1932}" type="presOf" srcId="{2476097C-66C8-419B-9CCA-CAEE8D223BA3}" destId="{8DF88C8D-FB2E-074F-8C35-BF6F1BB54036}" srcOrd="0" destOrd="0" presId="urn:microsoft.com/office/officeart/2008/layout/LinedList"/>
    <dgm:cxn modelId="{9B15C286-DBEB-514C-9C85-6B06E3D77D7C}" type="presOf" srcId="{4253B065-DBF0-4FAD-98E8-558751059F09}" destId="{851EAE7A-AE3E-7246-B290-8870E2634047}" srcOrd="0" destOrd="0" presId="urn:microsoft.com/office/officeart/2008/layout/LinedList"/>
    <dgm:cxn modelId="{485DF69A-4467-F04E-B8E7-F22B41C2DCAA}" type="presOf" srcId="{567E0E34-64EF-475A-B837-E5D67FEA005C}" destId="{48F3D674-BBD2-BC4E-9DD7-FE846AD42D3B}" srcOrd="0" destOrd="0" presId="urn:microsoft.com/office/officeart/2008/layout/LinedList"/>
    <dgm:cxn modelId="{37BE23B5-6BA9-40F8-99E0-1212FEB01BAE}" srcId="{790F3AEF-E3EC-4D92-B943-39EAD4C3D2CF}" destId="{2476097C-66C8-419B-9CCA-CAEE8D223BA3}" srcOrd="1" destOrd="0" parTransId="{5BF5E140-18C3-44D3-881D-68B89139C2ED}" sibTransId="{5D3A5B53-735B-4781-9A04-1C26D10023CA}"/>
    <dgm:cxn modelId="{87D10CCD-66F4-4987-B2D1-356747151A29}" srcId="{790F3AEF-E3EC-4D92-B943-39EAD4C3D2CF}" destId="{4253B065-DBF0-4FAD-98E8-558751059F09}" srcOrd="2" destOrd="0" parTransId="{104CD9B9-93A8-4818-A48C-2D2285CD27E5}" sibTransId="{F1FBBEF1-54FF-48BB-B0E2-5D929EA7529A}"/>
    <dgm:cxn modelId="{823890D2-4255-41E1-BC1B-3D75759D9027}" srcId="{790F3AEF-E3EC-4D92-B943-39EAD4C3D2CF}" destId="{567E0E34-64EF-475A-B837-E5D67FEA005C}" srcOrd="4" destOrd="0" parTransId="{BBBB24ED-DCF4-4AA1-9620-58A7AB1CC441}" sibTransId="{927779F8-C791-4A4D-9494-C6C2F3DD11D8}"/>
    <dgm:cxn modelId="{513823E9-6890-C449-A847-4594E0CC1855}" type="presOf" srcId="{790F3AEF-E3EC-4D92-B943-39EAD4C3D2CF}" destId="{56864E53-56FD-5C4B-A9BB-4AA98C6F68E7}" srcOrd="0" destOrd="0" presId="urn:microsoft.com/office/officeart/2008/layout/LinedList"/>
    <dgm:cxn modelId="{E75B12E0-0236-8341-864A-756CEC7C835C}" type="presParOf" srcId="{56864E53-56FD-5C4B-A9BB-4AA98C6F68E7}" destId="{31E1018B-AD13-AF4D-B174-05858E8B10D4}" srcOrd="0" destOrd="0" presId="urn:microsoft.com/office/officeart/2008/layout/LinedList"/>
    <dgm:cxn modelId="{860E2582-9605-6640-ABFE-A4F9293D0FD9}" type="presParOf" srcId="{56864E53-56FD-5C4B-A9BB-4AA98C6F68E7}" destId="{EE03C018-A06F-7C49-86C8-D6CFB0B2289B}" srcOrd="1" destOrd="0" presId="urn:microsoft.com/office/officeart/2008/layout/LinedList"/>
    <dgm:cxn modelId="{3591ED09-566A-C742-A5FE-9E9B990793E3}" type="presParOf" srcId="{EE03C018-A06F-7C49-86C8-D6CFB0B2289B}" destId="{FFE1E1A2-66B8-C04C-98B7-F38ACB6E39C6}" srcOrd="0" destOrd="0" presId="urn:microsoft.com/office/officeart/2008/layout/LinedList"/>
    <dgm:cxn modelId="{DBDB75CC-27B2-C445-9A0A-F467005E854F}" type="presParOf" srcId="{EE03C018-A06F-7C49-86C8-D6CFB0B2289B}" destId="{B3451EB2-3D00-3D46-AE03-4517F76D7FB6}" srcOrd="1" destOrd="0" presId="urn:microsoft.com/office/officeart/2008/layout/LinedList"/>
    <dgm:cxn modelId="{A0BA8F62-6404-0C44-BAFB-3E050DDCA540}" type="presParOf" srcId="{56864E53-56FD-5C4B-A9BB-4AA98C6F68E7}" destId="{15628374-CAD1-234F-BFAC-CDB617E7C10F}" srcOrd="2" destOrd="0" presId="urn:microsoft.com/office/officeart/2008/layout/LinedList"/>
    <dgm:cxn modelId="{A19CCC84-0F77-BB49-9405-E6AAFA49109B}" type="presParOf" srcId="{56864E53-56FD-5C4B-A9BB-4AA98C6F68E7}" destId="{58A2BA4B-5272-694D-8D6B-6D1A9652E3AA}" srcOrd="3" destOrd="0" presId="urn:microsoft.com/office/officeart/2008/layout/LinedList"/>
    <dgm:cxn modelId="{D974DA58-ED4C-3B4D-A6A6-70161BEDE3AC}" type="presParOf" srcId="{58A2BA4B-5272-694D-8D6B-6D1A9652E3AA}" destId="{8DF88C8D-FB2E-074F-8C35-BF6F1BB54036}" srcOrd="0" destOrd="0" presId="urn:microsoft.com/office/officeart/2008/layout/LinedList"/>
    <dgm:cxn modelId="{A5F3C436-12F0-B940-8183-AC9A8660B998}" type="presParOf" srcId="{58A2BA4B-5272-694D-8D6B-6D1A9652E3AA}" destId="{34AC5E83-648E-134B-A79B-A8E40247905A}" srcOrd="1" destOrd="0" presId="urn:microsoft.com/office/officeart/2008/layout/LinedList"/>
    <dgm:cxn modelId="{572A6D04-2F70-1D40-9E2E-70EAB2C330B9}" type="presParOf" srcId="{56864E53-56FD-5C4B-A9BB-4AA98C6F68E7}" destId="{E5DB1014-88D2-DC44-91A9-4884E24BBA84}" srcOrd="4" destOrd="0" presId="urn:microsoft.com/office/officeart/2008/layout/LinedList"/>
    <dgm:cxn modelId="{A7CB0DFC-EAAB-7E4F-8AED-3C98F6A7060D}" type="presParOf" srcId="{56864E53-56FD-5C4B-A9BB-4AA98C6F68E7}" destId="{F966E3B0-9740-FD42-8EBC-4EB51409755C}" srcOrd="5" destOrd="0" presId="urn:microsoft.com/office/officeart/2008/layout/LinedList"/>
    <dgm:cxn modelId="{1CD9459E-C997-0B41-B716-CFAF46629D82}" type="presParOf" srcId="{F966E3B0-9740-FD42-8EBC-4EB51409755C}" destId="{851EAE7A-AE3E-7246-B290-8870E2634047}" srcOrd="0" destOrd="0" presId="urn:microsoft.com/office/officeart/2008/layout/LinedList"/>
    <dgm:cxn modelId="{1D67ED57-30AD-0046-8F03-4FBADE3340E3}" type="presParOf" srcId="{F966E3B0-9740-FD42-8EBC-4EB51409755C}" destId="{F79EA82D-5B08-0145-B628-78DA94BE318F}" srcOrd="1" destOrd="0" presId="urn:microsoft.com/office/officeart/2008/layout/LinedList"/>
    <dgm:cxn modelId="{C410B994-D841-4340-AC64-0F05377E5409}" type="presParOf" srcId="{56864E53-56FD-5C4B-A9BB-4AA98C6F68E7}" destId="{B2334C7B-DF0D-BF40-BD3B-7F793854D9E2}" srcOrd="6" destOrd="0" presId="urn:microsoft.com/office/officeart/2008/layout/LinedList"/>
    <dgm:cxn modelId="{6C664C29-126E-DC4E-BED2-2BDE8B0611AF}" type="presParOf" srcId="{56864E53-56FD-5C4B-A9BB-4AA98C6F68E7}" destId="{10723CE6-263A-4241-8D95-F0359443D225}" srcOrd="7" destOrd="0" presId="urn:microsoft.com/office/officeart/2008/layout/LinedList"/>
    <dgm:cxn modelId="{31747AFB-C2D1-AF4A-A83E-246E16DF0C6F}" type="presParOf" srcId="{10723CE6-263A-4241-8D95-F0359443D225}" destId="{09128BAC-02EB-E54B-9ABC-EB0A91CFEB63}" srcOrd="0" destOrd="0" presId="urn:microsoft.com/office/officeart/2008/layout/LinedList"/>
    <dgm:cxn modelId="{75C77E11-6FF8-084E-BC30-E988F3E73B29}" type="presParOf" srcId="{10723CE6-263A-4241-8D95-F0359443D225}" destId="{78675DB6-76FB-F049-83C0-4F86182993BC}" srcOrd="1" destOrd="0" presId="urn:microsoft.com/office/officeart/2008/layout/LinedList"/>
    <dgm:cxn modelId="{40D5DA1B-B296-6E47-9413-5171511D2477}" type="presParOf" srcId="{56864E53-56FD-5C4B-A9BB-4AA98C6F68E7}" destId="{C6C1AEED-0357-3F4A-85C8-8BFF7DE6C40C}" srcOrd="8" destOrd="0" presId="urn:microsoft.com/office/officeart/2008/layout/LinedList"/>
    <dgm:cxn modelId="{F2AA18A3-6652-1343-B5F1-68B8CE72FFEC}" type="presParOf" srcId="{56864E53-56FD-5C4B-A9BB-4AA98C6F68E7}" destId="{DF75CF1C-1B98-FA40-9504-25DE88431A39}" srcOrd="9" destOrd="0" presId="urn:microsoft.com/office/officeart/2008/layout/LinedList"/>
    <dgm:cxn modelId="{8653D4D2-B627-BE4D-8DBD-D2122833BAEA}" type="presParOf" srcId="{DF75CF1C-1B98-FA40-9504-25DE88431A39}" destId="{48F3D674-BBD2-BC4E-9DD7-FE846AD42D3B}" srcOrd="0" destOrd="0" presId="urn:microsoft.com/office/officeart/2008/layout/LinedList"/>
    <dgm:cxn modelId="{18743EFE-7EBF-A644-9444-D3DA5C2E368C}" type="presParOf" srcId="{DF75CF1C-1B98-FA40-9504-25DE88431A39}" destId="{E6EB7E6F-1A2B-1447-8A17-A4689DD842EC}" srcOrd="1" destOrd="0" presId="urn:microsoft.com/office/officeart/2008/layout/LinedList"/>
    <dgm:cxn modelId="{34537D63-40F6-7D40-B442-AAE0C7E2BE02}" type="presParOf" srcId="{56864E53-56FD-5C4B-A9BB-4AA98C6F68E7}" destId="{89733128-1AD7-524D-8D18-6BF88E92CA32}" srcOrd="10" destOrd="0" presId="urn:microsoft.com/office/officeart/2008/layout/LinedList"/>
    <dgm:cxn modelId="{8CB3AE1F-8B9B-D040-909E-09B617F14334}" type="presParOf" srcId="{56864E53-56FD-5C4B-A9BB-4AA98C6F68E7}" destId="{90FC4B7F-7498-0043-A9BA-936826D352CB}" srcOrd="11" destOrd="0" presId="urn:microsoft.com/office/officeart/2008/layout/LinedList"/>
    <dgm:cxn modelId="{7030B4EA-65EB-194A-95B0-36C6AC246894}" type="presParOf" srcId="{90FC4B7F-7498-0043-A9BA-936826D352CB}" destId="{7F5C4438-9EBE-B84F-A946-AB14BC0B0F27}" srcOrd="0" destOrd="0" presId="urn:microsoft.com/office/officeart/2008/layout/LinedList"/>
    <dgm:cxn modelId="{044716DD-FB27-EA42-9949-F1C89E1521B4}" type="presParOf" srcId="{90FC4B7F-7498-0043-A9BA-936826D352CB}" destId="{B89FDE8A-6D2E-E04C-A5FF-48A1E1D7EC5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E1018B-AD13-AF4D-B174-05858E8B10D4}">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E1E1A2-66B8-C04C-98B7-F38ACB6E39C6}">
      <dsp:nvSpPr>
        <dsp:cNvPr id="0" name=""/>
        <dsp:cNvSpPr/>
      </dsp:nvSpPr>
      <dsp:spPr>
        <a:xfrm>
          <a:off x="0" y="2492"/>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Introduction</a:t>
          </a:r>
        </a:p>
      </dsp:txBody>
      <dsp:txXfrm>
        <a:off x="0" y="2492"/>
        <a:ext cx="6492875" cy="850069"/>
      </dsp:txXfrm>
    </dsp:sp>
    <dsp:sp modelId="{15628374-CAD1-234F-BFAC-CDB617E7C10F}">
      <dsp:nvSpPr>
        <dsp:cNvPr id="0" name=""/>
        <dsp:cNvSpPr/>
      </dsp:nvSpPr>
      <dsp:spPr>
        <a:xfrm>
          <a:off x="0" y="852561"/>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F88C8D-FB2E-074F-8C35-BF6F1BB54036}">
      <dsp:nvSpPr>
        <dsp:cNvPr id="0" name=""/>
        <dsp:cNvSpPr/>
      </dsp:nvSpPr>
      <dsp:spPr>
        <a:xfrm>
          <a:off x="0" y="852561"/>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Definitions and Theoretical Issues</a:t>
          </a:r>
        </a:p>
      </dsp:txBody>
      <dsp:txXfrm>
        <a:off x="0" y="852561"/>
        <a:ext cx="6492875" cy="850069"/>
      </dsp:txXfrm>
    </dsp:sp>
    <dsp:sp modelId="{E5DB1014-88D2-DC44-91A9-4884E24BBA84}">
      <dsp:nvSpPr>
        <dsp:cNvPr id="0" name=""/>
        <dsp:cNvSpPr/>
      </dsp:nvSpPr>
      <dsp:spPr>
        <a:xfrm>
          <a:off x="0" y="1702630"/>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1EAE7A-AE3E-7246-B290-8870E2634047}">
      <dsp:nvSpPr>
        <dsp:cNvPr id="0" name=""/>
        <dsp:cNvSpPr/>
      </dsp:nvSpPr>
      <dsp:spPr>
        <a:xfrm>
          <a:off x="0" y="1702630"/>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Simulations</a:t>
          </a:r>
        </a:p>
      </dsp:txBody>
      <dsp:txXfrm>
        <a:off x="0" y="1702630"/>
        <a:ext cx="6492875" cy="850069"/>
      </dsp:txXfrm>
    </dsp:sp>
    <dsp:sp modelId="{B2334C7B-DF0D-BF40-BD3B-7F793854D9E2}">
      <dsp:nvSpPr>
        <dsp:cNvPr id="0" name=""/>
        <dsp:cNvSpPr/>
      </dsp:nvSpPr>
      <dsp:spPr>
        <a:xfrm>
          <a:off x="0" y="2552699"/>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128BAC-02EB-E54B-9ABC-EB0A91CFEB63}">
      <dsp:nvSpPr>
        <dsp:cNvPr id="0" name=""/>
        <dsp:cNvSpPr/>
      </dsp:nvSpPr>
      <dsp:spPr>
        <a:xfrm>
          <a:off x="0" y="255269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Alternatives to Least-Squares Approaches</a:t>
          </a:r>
        </a:p>
      </dsp:txBody>
      <dsp:txXfrm>
        <a:off x="0" y="2552699"/>
        <a:ext cx="6492875" cy="850069"/>
      </dsp:txXfrm>
    </dsp:sp>
    <dsp:sp modelId="{C6C1AEED-0357-3F4A-85C8-8BFF7DE6C40C}">
      <dsp:nvSpPr>
        <dsp:cNvPr id="0" name=""/>
        <dsp:cNvSpPr/>
      </dsp:nvSpPr>
      <dsp:spPr>
        <a:xfrm>
          <a:off x="0" y="3402769"/>
          <a:ext cx="649287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F3D674-BBD2-BC4E-9DD7-FE846AD42D3B}">
      <dsp:nvSpPr>
        <dsp:cNvPr id="0" name=""/>
        <dsp:cNvSpPr/>
      </dsp:nvSpPr>
      <dsp:spPr>
        <a:xfrm>
          <a:off x="0" y="340276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Reasons for Choosing an Estimator or Test</a:t>
          </a:r>
        </a:p>
      </dsp:txBody>
      <dsp:txXfrm>
        <a:off x="0" y="3402769"/>
        <a:ext cx="6492875" cy="850069"/>
      </dsp:txXfrm>
    </dsp:sp>
    <dsp:sp modelId="{89733128-1AD7-524D-8D18-6BF88E92CA32}">
      <dsp:nvSpPr>
        <dsp:cNvPr id="0" name=""/>
        <dsp:cNvSpPr/>
      </dsp:nvSpPr>
      <dsp:spPr>
        <a:xfrm>
          <a:off x="0" y="4252838"/>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5C4438-9EBE-B84F-A946-AB14BC0B0F27}">
      <dsp:nvSpPr>
        <dsp:cNvPr id="0" name=""/>
        <dsp:cNvSpPr/>
      </dsp:nvSpPr>
      <dsp:spPr>
        <a:xfrm>
          <a:off x="0" y="4252838"/>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Summary and Conclusions</a:t>
          </a:r>
          <a:endParaRPr lang="en-US" sz="2900" kern="1200" dirty="0"/>
        </a:p>
      </dsp:txBody>
      <dsp:txXfrm>
        <a:off x="0" y="4252838"/>
        <a:ext cx="6492875" cy="85006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4FB534-FF13-D541-A4BB-4ED90DCE9E6E}" type="datetimeFigureOut">
              <a:rPr lang="en-US" smtClean="0"/>
              <a:t>12/4/18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BF76C0-BC0D-E847-B30C-772072CB3277}" type="slidenum">
              <a:rPr lang="en-US" smtClean="0"/>
              <a:t>‹#›</a:t>
            </a:fld>
            <a:endParaRPr lang="en-US"/>
          </a:p>
        </p:txBody>
      </p:sp>
    </p:spTree>
    <p:extLst>
      <p:ext uri="{BB962C8B-B14F-4D97-AF65-F5344CB8AC3E}">
        <p14:creationId xmlns:p14="http://schemas.microsoft.com/office/powerpoint/2010/main" val="3751234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 yourself:</a:t>
            </a:r>
          </a:p>
          <a:p>
            <a:r>
              <a:rPr lang="en-US" dirty="0"/>
              <a:t> Good afternoon. As some of you know, I’m Alexis Carr and I’m a masters student here in the College of Medicine.</a:t>
            </a:r>
          </a:p>
          <a:p>
            <a:r>
              <a:rPr lang="en-US" dirty="0"/>
              <a:t> I’m here today to present Thomas Lumley's 2002 review "The Importance of the Normality Assumption in Large Public Health Data Sets"</a:t>
            </a:r>
          </a:p>
        </p:txBody>
      </p:sp>
      <p:sp>
        <p:nvSpPr>
          <p:cNvPr id="4" name="Slide Number Placeholder 3"/>
          <p:cNvSpPr>
            <a:spLocks noGrp="1"/>
          </p:cNvSpPr>
          <p:nvPr>
            <p:ph type="sldNum" sz="quarter" idx="5"/>
          </p:nvPr>
        </p:nvSpPr>
        <p:spPr/>
        <p:txBody>
          <a:bodyPr/>
          <a:lstStyle/>
          <a:p>
            <a:fld id="{E5BF76C0-BC0D-E847-B30C-772072CB3277}" type="slidenum">
              <a:rPr lang="en-US" smtClean="0"/>
              <a:t>1</a:t>
            </a:fld>
            <a:endParaRPr lang="en-US"/>
          </a:p>
        </p:txBody>
      </p:sp>
    </p:spTree>
    <p:extLst>
      <p:ext uri="{BB962C8B-B14F-4D97-AF65-F5344CB8AC3E}">
        <p14:creationId xmlns:p14="http://schemas.microsoft.com/office/powerpoint/2010/main" val="2556104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They drew 1000 n% samples from the population (with n being approximately 1%, 2%, 5%, and 7.5% of the population) and plotted a histogram of the means.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The graph shows a histogram and a smooth estimate of the distribution for each sample size. It is clear that the means are close to Normally distributed even with these very extreme data and with sample sizes as low as 65. </a:t>
            </a:r>
            <a:endParaRPr lang="en-US" dirty="0"/>
          </a:p>
          <a:p>
            <a:endParaRPr lang="en-US" dirty="0"/>
          </a:p>
        </p:txBody>
      </p:sp>
      <p:sp>
        <p:nvSpPr>
          <p:cNvPr id="4" name="Slide Number Placeholder 3"/>
          <p:cNvSpPr>
            <a:spLocks noGrp="1"/>
          </p:cNvSpPr>
          <p:nvPr>
            <p:ph type="sldNum" sz="quarter" idx="5"/>
          </p:nvPr>
        </p:nvSpPr>
        <p:spPr/>
        <p:txBody>
          <a:bodyPr/>
          <a:lstStyle/>
          <a:p>
            <a:fld id="{E5BF76C0-BC0D-E847-B30C-772072CB3277}" type="slidenum">
              <a:rPr lang="en-US" smtClean="0"/>
              <a:t>12</a:t>
            </a:fld>
            <a:endParaRPr lang="en-US"/>
          </a:p>
        </p:txBody>
      </p:sp>
    </p:spTree>
    <p:extLst>
      <p:ext uri="{BB962C8B-B14F-4D97-AF65-F5344CB8AC3E}">
        <p14:creationId xmlns:p14="http://schemas.microsoft.com/office/powerpoint/2010/main" val="3270197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BF76C0-BC0D-E847-B30C-772072CB3277}" type="slidenum">
              <a:rPr lang="en-US" smtClean="0"/>
              <a:t>13</a:t>
            </a:fld>
            <a:endParaRPr lang="en-US"/>
          </a:p>
        </p:txBody>
      </p:sp>
    </p:spTree>
    <p:extLst>
      <p:ext uri="{BB962C8B-B14F-4D97-AF65-F5344CB8AC3E}">
        <p14:creationId xmlns:p14="http://schemas.microsoft.com/office/powerpoint/2010/main" val="1574163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coding </a:t>
            </a:r>
            <a:r>
              <a:rPr lang="en-US" sz="1200" kern="1200" dirty="0">
                <a:solidFill>
                  <a:schemeClr val="tx1"/>
                </a:solidFill>
                <a:effectLst/>
                <a:latin typeface="+mn-lt"/>
                <a:ea typeface="+mn-ea"/>
                <a:cs typeface="+mn-cs"/>
              </a:rPr>
              <a:t>a smooth estimate of the distribution for each sample size, I plotted the normal distribution for that mean and </a:t>
            </a:r>
            <a:r>
              <a:rPr lang="en-US" sz="1200" kern="1200" dirty="0" err="1">
                <a:solidFill>
                  <a:schemeClr val="tx1"/>
                </a:solidFill>
                <a:effectLst/>
                <a:latin typeface="+mn-lt"/>
                <a:ea typeface="+mn-ea"/>
                <a:cs typeface="+mn-cs"/>
              </a:rPr>
              <a:t>sd</a:t>
            </a:r>
            <a:r>
              <a:rPr lang="en-US" sz="1200" kern="1200" dirty="0">
                <a:solidFill>
                  <a:schemeClr val="tx1"/>
                </a:solidFill>
                <a:effectLst/>
                <a:latin typeface="+mn-lt"/>
                <a:ea typeface="+mn-ea"/>
                <a:cs typeface="+mn-cs"/>
              </a:rPr>
              <a:t> over the histogram and eyeballed it. </a:t>
            </a:r>
            <a:endParaRPr lang="en-US" dirty="0"/>
          </a:p>
        </p:txBody>
      </p:sp>
      <p:sp>
        <p:nvSpPr>
          <p:cNvPr id="4" name="Slide Number Placeholder 3"/>
          <p:cNvSpPr>
            <a:spLocks noGrp="1"/>
          </p:cNvSpPr>
          <p:nvPr>
            <p:ph type="sldNum" sz="quarter" idx="5"/>
          </p:nvPr>
        </p:nvSpPr>
        <p:spPr/>
        <p:txBody>
          <a:bodyPr/>
          <a:lstStyle/>
          <a:p>
            <a:fld id="{E5BF76C0-BC0D-E847-B30C-772072CB3277}" type="slidenum">
              <a:rPr lang="en-US" smtClean="0"/>
              <a:t>14</a:t>
            </a:fld>
            <a:endParaRPr lang="en-US"/>
          </a:p>
        </p:txBody>
      </p:sp>
    </p:spTree>
    <p:extLst>
      <p:ext uri="{BB962C8B-B14F-4D97-AF65-F5344CB8AC3E}">
        <p14:creationId xmlns:p14="http://schemas.microsoft.com/office/powerpoint/2010/main" val="3720623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t>
            </a:r>
            <a:r>
              <a:rPr lang="en-US" dirty="0" err="1"/>
              <a:t>std</a:t>
            </a:r>
            <a:r>
              <a:rPr lang="en-US" dirty="0"/>
              <a:t> dev has positive relationship with mean, shows </a:t>
            </a:r>
            <a:r>
              <a:rPr lang="en-US" dirty="0" err="1"/>
              <a:t>heteroscedacity</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addition, there is substantial heteroscedasticity and a somewhat linear relation between the mean and variance. In Figure 3 we divided subjects into groups by age and sex and calculated the mean and standard deviation of cost for each group. It is clear that the standard deviation increases strongly as the mean increases. The data are as far from being Normal and homoscedastic as can be found in any real examples. </a:t>
            </a:r>
            <a:endParaRPr lang="en-US" dirty="0"/>
          </a:p>
          <a:p>
            <a:endParaRPr lang="en-US" dirty="0"/>
          </a:p>
        </p:txBody>
      </p:sp>
      <p:sp>
        <p:nvSpPr>
          <p:cNvPr id="4" name="Slide Number Placeholder 3"/>
          <p:cNvSpPr>
            <a:spLocks noGrp="1"/>
          </p:cNvSpPr>
          <p:nvPr>
            <p:ph type="sldNum" sz="quarter" idx="5"/>
          </p:nvPr>
        </p:nvSpPr>
        <p:spPr/>
        <p:txBody>
          <a:bodyPr/>
          <a:lstStyle/>
          <a:p>
            <a:fld id="{E5BF76C0-BC0D-E847-B30C-772072CB3277}" type="slidenum">
              <a:rPr lang="en-US" smtClean="0"/>
              <a:t>15</a:t>
            </a:fld>
            <a:endParaRPr lang="en-US"/>
          </a:p>
        </p:txBody>
      </p:sp>
    </p:spTree>
    <p:extLst>
      <p:ext uri="{BB962C8B-B14F-4D97-AF65-F5344CB8AC3E}">
        <p14:creationId xmlns:p14="http://schemas.microsoft.com/office/powerpoint/2010/main" val="3124888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used these data to determine how large a sample would be needed for the Central Limit Theorem to provide reliable results.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They drew 1000 n% samples from the population.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 For each sample they calculated the regression of cost on age, sex, self-rated health, and HMO (IPA = 0) versus Fee for Service (IPA = 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 For each parameter in the regression model they  calculated a 95% confidence interval 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 checked to see whether the confidence interval contained the true value.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°With The percent of times that the confidence interval included the value computed from the entire population being an estimate of the true 			amount of confidence (coverage)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 would be 95% if the data had been Normal to start with.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kern="1200" dirty="0">
                <a:solidFill>
                  <a:schemeClr val="tx1"/>
                </a:solidFill>
                <a:effectLst/>
                <a:latin typeface="+mn-lt"/>
                <a:ea typeface="+mn-ea"/>
                <a:cs typeface="+mn-cs"/>
              </a:rPr>
              <a:t>For samples of size 65 and 129, some of the confidence interval coverages are below 90%. That means that the true alpha level would be 10% or more, when the investigator believed it to be 5%, yielding too many significant regression coefficients.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Note that for sample sizes of about 500 or more, the coverage for all regression coefficients is quite close to 95%. Thus, even with these very extreme data, least-squares regression performed well with 500 or more observations.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5BF76C0-BC0D-E847-B30C-772072CB3277}" type="slidenum">
              <a:rPr lang="en-US" smtClean="0"/>
              <a:t>16</a:t>
            </a:fld>
            <a:endParaRPr lang="en-US"/>
          </a:p>
        </p:txBody>
      </p:sp>
    </p:spTree>
    <p:extLst>
      <p:ext uri="{BB962C8B-B14F-4D97-AF65-F5344CB8AC3E}">
        <p14:creationId xmlns:p14="http://schemas.microsoft.com/office/powerpoint/2010/main" val="2037707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2.6 5.8 14.7 3.3 </a:t>
            </a:r>
          </a:p>
          <a:p>
            <a:r>
              <a:rPr lang="en-US" dirty="0"/>
              <a:t>[1] 2.3 6.1 17.1 4.0 </a:t>
            </a:r>
          </a:p>
          <a:p>
            <a:r>
              <a:rPr lang="en-US" dirty="0"/>
              <a:t>[1] 1.6 9.2 24.5 4.5 </a:t>
            </a:r>
          </a:p>
          <a:p>
            <a:r>
              <a:rPr lang="en-US" dirty="0"/>
              <a:t>[1] 2.0 9.9 28.6 4.4 </a:t>
            </a:r>
          </a:p>
          <a:p>
            <a:r>
              <a:rPr lang="en-US" dirty="0"/>
              <a:t>[1] 2.6 5.8 14.7 3.3 </a:t>
            </a:r>
          </a:p>
          <a:p>
            <a:r>
              <a:rPr lang="en-US" dirty="0"/>
              <a:t>[1] 1.7 10.3 29.2 5.3 </a:t>
            </a:r>
          </a:p>
          <a:p>
            <a:r>
              <a:rPr lang="en-US" dirty="0"/>
              <a:t>[1] 1.8 11.3 34.3 5.1</a:t>
            </a:r>
          </a:p>
        </p:txBody>
      </p:sp>
      <p:sp>
        <p:nvSpPr>
          <p:cNvPr id="4" name="Slide Number Placeholder 3"/>
          <p:cNvSpPr>
            <a:spLocks noGrp="1"/>
          </p:cNvSpPr>
          <p:nvPr>
            <p:ph type="sldNum" sz="quarter" idx="5"/>
          </p:nvPr>
        </p:nvSpPr>
        <p:spPr/>
        <p:txBody>
          <a:bodyPr/>
          <a:lstStyle/>
          <a:p>
            <a:fld id="{E5BF76C0-BC0D-E847-B30C-772072CB3277}" type="slidenum">
              <a:rPr lang="en-US" smtClean="0"/>
              <a:t>17</a:t>
            </a:fld>
            <a:endParaRPr lang="en-US"/>
          </a:p>
        </p:txBody>
      </p:sp>
    </p:spTree>
    <p:extLst>
      <p:ext uri="{BB962C8B-B14F-4D97-AF65-F5344CB8AC3E}">
        <p14:creationId xmlns:p14="http://schemas.microsoft.com/office/powerpoint/2010/main" val="2902073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t-test and linear regression are valid only for Normally distributed outcomes. This belief leads to the use of rank tests for which confidence intervals are very hard to obtain and interpret and to cumbersome data-dependent procedures where different transformations are examined until a distributional test fails to reject Normality. </a:t>
            </a:r>
            <a:endParaRPr lang="en-US" dirty="0"/>
          </a:p>
          <a:p>
            <a:endParaRPr lang="en-US" dirty="0"/>
          </a:p>
          <a:p>
            <a:r>
              <a:rPr lang="en-US" dirty="0"/>
              <a:t>*** A lot of the alternative tests were nonparametric tests and didn’t yield as much as the t or </a:t>
            </a:r>
            <a:r>
              <a:rPr lang="en-US" dirty="0" err="1"/>
              <a:t>ols</a:t>
            </a:r>
            <a:r>
              <a:rPr lang="en-US" dirty="0"/>
              <a:t> tests, so they were there to just bolster their point that these tests can be very powerful with this type of data.</a:t>
            </a:r>
          </a:p>
        </p:txBody>
      </p:sp>
      <p:sp>
        <p:nvSpPr>
          <p:cNvPr id="4" name="Slide Number Placeholder 3"/>
          <p:cNvSpPr>
            <a:spLocks noGrp="1"/>
          </p:cNvSpPr>
          <p:nvPr>
            <p:ph type="sldNum" sz="quarter" idx="5"/>
          </p:nvPr>
        </p:nvSpPr>
        <p:spPr/>
        <p:txBody>
          <a:bodyPr/>
          <a:lstStyle/>
          <a:p>
            <a:fld id="{E5BF76C0-BC0D-E847-B30C-772072CB3277}" type="slidenum">
              <a:rPr lang="en-US" smtClean="0"/>
              <a:t>19</a:t>
            </a:fld>
            <a:endParaRPr lang="en-US"/>
          </a:p>
        </p:txBody>
      </p:sp>
    </p:spTree>
    <p:extLst>
      <p:ext uri="{BB962C8B-B14F-4D97-AF65-F5344CB8AC3E}">
        <p14:creationId xmlns:p14="http://schemas.microsoft.com/office/powerpoint/2010/main" val="4039126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situations where estimation and comparison of means with the t-test and linear regression is difficult because of extreme data distributions, it is important to consider whether the mean is the primary target of estimation or whether some other summary measure would be just as appropriate. </a:t>
            </a:r>
          </a:p>
          <a:p>
            <a:endParaRPr lang="en-US" dirty="0"/>
          </a:p>
        </p:txBody>
      </p:sp>
      <p:sp>
        <p:nvSpPr>
          <p:cNvPr id="4" name="Slide Number Placeholder 3"/>
          <p:cNvSpPr>
            <a:spLocks noGrp="1"/>
          </p:cNvSpPr>
          <p:nvPr>
            <p:ph type="sldNum" sz="quarter" idx="5"/>
          </p:nvPr>
        </p:nvSpPr>
        <p:spPr/>
        <p:txBody>
          <a:bodyPr/>
          <a:lstStyle/>
          <a:p>
            <a:fld id="{E5BF76C0-BC0D-E847-B30C-772072CB3277}" type="slidenum">
              <a:rPr lang="en-US" smtClean="0"/>
              <a:t>21</a:t>
            </a:fld>
            <a:endParaRPr lang="en-US"/>
          </a:p>
        </p:txBody>
      </p:sp>
    </p:spTree>
    <p:extLst>
      <p:ext uri="{BB962C8B-B14F-4D97-AF65-F5344CB8AC3E}">
        <p14:creationId xmlns:p14="http://schemas.microsoft.com/office/powerpoint/2010/main" val="34934108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BF76C0-BC0D-E847-B30C-772072CB3277}" type="slidenum">
              <a:rPr lang="en-US" smtClean="0"/>
              <a:t>23</a:t>
            </a:fld>
            <a:endParaRPr lang="en-US"/>
          </a:p>
        </p:txBody>
      </p:sp>
    </p:spTree>
    <p:extLst>
      <p:ext uri="{BB962C8B-B14F-4D97-AF65-F5344CB8AC3E}">
        <p14:creationId xmlns:p14="http://schemas.microsoft.com/office/powerpoint/2010/main" val="2378047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us started I have an outline.</a:t>
            </a:r>
          </a:p>
          <a:p>
            <a:endParaRPr lang="en-US" dirty="0"/>
          </a:p>
          <a:p>
            <a:r>
              <a:rPr lang="en-US" dirty="0"/>
              <a:t>° First I'll go over the introduction of the problem that this review is trying to address, namely how we can use some of the tests we learned about in this class on heavily skewed data.</a:t>
            </a:r>
          </a:p>
          <a:p>
            <a:endParaRPr lang="en-US" dirty="0"/>
          </a:p>
          <a:p>
            <a:r>
              <a:rPr lang="en-US" dirty="0"/>
              <a:t>° Next, I'll briefly define the t-test and the linear regression methods that are the main focus of this paper, and briefly describe the hole that the authors are trying to close with this review.</a:t>
            </a:r>
          </a:p>
          <a:p>
            <a:endParaRPr lang="en-US" dirty="0"/>
          </a:p>
          <a:p>
            <a:r>
              <a:rPr lang="en-US" dirty="0"/>
              <a:t>° I'll then go into the simulations that the authors of this paper carried out to demonstrate said hole.</a:t>
            </a:r>
          </a:p>
          <a:p>
            <a:endParaRPr lang="en-US" dirty="0"/>
          </a:p>
          <a:p>
            <a:r>
              <a:rPr lang="en-US" dirty="0"/>
              <a:t>° And lastly I'll briefly go over the alternative methods to both ordinary linear regression and the t-test, before talking about reasons to choose an estimator or test.</a:t>
            </a:r>
          </a:p>
        </p:txBody>
      </p:sp>
      <p:sp>
        <p:nvSpPr>
          <p:cNvPr id="4" name="Slide Number Placeholder 3"/>
          <p:cNvSpPr>
            <a:spLocks noGrp="1"/>
          </p:cNvSpPr>
          <p:nvPr>
            <p:ph type="sldNum" sz="quarter" idx="5"/>
          </p:nvPr>
        </p:nvSpPr>
        <p:spPr/>
        <p:txBody>
          <a:bodyPr/>
          <a:lstStyle/>
          <a:p>
            <a:fld id="{E5BF76C0-BC0D-E847-B30C-772072CB3277}" type="slidenum">
              <a:rPr lang="en-US" smtClean="0"/>
              <a:t>2</a:t>
            </a:fld>
            <a:endParaRPr lang="en-US"/>
          </a:p>
        </p:txBody>
      </p:sp>
    </p:spTree>
    <p:extLst>
      <p:ext uri="{BB962C8B-B14F-4D97-AF65-F5344CB8AC3E}">
        <p14:creationId xmlns:p14="http://schemas.microsoft.com/office/powerpoint/2010/main" val="1285606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One thing that a lot of don't appreciate is that </a:t>
            </a:r>
            <a:r>
              <a:rPr lang="en-US" sz="1200" dirty="0"/>
              <a:t>The normality of population data is </a:t>
            </a:r>
            <a:r>
              <a:rPr lang="en-US" sz="1200" b="1" u="sng" dirty="0"/>
              <a:t>NOT</a:t>
            </a:r>
            <a:r>
              <a:rPr lang="en-US" sz="1200" dirty="0"/>
              <a:t> necessary for the validity of the t-test and least squares regression </a:t>
            </a:r>
          </a:p>
          <a:p>
            <a:r>
              <a:rPr lang="en-US" sz="1200" dirty="0"/>
              <a:t>	</a:t>
            </a:r>
            <a:r>
              <a:rPr lang="en-US" dirty="0"/>
              <a:t>° We need to get rid of this thinking, because these tests can be very useful for data with non-normal distribution.</a:t>
            </a:r>
          </a:p>
          <a:p>
            <a:endParaRPr lang="en-US" dirty="0"/>
          </a:p>
          <a:p>
            <a:r>
              <a:rPr lang="en-US" dirty="0"/>
              <a:t>°</a:t>
            </a:r>
          </a:p>
        </p:txBody>
      </p:sp>
      <p:sp>
        <p:nvSpPr>
          <p:cNvPr id="4" name="Slide Number Placeholder 3"/>
          <p:cNvSpPr>
            <a:spLocks noGrp="1"/>
          </p:cNvSpPr>
          <p:nvPr>
            <p:ph type="sldNum" sz="quarter" idx="5"/>
          </p:nvPr>
        </p:nvSpPr>
        <p:spPr/>
        <p:txBody>
          <a:bodyPr/>
          <a:lstStyle/>
          <a:p>
            <a:fld id="{E5BF76C0-BC0D-E847-B30C-772072CB3277}" type="slidenum">
              <a:rPr lang="en-US" smtClean="0"/>
              <a:t>3</a:t>
            </a:fld>
            <a:endParaRPr lang="en-US"/>
          </a:p>
        </p:txBody>
      </p:sp>
    </p:spTree>
    <p:extLst>
      <p:ext uri="{BB962C8B-B14F-4D97-AF65-F5344CB8AC3E}">
        <p14:creationId xmlns:p14="http://schemas.microsoft.com/office/powerpoint/2010/main" val="914913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Two different versions of the two-sample t-test: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 two groups have the same variance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 two groups with differing variances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For the one that </a:t>
            </a:r>
            <a:r>
              <a:rPr lang="en-US" dirty="0"/>
              <a:t>doesn’t assume same variance: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Central Limit Theorem shows this is normally distributed with unit variance when the sample size is large,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no matter what distribution </a:t>
            </a:r>
            <a:r>
              <a:rPr lang="en-US" sz="1200" i="1" kern="1200" dirty="0">
                <a:solidFill>
                  <a:schemeClr val="tx1"/>
                </a:solidFill>
                <a:effectLst/>
                <a:latin typeface="+mn-lt"/>
                <a:ea typeface="+mn-ea"/>
                <a:cs typeface="+mn-cs"/>
              </a:rPr>
              <a:t>Y </a:t>
            </a:r>
            <a:r>
              <a:rPr lang="en-US" sz="1200" kern="1200" dirty="0">
                <a:solidFill>
                  <a:schemeClr val="tx1"/>
                </a:solidFill>
                <a:effectLst/>
                <a:latin typeface="+mn-lt"/>
                <a:ea typeface="+mn-ea"/>
                <a:cs typeface="+mn-cs"/>
              </a:rPr>
              <a:t>has.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Thus, this version of the t-test will always be appropriate for large enough samples.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one with </a:t>
            </a:r>
            <a:r>
              <a:rPr lang="en-US" sz="1200" kern="1200" dirty="0">
                <a:solidFill>
                  <a:schemeClr val="tx1"/>
                </a:solidFill>
                <a:effectLst/>
                <a:latin typeface="+mn-lt"/>
                <a:ea typeface="+mn-ea"/>
                <a:cs typeface="+mn-cs"/>
              </a:rPr>
              <a:t>same variance: more general version, but useful in illustrating the problem of </a:t>
            </a:r>
            <a:r>
              <a:rPr lang="en-US" sz="1200" i="1" kern="1200" dirty="0">
                <a:solidFill>
                  <a:schemeClr val="tx1"/>
                </a:solidFill>
                <a:effectLst/>
                <a:latin typeface="+mn-lt"/>
                <a:ea typeface="+mn-ea"/>
                <a:cs typeface="+mn-cs"/>
              </a:rPr>
              <a:t>heteroscedasticity</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 heteroscedasticity: </a:t>
            </a:r>
            <a:r>
              <a:rPr lang="en-US" sz="1200" b="0" i="0" kern="1200" dirty="0">
                <a:solidFill>
                  <a:schemeClr val="tx1"/>
                </a:solidFill>
                <a:effectLst/>
                <a:latin typeface="+mn-lt"/>
                <a:ea typeface="+mn-ea"/>
                <a:cs typeface="+mn-cs"/>
              </a:rPr>
              <a:t>the circumstance in which the variability of a variable is unequal across the range of values of a second variable that predicts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 Let’s suppose: </a:t>
            </a:r>
            <a:r>
              <a:rPr lang="en-US" sz="1200" i="1" kern="1200" dirty="0">
                <a:solidFill>
                  <a:schemeClr val="tx1"/>
                </a:solidFill>
                <a:effectLst/>
                <a:latin typeface="+mn-lt"/>
                <a:ea typeface="+mn-ea"/>
                <a:cs typeface="+mn-cs"/>
              </a:rPr>
              <a:t>n</a:t>
            </a:r>
            <a:r>
              <a:rPr lang="en-US" sz="1200" kern="1200" dirty="0">
                <a:solidFill>
                  <a:schemeClr val="tx1"/>
                </a:solidFill>
                <a:effectLst/>
                <a:latin typeface="+mn-lt"/>
                <a:ea typeface="+mn-ea"/>
                <a:cs typeface="+mn-cs"/>
              </a:rPr>
              <a:t>1 is much larger than </a:t>
            </a:r>
            <a:r>
              <a:rPr lang="en-US" sz="1200" i="1" kern="1200" dirty="0">
                <a:solidFill>
                  <a:schemeClr val="tx1"/>
                </a:solidFill>
                <a:effectLst/>
                <a:latin typeface="+mn-lt"/>
                <a:ea typeface="+mn-ea"/>
                <a:cs typeface="+mn-cs"/>
              </a:rPr>
              <a:t>n</a:t>
            </a:r>
            <a:r>
              <a:rPr lang="en-US" sz="1200" kern="1200" dirty="0">
                <a:solidFill>
                  <a:schemeClr val="tx1"/>
                </a:solidFill>
                <a:effectLst/>
                <a:latin typeface="+mn-lt"/>
                <a:ea typeface="+mn-ea"/>
                <a:cs typeface="+mn-cs"/>
              </a:rPr>
              <a:t>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 the denominator of the t-statistic in Equation 1 can be seen to be primarily a function of </a:t>
            </a:r>
            <a:r>
              <a:rPr lang="en-US" sz="1200" i="1" kern="1200" dirty="0">
                <a:solidFill>
                  <a:schemeClr val="tx1"/>
                </a:solidFill>
                <a:effectLst/>
                <a:latin typeface="+mn-lt"/>
                <a:ea typeface="+mn-ea"/>
                <a:cs typeface="+mn-cs"/>
              </a:rPr>
              <a:t>s_</a:t>
            </a:r>
            <a:r>
              <a:rPr lang="en-US" sz="1200" kern="1200" dirty="0">
                <a:solidFill>
                  <a:schemeClr val="tx1"/>
                </a:solidFill>
                <a:effectLst/>
                <a:latin typeface="+mn-lt"/>
                <a:ea typeface="+mn-ea"/>
                <a:cs typeface="+mn-cs"/>
              </a:rPr>
              <a:t>2^2, while the denominator of the t-statistic in Equation 2 is primarily a function of </a:t>
            </a:r>
            <a:r>
              <a:rPr lang="en-US" sz="1200" i="1" kern="1200" dirty="0">
                <a:solidFill>
                  <a:schemeClr val="tx1"/>
                </a:solidFill>
                <a:effectLst/>
                <a:latin typeface="+mn-lt"/>
                <a:ea typeface="+mn-ea"/>
                <a:cs typeface="+mn-cs"/>
              </a:rPr>
              <a:t>s_</a:t>
            </a:r>
            <a:r>
              <a:rPr lang="en-US" sz="1200" kern="1200" dirty="0">
                <a:solidFill>
                  <a:schemeClr val="tx1"/>
                </a:solidFill>
                <a:effectLst/>
                <a:latin typeface="+mn-lt"/>
                <a:ea typeface="+mn-ea"/>
                <a:cs typeface="+mn-cs"/>
              </a:rPr>
              <a:t>1^2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 If the variances in the two groups are different, this can result in the two t-statistics having different denominators.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 This can cause problems later on down the line with the different equations being off from each other by a factor of two or more 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 result in the possibility of Equation 2 being “normally distributed,” as is guaranteed by the CLT, but not having a variance =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Since we can always use Equation 1 for large data, this isn’t as much of a problem as it can be with linear regression.</a:t>
            </a:r>
            <a:endParaRPr lang="en-US" dirty="0"/>
          </a:p>
          <a:p>
            <a:endParaRPr lang="en-US" dirty="0"/>
          </a:p>
        </p:txBody>
      </p:sp>
      <p:sp>
        <p:nvSpPr>
          <p:cNvPr id="4" name="Slide Number Placeholder 3"/>
          <p:cNvSpPr>
            <a:spLocks noGrp="1"/>
          </p:cNvSpPr>
          <p:nvPr>
            <p:ph type="sldNum" sz="quarter" idx="5"/>
          </p:nvPr>
        </p:nvSpPr>
        <p:spPr/>
        <p:txBody>
          <a:bodyPr/>
          <a:lstStyle/>
          <a:p>
            <a:fld id="{E5BF76C0-BC0D-E847-B30C-772072CB3277}" type="slidenum">
              <a:rPr lang="en-US" smtClean="0"/>
              <a:t>6</a:t>
            </a:fld>
            <a:endParaRPr lang="en-US"/>
          </a:p>
        </p:txBody>
      </p:sp>
    </p:spTree>
    <p:extLst>
      <p:ext uri="{BB962C8B-B14F-4D97-AF65-F5344CB8AC3E}">
        <p14:creationId xmlns:p14="http://schemas.microsoft.com/office/powerpoint/2010/main" val="2336445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BF76C0-BC0D-E847-B30C-772072CB3277}" type="slidenum">
              <a:rPr lang="en-US" smtClean="0"/>
              <a:t>7</a:t>
            </a:fld>
            <a:endParaRPr lang="en-US"/>
          </a:p>
        </p:txBody>
      </p:sp>
    </p:spTree>
    <p:extLst>
      <p:ext uri="{BB962C8B-B14F-4D97-AF65-F5344CB8AC3E}">
        <p14:creationId xmlns:p14="http://schemas.microsoft.com/office/powerpoint/2010/main" val="3476649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simulations in much of the statistical literature we reviewed refer to sample sizes far smaller than those commonly encountered in public health research. In an effort to fill part of this gap, this section describes some simulations that we performed with larger samples. </a:t>
            </a:r>
            <a:endParaRPr lang="en-US" dirty="0"/>
          </a:p>
          <a:p>
            <a:endParaRPr lang="en-US" dirty="0"/>
          </a:p>
        </p:txBody>
      </p:sp>
      <p:sp>
        <p:nvSpPr>
          <p:cNvPr id="4" name="Slide Number Placeholder 3"/>
          <p:cNvSpPr>
            <a:spLocks noGrp="1"/>
          </p:cNvSpPr>
          <p:nvPr>
            <p:ph type="sldNum" sz="quarter" idx="5"/>
          </p:nvPr>
        </p:nvSpPr>
        <p:spPr/>
        <p:txBody>
          <a:bodyPr/>
          <a:lstStyle/>
          <a:p>
            <a:fld id="{E5BF76C0-BC0D-E847-B30C-772072CB3277}" type="slidenum">
              <a:rPr lang="en-US" smtClean="0"/>
              <a:t>8</a:t>
            </a:fld>
            <a:endParaRPr lang="en-US"/>
          </a:p>
        </p:txBody>
      </p:sp>
    </p:spTree>
    <p:extLst>
      <p:ext uri="{BB962C8B-B14F-4D97-AF65-F5344CB8AC3E}">
        <p14:creationId xmlns:p14="http://schemas.microsoft.com/office/powerpoint/2010/main" val="3272987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used data from the evaluation of Washington State’s Basic Health Plan, which provided subsidized health insurance for low- income residents, starting in 1989 (10, 19). The 6918 subjects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standardized skewness is 8.8, and standardized kurtosis is 131. </a:t>
            </a:r>
            <a:endParaRPr lang="en-US" dirty="0"/>
          </a:p>
          <a:p>
            <a:endParaRPr lang="en-US" dirty="0"/>
          </a:p>
        </p:txBody>
      </p:sp>
      <p:sp>
        <p:nvSpPr>
          <p:cNvPr id="4" name="Slide Number Placeholder 3"/>
          <p:cNvSpPr>
            <a:spLocks noGrp="1"/>
          </p:cNvSpPr>
          <p:nvPr>
            <p:ph type="sldNum" sz="quarter" idx="5"/>
          </p:nvPr>
        </p:nvSpPr>
        <p:spPr/>
        <p:txBody>
          <a:bodyPr/>
          <a:lstStyle/>
          <a:p>
            <a:fld id="{E5BF76C0-BC0D-E847-B30C-772072CB3277}" type="slidenum">
              <a:rPr lang="en-US" smtClean="0"/>
              <a:t>9</a:t>
            </a:fld>
            <a:endParaRPr lang="en-US"/>
          </a:p>
        </p:txBody>
      </p:sp>
    </p:spTree>
    <p:extLst>
      <p:ext uri="{BB962C8B-B14F-4D97-AF65-F5344CB8AC3E}">
        <p14:creationId xmlns:p14="http://schemas.microsoft.com/office/powerpoint/2010/main" val="3895939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BF76C0-BC0D-E847-B30C-772072CB3277}" type="slidenum">
              <a:rPr lang="en-US" smtClean="0"/>
              <a:t>10</a:t>
            </a:fld>
            <a:endParaRPr lang="en-US"/>
          </a:p>
        </p:txBody>
      </p:sp>
    </p:spTree>
    <p:extLst>
      <p:ext uri="{BB962C8B-B14F-4D97-AF65-F5344CB8AC3E}">
        <p14:creationId xmlns:p14="http://schemas.microsoft.com/office/powerpoint/2010/main" val="1175459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BF76C0-BC0D-E847-B30C-772072CB3277}" type="slidenum">
              <a:rPr lang="en-US" smtClean="0"/>
              <a:t>11</a:t>
            </a:fld>
            <a:endParaRPr lang="en-US"/>
          </a:p>
        </p:txBody>
      </p:sp>
    </p:spTree>
    <p:extLst>
      <p:ext uri="{BB962C8B-B14F-4D97-AF65-F5344CB8AC3E}">
        <p14:creationId xmlns:p14="http://schemas.microsoft.com/office/powerpoint/2010/main" val="1318766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F56A-B533-CB40-9837-2BE0CC8605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EB4B5A-FEC1-484F-A690-89C3A10C51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DE71D8-95C9-194E-9C5A-42AA4E7282C3}"/>
              </a:ext>
            </a:extLst>
          </p:cNvPr>
          <p:cNvSpPr>
            <a:spLocks noGrp="1"/>
          </p:cNvSpPr>
          <p:nvPr>
            <p:ph type="dt" sz="half" idx="10"/>
          </p:nvPr>
        </p:nvSpPr>
        <p:spPr/>
        <p:txBody>
          <a:bodyPr/>
          <a:lstStyle/>
          <a:p>
            <a:fld id="{499E1FAD-21EC-1543-8A0B-E33FE095337D}" type="datetimeFigureOut">
              <a:rPr lang="en-US" smtClean="0"/>
              <a:t>12/4/18</a:t>
            </a:fld>
            <a:endParaRPr lang="en-US"/>
          </a:p>
        </p:txBody>
      </p:sp>
      <p:sp>
        <p:nvSpPr>
          <p:cNvPr id="5" name="Footer Placeholder 4">
            <a:extLst>
              <a:ext uri="{FF2B5EF4-FFF2-40B4-BE49-F238E27FC236}">
                <a16:creationId xmlns:a16="http://schemas.microsoft.com/office/drawing/2014/main" id="{347B1890-F212-214F-A4BB-8305DA4C7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7C8A3-510E-1E47-9947-E5C45C58E26E}"/>
              </a:ext>
            </a:extLst>
          </p:cNvPr>
          <p:cNvSpPr>
            <a:spLocks noGrp="1"/>
          </p:cNvSpPr>
          <p:nvPr>
            <p:ph type="sldNum" sz="quarter" idx="12"/>
          </p:nvPr>
        </p:nvSpPr>
        <p:spPr/>
        <p:txBody>
          <a:bodyPr/>
          <a:lstStyle/>
          <a:p>
            <a:fld id="{61936EE3-AD7C-024E-9658-98390E0E1A44}" type="slidenum">
              <a:rPr lang="en-US" smtClean="0"/>
              <a:t>‹#›</a:t>
            </a:fld>
            <a:endParaRPr lang="en-US"/>
          </a:p>
        </p:txBody>
      </p:sp>
    </p:spTree>
    <p:extLst>
      <p:ext uri="{BB962C8B-B14F-4D97-AF65-F5344CB8AC3E}">
        <p14:creationId xmlns:p14="http://schemas.microsoft.com/office/powerpoint/2010/main" val="3502818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F5995-DB4C-6C48-B2D3-DF6311118E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1A26FB-B487-CA47-9304-B0D5C7109B6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3F8AA8-6E2D-934E-A127-0213D1109158}"/>
              </a:ext>
            </a:extLst>
          </p:cNvPr>
          <p:cNvSpPr>
            <a:spLocks noGrp="1"/>
          </p:cNvSpPr>
          <p:nvPr>
            <p:ph type="dt" sz="half" idx="10"/>
          </p:nvPr>
        </p:nvSpPr>
        <p:spPr/>
        <p:txBody>
          <a:bodyPr/>
          <a:lstStyle/>
          <a:p>
            <a:fld id="{499E1FAD-21EC-1543-8A0B-E33FE095337D}" type="datetimeFigureOut">
              <a:rPr lang="en-US" smtClean="0"/>
              <a:t>12/4/18</a:t>
            </a:fld>
            <a:endParaRPr lang="en-US"/>
          </a:p>
        </p:txBody>
      </p:sp>
      <p:sp>
        <p:nvSpPr>
          <p:cNvPr id="5" name="Footer Placeholder 4">
            <a:extLst>
              <a:ext uri="{FF2B5EF4-FFF2-40B4-BE49-F238E27FC236}">
                <a16:creationId xmlns:a16="http://schemas.microsoft.com/office/drawing/2014/main" id="{02ACE00B-F29E-604A-BDE3-6B1E3BCB2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ED4CE5-E9E5-8F47-9387-4C268C9E50F0}"/>
              </a:ext>
            </a:extLst>
          </p:cNvPr>
          <p:cNvSpPr>
            <a:spLocks noGrp="1"/>
          </p:cNvSpPr>
          <p:nvPr>
            <p:ph type="sldNum" sz="quarter" idx="12"/>
          </p:nvPr>
        </p:nvSpPr>
        <p:spPr/>
        <p:txBody>
          <a:bodyPr/>
          <a:lstStyle/>
          <a:p>
            <a:fld id="{61936EE3-AD7C-024E-9658-98390E0E1A44}" type="slidenum">
              <a:rPr lang="en-US" smtClean="0"/>
              <a:t>‹#›</a:t>
            </a:fld>
            <a:endParaRPr lang="en-US"/>
          </a:p>
        </p:txBody>
      </p:sp>
    </p:spTree>
    <p:extLst>
      <p:ext uri="{BB962C8B-B14F-4D97-AF65-F5344CB8AC3E}">
        <p14:creationId xmlns:p14="http://schemas.microsoft.com/office/powerpoint/2010/main" val="71673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148300-68DE-8248-918E-9A3B938768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9A9F54-0B61-3749-865D-71E6BB89DB1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ED77D5-D9A3-674A-A552-28824B050896}"/>
              </a:ext>
            </a:extLst>
          </p:cNvPr>
          <p:cNvSpPr>
            <a:spLocks noGrp="1"/>
          </p:cNvSpPr>
          <p:nvPr>
            <p:ph type="dt" sz="half" idx="10"/>
          </p:nvPr>
        </p:nvSpPr>
        <p:spPr/>
        <p:txBody>
          <a:bodyPr/>
          <a:lstStyle/>
          <a:p>
            <a:fld id="{499E1FAD-21EC-1543-8A0B-E33FE095337D}" type="datetimeFigureOut">
              <a:rPr lang="en-US" smtClean="0"/>
              <a:t>12/4/18</a:t>
            </a:fld>
            <a:endParaRPr lang="en-US"/>
          </a:p>
        </p:txBody>
      </p:sp>
      <p:sp>
        <p:nvSpPr>
          <p:cNvPr id="5" name="Footer Placeholder 4">
            <a:extLst>
              <a:ext uri="{FF2B5EF4-FFF2-40B4-BE49-F238E27FC236}">
                <a16:creationId xmlns:a16="http://schemas.microsoft.com/office/drawing/2014/main" id="{A06A1B3F-70B2-364C-9398-E6E47190D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033A9-2BED-2F4B-99C3-2E60E9ECD84A}"/>
              </a:ext>
            </a:extLst>
          </p:cNvPr>
          <p:cNvSpPr>
            <a:spLocks noGrp="1"/>
          </p:cNvSpPr>
          <p:nvPr>
            <p:ph type="sldNum" sz="quarter" idx="12"/>
          </p:nvPr>
        </p:nvSpPr>
        <p:spPr/>
        <p:txBody>
          <a:bodyPr/>
          <a:lstStyle/>
          <a:p>
            <a:fld id="{61936EE3-AD7C-024E-9658-98390E0E1A44}" type="slidenum">
              <a:rPr lang="en-US" smtClean="0"/>
              <a:t>‹#›</a:t>
            </a:fld>
            <a:endParaRPr lang="en-US"/>
          </a:p>
        </p:txBody>
      </p:sp>
    </p:spTree>
    <p:extLst>
      <p:ext uri="{BB962C8B-B14F-4D97-AF65-F5344CB8AC3E}">
        <p14:creationId xmlns:p14="http://schemas.microsoft.com/office/powerpoint/2010/main" val="163560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726F0-0C79-3C45-9DC5-8EB8F79186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249A44-3F69-A440-9BCE-CB53304545A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74F852-7E55-DA45-AC21-B3131F301369}"/>
              </a:ext>
            </a:extLst>
          </p:cNvPr>
          <p:cNvSpPr>
            <a:spLocks noGrp="1"/>
          </p:cNvSpPr>
          <p:nvPr>
            <p:ph type="dt" sz="half" idx="10"/>
          </p:nvPr>
        </p:nvSpPr>
        <p:spPr/>
        <p:txBody>
          <a:bodyPr/>
          <a:lstStyle/>
          <a:p>
            <a:fld id="{499E1FAD-21EC-1543-8A0B-E33FE095337D}" type="datetimeFigureOut">
              <a:rPr lang="en-US" smtClean="0"/>
              <a:t>12/4/18</a:t>
            </a:fld>
            <a:endParaRPr lang="en-US"/>
          </a:p>
        </p:txBody>
      </p:sp>
      <p:sp>
        <p:nvSpPr>
          <p:cNvPr id="5" name="Footer Placeholder 4">
            <a:extLst>
              <a:ext uri="{FF2B5EF4-FFF2-40B4-BE49-F238E27FC236}">
                <a16:creationId xmlns:a16="http://schemas.microsoft.com/office/drawing/2014/main" id="{79921BA0-053A-5341-9649-E47956175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7DB9CD-DBA9-0543-87B4-D0B03E9A8BCF}"/>
              </a:ext>
            </a:extLst>
          </p:cNvPr>
          <p:cNvSpPr>
            <a:spLocks noGrp="1"/>
          </p:cNvSpPr>
          <p:nvPr>
            <p:ph type="sldNum" sz="quarter" idx="12"/>
          </p:nvPr>
        </p:nvSpPr>
        <p:spPr/>
        <p:txBody>
          <a:bodyPr/>
          <a:lstStyle/>
          <a:p>
            <a:fld id="{61936EE3-AD7C-024E-9658-98390E0E1A44}" type="slidenum">
              <a:rPr lang="en-US" smtClean="0"/>
              <a:t>‹#›</a:t>
            </a:fld>
            <a:endParaRPr lang="en-US"/>
          </a:p>
        </p:txBody>
      </p:sp>
    </p:spTree>
    <p:extLst>
      <p:ext uri="{BB962C8B-B14F-4D97-AF65-F5344CB8AC3E}">
        <p14:creationId xmlns:p14="http://schemas.microsoft.com/office/powerpoint/2010/main" val="867930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0B0DA-5D7F-6E4C-85CD-188AAEB86F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1AEC3B-10B1-8640-BC78-364B7F77C8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8915048-D6CF-494C-94AA-8FA56B827D7E}"/>
              </a:ext>
            </a:extLst>
          </p:cNvPr>
          <p:cNvSpPr>
            <a:spLocks noGrp="1"/>
          </p:cNvSpPr>
          <p:nvPr>
            <p:ph type="dt" sz="half" idx="10"/>
          </p:nvPr>
        </p:nvSpPr>
        <p:spPr/>
        <p:txBody>
          <a:bodyPr/>
          <a:lstStyle/>
          <a:p>
            <a:fld id="{499E1FAD-21EC-1543-8A0B-E33FE095337D}" type="datetimeFigureOut">
              <a:rPr lang="en-US" smtClean="0"/>
              <a:t>12/4/18</a:t>
            </a:fld>
            <a:endParaRPr lang="en-US"/>
          </a:p>
        </p:txBody>
      </p:sp>
      <p:sp>
        <p:nvSpPr>
          <p:cNvPr id="5" name="Footer Placeholder 4">
            <a:extLst>
              <a:ext uri="{FF2B5EF4-FFF2-40B4-BE49-F238E27FC236}">
                <a16:creationId xmlns:a16="http://schemas.microsoft.com/office/drawing/2014/main" id="{892A0DD5-EC16-6E46-A824-2F3DA76F3F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7828D5-8E2A-B347-95A9-EA6AE5B6CC7B}"/>
              </a:ext>
            </a:extLst>
          </p:cNvPr>
          <p:cNvSpPr>
            <a:spLocks noGrp="1"/>
          </p:cNvSpPr>
          <p:nvPr>
            <p:ph type="sldNum" sz="quarter" idx="12"/>
          </p:nvPr>
        </p:nvSpPr>
        <p:spPr/>
        <p:txBody>
          <a:bodyPr/>
          <a:lstStyle/>
          <a:p>
            <a:fld id="{61936EE3-AD7C-024E-9658-98390E0E1A44}" type="slidenum">
              <a:rPr lang="en-US" smtClean="0"/>
              <a:t>‹#›</a:t>
            </a:fld>
            <a:endParaRPr lang="en-US"/>
          </a:p>
        </p:txBody>
      </p:sp>
    </p:spTree>
    <p:extLst>
      <p:ext uri="{BB962C8B-B14F-4D97-AF65-F5344CB8AC3E}">
        <p14:creationId xmlns:p14="http://schemas.microsoft.com/office/powerpoint/2010/main" val="2064250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E420F-F22B-E446-B4F4-95D0712D3D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1EC561-4230-D047-B030-1B705C66152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3B4B63-5AA8-7C43-A259-15E514883F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F3D63C-BC80-E14E-9B40-B4F65DAED622}"/>
              </a:ext>
            </a:extLst>
          </p:cNvPr>
          <p:cNvSpPr>
            <a:spLocks noGrp="1"/>
          </p:cNvSpPr>
          <p:nvPr>
            <p:ph type="dt" sz="half" idx="10"/>
          </p:nvPr>
        </p:nvSpPr>
        <p:spPr/>
        <p:txBody>
          <a:bodyPr/>
          <a:lstStyle/>
          <a:p>
            <a:fld id="{499E1FAD-21EC-1543-8A0B-E33FE095337D}" type="datetimeFigureOut">
              <a:rPr lang="en-US" smtClean="0"/>
              <a:t>12/4/18</a:t>
            </a:fld>
            <a:endParaRPr lang="en-US"/>
          </a:p>
        </p:txBody>
      </p:sp>
      <p:sp>
        <p:nvSpPr>
          <p:cNvPr id="6" name="Footer Placeholder 5">
            <a:extLst>
              <a:ext uri="{FF2B5EF4-FFF2-40B4-BE49-F238E27FC236}">
                <a16:creationId xmlns:a16="http://schemas.microsoft.com/office/drawing/2014/main" id="{7CFCFD66-1C42-BE40-8D1C-55AC426A44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4AC41E-F7B7-3143-8556-A100F8196D8D}"/>
              </a:ext>
            </a:extLst>
          </p:cNvPr>
          <p:cNvSpPr>
            <a:spLocks noGrp="1"/>
          </p:cNvSpPr>
          <p:nvPr>
            <p:ph type="sldNum" sz="quarter" idx="12"/>
          </p:nvPr>
        </p:nvSpPr>
        <p:spPr/>
        <p:txBody>
          <a:bodyPr/>
          <a:lstStyle/>
          <a:p>
            <a:fld id="{61936EE3-AD7C-024E-9658-98390E0E1A44}" type="slidenum">
              <a:rPr lang="en-US" smtClean="0"/>
              <a:t>‹#›</a:t>
            </a:fld>
            <a:endParaRPr lang="en-US"/>
          </a:p>
        </p:txBody>
      </p:sp>
    </p:spTree>
    <p:extLst>
      <p:ext uri="{BB962C8B-B14F-4D97-AF65-F5344CB8AC3E}">
        <p14:creationId xmlns:p14="http://schemas.microsoft.com/office/powerpoint/2010/main" val="1429147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0BFF6-B3EB-694A-BAAA-9AC55A7D53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E25523-D99D-8F4C-A7CF-13F775A936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A960F1C-699E-F349-806A-21E807A8103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22475B-5B39-A24B-B586-77BF4D0630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C88FD05-993D-7E41-A603-B1E4C82A4B7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078471-D487-9248-9553-4EFE370E85C3}"/>
              </a:ext>
            </a:extLst>
          </p:cNvPr>
          <p:cNvSpPr>
            <a:spLocks noGrp="1"/>
          </p:cNvSpPr>
          <p:nvPr>
            <p:ph type="dt" sz="half" idx="10"/>
          </p:nvPr>
        </p:nvSpPr>
        <p:spPr/>
        <p:txBody>
          <a:bodyPr/>
          <a:lstStyle/>
          <a:p>
            <a:fld id="{499E1FAD-21EC-1543-8A0B-E33FE095337D}" type="datetimeFigureOut">
              <a:rPr lang="en-US" smtClean="0"/>
              <a:t>12/4/18</a:t>
            </a:fld>
            <a:endParaRPr lang="en-US"/>
          </a:p>
        </p:txBody>
      </p:sp>
      <p:sp>
        <p:nvSpPr>
          <p:cNvPr id="8" name="Footer Placeholder 7">
            <a:extLst>
              <a:ext uri="{FF2B5EF4-FFF2-40B4-BE49-F238E27FC236}">
                <a16:creationId xmlns:a16="http://schemas.microsoft.com/office/drawing/2014/main" id="{400CE8EB-5E9F-AE43-9F11-4AFBCCD9CA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DF4232-D379-9C43-8874-003CB31C4042}"/>
              </a:ext>
            </a:extLst>
          </p:cNvPr>
          <p:cNvSpPr>
            <a:spLocks noGrp="1"/>
          </p:cNvSpPr>
          <p:nvPr>
            <p:ph type="sldNum" sz="quarter" idx="12"/>
          </p:nvPr>
        </p:nvSpPr>
        <p:spPr/>
        <p:txBody>
          <a:bodyPr/>
          <a:lstStyle/>
          <a:p>
            <a:fld id="{61936EE3-AD7C-024E-9658-98390E0E1A44}" type="slidenum">
              <a:rPr lang="en-US" smtClean="0"/>
              <a:t>‹#›</a:t>
            </a:fld>
            <a:endParaRPr lang="en-US"/>
          </a:p>
        </p:txBody>
      </p:sp>
    </p:spTree>
    <p:extLst>
      <p:ext uri="{BB962C8B-B14F-4D97-AF65-F5344CB8AC3E}">
        <p14:creationId xmlns:p14="http://schemas.microsoft.com/office/powerpoint/2010/main" val="2419146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D4368-6511-A540-AEC5-44C9BBE64E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BF9E59-928B-9142-8ADA-3C6E03169AC0}"/>
              </a:ext>
            </a:extLst>
          </p:cNvPr>
          <p:cNvSpPr>
            <a:spLocks noGrp="1"/>
          </p:cNvSpPr>
          <p:nvPr>
            <p:ph type="dt" sz="half" idx="10"/>
          </p:nvPr>
        </p:nvSpPr>
        <p:spPr/>
        <p:txBody>
          <a:bodyPr/>
          <a:lstStyle/>
          <a:p>
            <a:fld id="{499E1FAD-21EC-1543-8A0B-E33FE095337D}" type="datetimeFigureOut">
              <a:rPr lang="en-US" smtClean="0"/>
              <a:t>12/4/18</a:t>
            </a:fld>
            <a:endParaRPr lang="en-US"/>
          </a:p>
        </p:txBody>
      </p:sp>
      <p:sp>
        <p:nvSpPr>
          <p:cNvPr id="4" name="Footer Placeholder 3">
            <a:extLst>
              <a:ext uri="{FF2B5EF4-FFF2-40B4-BE49-F238E27FC236}">
                <a16:creationId xmlns:a16="http://schemas.microsoft.com/office/drawing/2014/main" id="{B6868EDF-AEC8-904B-9861-54CE2D38FD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A7D373-7ACE-6442-B9FC-58DAF4FFF521}"/>
              </a:ext>
            </a:extLst>
          </p:cNvPr>
          <p:cNvSpPr>
            <a:spLocks noGrp="1"/>
          </p:cNvSpPr>
          <p:nvPr>
            <p:ph type="sldNum" sz="quarter" idx="12"/>
          </p:nvPr>
        </p:nvSpPr>
        <p:spPr/>
        <p:txBody>
          <a:bodyPr/>
          <a:lstStyle/>
          <a:p>
            <a:fld id="{61936EE3-AD7C-024E-9658-98390E0E1A44}" type="slidenum">
              <a:rPr lang="en-US" smtClean="0"/>
              <a:t>‹#›</a:t>
            </a:fld>
            <a:endParaRPr lang="en-US"/>
          </a:p>
        </p:txBody>
      </p:sp>
    </p:spTree>
    <p:extLst>
      <p:ext uri="{BB962C8B-B14F-4D97-AF65-F5344CB8AC3E}">
        <p14:creationId xmlns:p14="http://schemas.microsoft.com/office/powerpoint/2010/main" val="269348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564ED1-890D-6E41-BEEA-F505F7A8AE8D}"/>
              </a:ext>
            </a:extLst>
          </p:cNvPr>
          <p:cNvSpPr>
            <a:spLocks noGrp="1"/>
          </p:cNvSpPr>
          <p:nvPr>
            <p:ph type="dt" sz="half" idx="10"/>
          </p:nvPr>
        </p:nvSpPr>
        <p:spPr/>
        <p:txBody>
          <a:bodyPr/>
          <a:lstStyle/>
          <a:p>
            <a:fld id="{499E1FAD-21EC-1543-8A0B-E33FE095337D}" type="datetimeFigureOut">
              <a:rPr lang="en-US" smtClean="0"/>
              <a:t>12/4/18</a:t>
            </a:fld>
            <a:endParaRPr lang="en-US"/>
          </a:p>
        </p:txBody>
      </p:sp>
      <p:sp>
        <p:nvSpPr>
          <p:cNvPr id="3" name="Footer Placeholder 2">
            <a:extLst>
              <a:ext uri="{FF2B5EF4-FFF2-40B4-BE49-F238E27FC236}">
                <a16:creationId xmlns:a16="http://schemas.microsoft.com/office/drawing/2014/main" id="{E63E8B2F-9709-4E45-8269-14A9C65279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773628-2B81-2D42-89FF-71EC9F5D460B}"/>
              </a:ext>
            </a:extLst>
          </p:cNvPr>
          <p:cNvSpPr>
            <a:spLocks noGrp="1"/>
          </p:cNvSpPr>
          <p:nvPr>
            <p:ph type="sldNum" sz="quarter" idx="12"/>
          </p:nvPr>
        </p:nvSpPr>
        <p:spPr/>
        <p:txBody>
          <a:bodyPr/>
          <a:lstStyle/>
          <a:p>
            <a:fld id="{61936EE3-AD7C-024E-9658-98390E0E1A44}" type="slidenum">
              <a:rPr lang="en-US" smtClean="0"/>
              <a:t>‹#›</a:t>
            </a:fld>
            <a:endParaRPr lang="en-US"/>
          </a:p>
        </p:txBody>
      </p:sp>
    </p:spTree>
    <p:extLst>
      <p:ext uri="{BB962C8B-B14F-4D97-AF65-F5344CB8AC3E}">
        <p14:creationId xmlns:p14="http://schemas.microsoft.com/office/powerpoint/2010/main" val="810389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6CEBA-721B-BB48-8404-C8E0D9B5AC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DF908A-CF44-7F4C-9F29-35CB1C70DE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A4B2E7-0257-2E47-A75D-AE678B197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A81264-60E4-EE40-A234-DE7BAA5E57EB}"/>
              </a:ext>
            </a:extLst>
          </p:cNvPr>
          <p:cNvSpPr>
            <a:spLocks noGrp="1"/>
          </p:cNvSpPr>
          <p:nvPr>
            <p:ph type="dt" sz="half" idx="10"/>
          </p:nvPr>
        </p:nvSpPr>
        <p:spPr/>
        <p:txBody>
          <a:bodyPr/>
          <a:lstStyle/>
          <a:p>
            <a:fld id="{499E1FAD-21EC-1543-8A0B-E33FE095337D}" type="datetimeFigureOut">
              <a:rPr lang="en-US" smtClean="0"/>
              <a:t>12/4/18</a:t>
            </a:fld>
            <a:endParaRPr lang="en-US"/>
          </a:p>
        </p:txBody>
      </p:sp>
      <p:sp>
        <p:nvSpPr>
          <p:cNvPr id="6" name="Footer Placeholder 5">
            <a:extLst>
              <a:ext uri="{FF2B5EF4-FFF2-40B4-BE49-F238E27FC236}">
                <a16:creationId xmlns:a16="http://schemas.microsoft.com/office/drawing/2014/main" id="{B399149D-26FB-CC40-B218-8A990A3B9D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A2C48C-98A2-7149-B02B-D0092E8CA9EC}"/>
              </a:ext>
            </a:extLst>
          </p:cNvPr>
          <p:cNvSpPr>
            <a:spLocks noGrp="1"/>
          </p:cNvSpPr>
          <p:nvPr>
            <p:ph type="sldNum" sz="quarter" idx="12"/>
          </p:nvPr>
        </p:nvSpPr>
        <p:spPr/>
        <p:txBody>
          <a:bodyPr/>
          <a:lstStyle/>
          <a:p>
            <a:fld id="{61936EE3-AD7C-024E-9658-98390E0E1A44}" type="slidenum">
              <a:rPr lang="en-US" smtClean="0"/>
              <a:t>‹#›</a:t>
            </a:fld>
            <a:endParaRPr lang="en-US"/>
          </a:p>
        </p:txBody>
      </p:sp>
    </p:spTree>
    <p:extLst>
      <p:ext uri="{BB962C8B-B14F-4D97-AF65-F5344CB8AC3E}">
        <p14:creationId xmlns:p14="http://schemas.microsoft.com/office/powerpoint/2010/main" val="284017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4E8CC-30DE-0A45-9029-5EA6089E08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5115ED-B7AF-7B47-B5E1-55BCBDFD38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A483FF-78DE-F84D-A4F5-ADD0E1BE93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971D6B-D535-674E-8F93-130635DADB71}"/>
              </a:ext>
            </a:extLst>
          </p:cNvPr>
          <p:cNvSpPr>
            <a:spLocks noGrp="1"/>
          </p:cNvSpPr>
          <p:nvPr>
            <p:ph type="dt" sz="half" idx="10"/>
          </p:nvPr>
        </p:nvSpPr>
        <p:spPr/>
        <p:txBody>
          <a:bodyPr/>
          <a:lstStyle/>
          <a:p>
            <a:fld id="{499E1FAD-21EC-1543-8A0B-E33FE095337D}" type="datetimeFigureOut">
              <a:rPr lang="en-US" smtClean="0"/>
              <a:t>12/4/18</a:t>
            </a:fld>
            <a:endParaRPr lang="en-US"/>
          </a:p>
        </p:txBody>
      </p:sp>
      <p:sp>
        <p:nvSpPr>
          <p:cNvPr id="6" name="Footer Placeholder 5">
            <a:extLst>
              <a:ext uri="{FF2B5EF4-FFF2-40B4-BE49-F238E27FC236}">
                <a16:creationId xmlns:a16="http://schemas.microsoft.com/office/drawing/2014/main" id="{9E753E0F-E6FC-A04F-98F6-D284D86DAD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10D585-5639-4F47-BB5D-A65BE11AAD62}"/>
              </a:ext>
            </a:extLst>
          </p:cNvPr>
          <p:cNvSpPr>
            <a:spLocks noGrp="1"/>
          </p:cNvSpPr>
          <p:nvPr>
            <p:ph type="sldNum" sz="quarter" idx="12"/>
          </p:nvPr>
        </p:nvSpPr>
        <p:spPr/>
        <p:txBody>
          <a:bodyPr/>
          <a:lstStyle/>
          <a:p>
            <a:fld id="{61936EE3-AD7C-024E-9658-98390E0E1A44}" type="slidenum">
              <a:rPr lang="en-US" smtClean="0"/>
              <a:t>‹#›</a:t>
            </a:fld>
            <a:endParaRPr lang="en-US"/>
          </a:p>
        </p:txBody>
      </p:sp>
    </p:spTree>
    <p:extLst>
      <p:ext uri="{BB962C8B-B14F-4D97-AF65-F5344CB8AC3E}">
        <p14:creationId xmlns:p14="http://schemas.microsoft.com/office/powerpoint/2010/main" val="4064224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801420-A9F3-7B40-8EF4-D9B750B8E9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906B5C-1EAE-B941-AB2E-FA72F60DB2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B3BE7F-BDEA-9946-ADDC-545FA226F2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E1FAD-21EC-1543-8A0B-E33FE095337D}" type="datetimeFigureOut">
              <a:rPr lang="en-US" smtClean="0"/>
              <a:t>12/4/18</a:t>
            </a:fld>
            <a:endParaRPr lang="en-US"/>
          </a:p>
        </p:txBody>
      </p:sp>
      <p:sp>
        <p:nvSpPr>
          <p:cNvPr id="5" name="Footer Placeholder 4">
            <a:extLst>
              <a:ext uri="{FF2B5EF4-FFF2-40B4-BE49-F238E27FC236}">
                <a16:creationId xmlns:a16="http://schemas.microsoft.com/office/drawing/2014/main" id="{C5CD557F-E1C5-1242-B0B5-A179372A93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C38952-7671-7F40-94BD-9B1A7E0DB9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936EE3-AD7C-024E-9658-98390E0E1A44}" type="slidenum">
              <a:rPr lang="en-US" smtClean="0"/>
              <a:t>‹#›</a:t>
            </a:fld>
            <a:endParaRPr lang="en-US"/>
          </a:p>
        </p:txBody>
      </p:sp>
    </p:spTree>
    <p:extLst>
      <p:ext uri="{BB962C8B-B14F-4D97-AF65-F5344CB8AC3E}">
        <p14:creationId xmlns:p14="http://schemas.microsoft.com/office/powerpoint/2010/main" val="41134026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DB7ADBC-26DA-450D-A8BF-E1ACCB466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234" y="1"/>
            <a:ext cx="6488456" cy="3036711"/>
          </a:xfrm>
          <a:custGeom>
            <a:avLst/>
            <a:gdLst>
              <a:gd name="connsiteX0" fmla="*/ 0 w 6488456"/>
              <a:gd name="connsiteY0" fmla="*/ 0 h 3036711"/>
              <a:gd name="connsiteX1" fmla="*/ 6488456 w 6488456"/>
              <a:gd name="connsiteY1" fmla="*/ 0 h 3036711"/>
              <a:gd name="connsiteX2" fmla="*/ 6482686 w 6488456"/>
              <a:gd name="connsiteY2" fmla="*/ 114279 h 3036711"/>
              <a:gd name="connsiteX3" fmla="*/ 3244228 w 6488456"/>
              <a:gd name="connsiteY3" fmla="*/ 3036711 h 3036711"/>
              <a:gd name="connsiteX4" fmla="*/ 5771 w 6488456"/>
              <a:gd name="connsiteY4" fmla="*/ 114279 h 3036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8456" h="3036711">
                <a:moveTo>
                  <a:pt x="0" y="0"/>
                </a:moveTo>
                <a:lnTo>
                  <a:pt x="6488456" y="0"/>
                </a:lnTo>
                <a:lnTo>
                  <a:pt x="6482686" y="114279"/>
                </a:lnTo>
                <a:cubicBezTo>
                  <a:pt x="6315984" y="1755766"/>
                  <a:pt x="4929697" y="3036711"/>
                  <a:pt x="3244228" y="3036711"/>
                </a:cubicBezTo>
                <a:cubicBezTo>
                  <a:pt x="1558760" y="3036711"/>
                  <a:pt x="172473" y="1755766"/>
                  <a:pt x="5771" y="114279"/>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692FB99-428A-4151-9665-80E56EF03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9870" y="1"/>
            <a:ext cx="6069184" cy="2839783"/>
          </a:xfrm>
          <a:custGeom>
            <a:avLst/>
            <a:gdLst>
              <a:gd name="connsiteX0" fmla="*/ 0 w 6069184"/>
              <a:gd name="connsiteY0" fmla="*/ 0 h 2839783"/>
              <a:gd name="connsiteX1" fmla="*/ 6069184 w 6069184"/>
              <a:gd name="connsiteY1" fmla="*/ 0 h 2839783"/>
              <a:gd name="connsiteX2" fmla="*/ 6063824 w 6069184"/>
              <a:gd name="connsiteY2" fmla="*/ 106160 h 2839783"/>
              <a:gd name="connsiteX3" fmla="*/ 3034592 w 6069184"/>
              <a:gd name="connsiteY3" fmla="*/ 2839783 h 2839783"/>
              <a:gd name="connsiteX4" fmla="*/ 5361 w 6069184"/>
              <a:gd name="connsiteY4" fmla="*/ 106160 h 2839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9184" h="2839783">
                <a:moveTo>
                  <a:pt x="0" y="0"/>
                </a:moveTo>
                <a:lnTo>
                  <a:pt x="6069184" y="0"/>
                </a:lnTo>
                <a:lnTo>
                  <a:pt x="6063824" y="106160"/>
                </a:lnTo>
                <a:cubicBezTo>
                  <a:pt x="5907892" y="1641596"/>
                  <a:pt x="4611168" y="2839783"/>
                  <a:pt x="3034592" y="2839783"/>
                </a:cubicBezTo>
                <a:cubicBezTo>
                  <a:pt x="1458016" y="2839783"/>
                  <a:pt x="161293" y="1641596"/>
                  <a:pt x="5361" y="10616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1">
            <a:extLst>
              <a:ext uri="{FF2B5EF4-FFF2-40B4-BE49-F238E27FC236}">
                <a16:creationId xmlns:a16="http://schemas.microsoft.com/office/drawing/2014/main" id="{5E3C0EDB-60D3-4CEF-8B80-C6D01E08D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6216"/>
            <a:ext cx="5198011" cy="3957242"/>
          </a:xfrm>
          <a:custGeom>
            <a:avLst/>
            <a:gdLst>
              <a:gd name="connsiteX0" fmla="*/ 1942747 w 5198011"/>
              <a:gd name="connsiteY0" fmla="*/ 0 h 3957242"/>
              <a:gd name="connsiteX1" fmla="*/ 5198011 w 5198011"/>
              <a:gd name="connsiteY1" fmla="*/ 3255264 h 3957242"/>
              <a:gd name="connsiteX2" fmla="*/ 5131876 w 5198011"/>
              <a:gd name="connsiteY2" fmla="*/ 3911314 h 3957242"/>
              <a:gd name="connsiteX3" fmla="*/ 5120066 w 5198011"/>
              <a:gd name="connsiteY3" fmla="*/ 3957242 h 3957242"/>
              <a:gd name="connsiteX4" fmla="*/ 0 w 5198011"/>
              <a:gd name="connsiteY4" fmla="*/ 3957242 h 3957242"/>
              <a:gd name="connsiteX5" fmla="*/ 0 w 5198011"/>
              <a:gd name="connsiteY5" fmla="*/ 647700 h 3957242"/>
              <a:gd name="connsiteX6" fmla="*/ 122698 w 5198011"/>
              <a:gd name="connsiteY6" fmla="*/ 555948 h 3957242"/>
              <a:gd name="connsiteX7" fmla="*/ 1942747 w 5198011"/>
              <a:gd name="connsiteY7" fmla="*/ 0 h 395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8011" h="3957242">
                <a:moveTo>
                  <a:pt x="1942747" y="0"/>
                </a:moveTo>
                <a:cubicBezTo>
                  <a:pt x="3740580" y="0"/>
                  <a:pt x="5198011" y="1457431"/>
                  <a:pt x="5198011" y="3255264"/>
                </a:cubicBezTo>
                <a:cubicBezTo>
                  <a:pt x="5198011" y="3479993"/>
                  <a:pt x="5175239" y="3699404"/>
                  <a:pt x="5131876" y="3911314"/>
                </a:cubicBezTo>
                <a:lnTo>
                  <a:pt x="5120066" y="3957242"/>
                </a:lnTo>
                <a:lnTo>
                  <a:pt x="0" y="3957242"/>
                </a:lnTo>
                <a:lnTo>
                  <a:pt x="0" y="647700"/>
                </a:lnTo>
                <a:lnTo>
                  <a:pt x="122698" y="555948"/>
                </a:lnTo>
                <a:cubicBezTo>
                  <a:pt x="642241" y="204951"/>
                  <a:pt x="1268560" y="0"/>
                  <a:pt x="1942747"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13">
            <a:extLst>
              <a:ext uri="{FF2B5EF4-FFF2-40B4-BE49-F238E27FC236}">
                <a16:creationId xmlns:a16="http://schemas.microsoft.com/office/drawing/2014/main" id="{4B306978-A26E-4AC4-9EAA-BD29BD476A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20244"/>
            <a:ext cx="5001415" cy="3733214"/>
          </a:xfrm>
          <a:custGeom>
            <a:avLst/>
            <a:gdLst>
              <a:gd name="connsiteX0" fmla="*/ 1956463 w 5001415"/>
              <a:gd name="connsiteY0" fmla="*/ 0 h 3733214"/>
              <a:gd name="connsiteX1" fmla="*/ 5001415 w 5001415"/>
              <a:gd name="connsiteY1" fmla="*/ 3044952 h 3733214"/>
              <a:gd name="connsiteX2" fmla="*/ 4939553 w 5001415"/>
              <a:gd name="connsiteY2" fmla="*/ 3658617 h 3733214"/>
              <a:gd name="connsiteX3" fmla="*/ 4920372 w 5001415"/>
              <a:gd name="connsiteY3" fmla="*/ 3733214 h 3733214"/>
              <a:gd name="connsiteX4" fmla="*/ 0 w 5001415"/>
              <a:gd name="connsiteY4" fmla="*/ 3733214 h 3733214"/>
              <a:gd name="connsiteX5" fmla="*/ 0 w 5001415"/>
              <a:gd name="connsiteY5" fmla="*/ 713124 h 3733214"/>
              <a:gd name="connsiteX6" fmla="*/ 19591 w 5001415"/>
              <a:gd name="connsiteY6" fmla="*/ 695319 h 3733214"/>
              <a:gd name="connsiteX7" fmla="*/ 1956463 w 5001415"/>
              <a:gd name="connsiteY7" fmla="*/ 0 h 3733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1415" h="3733214">
                <a:moveTo>
                  <a:pt x="1956463" y="0"/>
                </a:moveTo>
                <a:cubicBezTo>
                  <a:pt x="3638144" y="0"/>
                  <a:pt x="5001415" y="1363271"/>
                  <a:pt x="5001415" y="3044952"/>
                </a:cubicBezTo>
                <a:cubicBezTo>
                  <a:pt x="5001415" y="3255162"/>
                  <a:pt x="4980114" y="3460397"/>
                  <a:pt x="4939553" y="3658617"/>
                </a:cubicBezTo>
                <a:lnTo>
                  <a:pt x="4920372" y="3733214"/>
                </a:lnTo>
                <a:lnTo>
                  <a:pt x="0" y="3733214"/>
                </a:lnTo>
                <a:lnTo>
                  <a:pt x="0" y="713124"/>
                </a:lnTo>
                <a:lnTo>
                  <a:pt x="19591" y="695319"/>
                </a:lnTo>
                <a:cubicBezTo>
                  <a:pt x="545938" y="260939"/>
                  <a:pt x="1220728" y="0"/>
                  <a:pt x="195646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15">
            <a:extLst>
              <a:ext uri="{FF2B5EF4-FFF2-40B4-BE49-F238E27FC236}">
                <a16:creationId xmlns:a16="http://schemas.microsoft.com/office/drawing/2014/main" id="{40C269CE-FB56-4D68-8CFB-1CFD5F350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837" y="495702"/>
            <a:ext cx="6428625" cy="6357756"/>
          </a:xfrm>
          <a:custGeom>
            <a:avLst/>
            <a:gdLst>
              <a:gd name="connsiteX0" fmla="*/ 4279392 w 6428625"/>
              <a:gd name="connsiteY0" fmla="*/ 0 h 6357756"/>
              <a:gd name="connsiteX1" fmla="*/ 6319204 w 6428625"/>
              <a:gd name="connsiteY1" fmla="*/ 516500 h 6357756"/>
              <a:gd name="connsiteX2" fmla="*/ 6428625 w 6428625"/>
              <a:gd name="connsiteY2" fmla="*/ 579415 h 6357756"/>
              <a:gd name="connsiteX3" fmla="*/ 6428625 w 6428625"/>
              <a:gd name="connsiteY3" fmla="*/ 6357756 h 6357756"/>
              <a:gd name="connsiteX4" fmla="*/ 539921 w 6428625"/>
              <a:gd name="connsiteY4" fmla="*/ 6357756 h 6357756"/>
              <a:gd name="connsiteX5" fmla="*/ 516500 w 6428625"/>
              <a:gd name="connsiteY5" fmla="*/ 6319205 h 6357756"/>
              <a:gd name="connsiteX6" fmla="*/ 0 w 6428625"/>
              <a:gd name="connsiteY6" fmla="*/ 4279392 h 6357756"/>
              <a:gd name="connsiteX7" fmla="*/ 4279392 w 6428625"/>
              <a:gd name="connsiteY7" fmla="*/ 0 h 6357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28625" h="6357756">
                <a:moveTo>
                  <a:pt x="4279392" y="0"/>
                </a:moveTo>
                <a:cubicBezTo>
                  <a:pt x="5017968" y="0"/>
                  <a:pt x="5712843" y="187105"/>
                  <a:pt x="6319204" y="516500"/>
                </a:cubicBezTo>
                <a:lnTo>
                  <a:pt x="6428625" y="579415"/>
                </a:lnTo>
                <a:lnTo>
                  <a:pt x="6428625" y="6357756"/>
                </a:lnTo>
                <a:lnTo>
                  <a:pt x="539921" y="6357756"/>
                </a:lnTo>
                <a:lnTo>
                  <a:pt x="516500" y="6319205"/>
                </a:lnTo>
                <a:cubicBezTo>
                  <a:pt x="187105" y="5712844"/>
                  <a:pt x="0" y="5017968"/>
                  <a:pt x="0" y="4279392"/>
                </a:cubicBezTo>
                <a:cubicBezTo>
                  <a:pt x="0" y="1915949"/>
                  <a:pt x="1915949" y="0"/>
                  <a:pt x="4279392"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7">
            <a:extLst>
              <a:ext uri="{FF2B5EF4-FFF2-40B4-BE49-F238E27FC236}">
                <a16:creationId xmlns:a16="http://schemas.microsoft.com/office/drawing/2014/main" id="{A6ED7E7F-75F7-4581-A930-C4DEBC2A8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4429" y="660294"/>
            <a:ext cx="6264033" cy="6193164"/>
          </a:xfrm>
          <a:custGeom>
            <a:avLst/>
            <a:gdLst>
              <a:gd name="connsiteX0" fmla="*/ 4114800 w 6264033"/>
              <a:gd name="connsiteY0" fmla="*/ 0 h 6193164"/>
              <a:gd name="connsiteX1" fmla="*/ 6248473 w 6264033"/>
              <a:gd name="connsiteY1" fmla="*/ 595714 h 6193164"/>
              <a:gd name="connsiteX2" fmla="*/ 6264033 w 6264033"/>
              <a:gd name="connsiteY2" fmla="*/ 605689 h 6193164"/>
              <a:gd name="connsiteX3" fmla="*/ 6264033 w 6264033"/>
              <a:gd name="connsiteY3" fmla="*/ 6193164 h 6193164"/>
              <a:gd name="connsiteX4" fmla="*/ 567718 w 6264033"/>
              <a:gd name="connsiteY4" fmla="*/ 6193164 h 6193164"/>
              <a:gd name="connsiteX5" fmla="*/ 496635 w 6264033"/>
              <a:gd name="connsiteY5" fmla="*/ 6076158 h 6193164"/>
              <a:gd name="connsiteX6" fmla="*/ 0 w 6264033"/>
              <a:gd name="connsiteY6" fmla="*/ 4114800 h 6193164"/>
              <a:gd name="connsiteX7" fmla="*/ 4114800 w 6264033"/>
              <a:gd name="connsiteY7" fmla="*/ 0 h 619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4033" h="6193164">
                <a:moveTo>
                  <a:pt x="4114800" y="0"/>
                </a:moveTo>
                <a:cubicBezTo>
                  <a:pt x="4895986" y="0"/>
                  <a:pt x="5626328" y="217689"/>
                  <a:pt x="6248473" y="595714"/>
                </a:cubicBezTo>
                <a:lnTo>
                  <a:pt x="6264033" y="605689"/>
                </a:lnTo>
                <a:lnTo>
                  <a:pt x="6264033" y="6193164"/>
                </a:lnTo>
                <a:lnTo>
                  <a:pt x="567718" y="6193164"/>
                </a:lnTo>
                <a:lnTo>
                  <a:pt x="496635" y="6076158"/>
                </a:lnTo>
                <a:cubicBezTo>
                  <a:pt x="179909" y="5493119"/>
                  <a:pt x="0" y="4824969"/>
                  <a:pt x="0" y="4114800"/>
                </a:cubicBezTo>
                <a:cubicBezTo>
                  <a:pt x="0" y="1842259"/>
                  <a:pt x="1842259" y="0"/>
                  <a:pt x="411480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11A871-08BC-2E40-9182-928557C3D1FC}"/>
              </a:ext>
            </a:extLst>
          </p:cNvPr>
          <p:cNvSpPr>
            <a:spLocks noGrp="1"/>
          </p:cNvSpPr>
          <p:nvPr>
            <p:ph type="ctrTitle"/>
          </p:nvPr>
        </p:nvSpPr>
        <p:spPr>
          <a:xfrm>
            <a:off x="6789743" y="2530063"/>
            <a:ext cx="4996329" cy="1936752"/>
          </a:xfrm>
        </p:spPr>
        <p:txBody>
          <a:bodyPr>
            <a:normAutofit fontScale="90000"/>
          </a:bodyPr>
          <a:lstStyle/>
          <a:p>
            <a:r>
              <a:rPr lang="en-US" sz="3300" b="1" u="sng" dirty="0">
                <a:solidFill>
                  <a:srgbClr val="FFFFFF"/>
                </a:solidFill>
              </a:rPr>
              <a:t>The Importance of the Normality Assumption in Large Public Health Data Sets</a:t>
            </a:r>
            <a:br>
              <a:rPr lang="en-US" sz="3300" b="1" u="sng" dirty="0">
                <a:solidFill>
                  <a:srgbClr val="FFFFFF"/>
                </a:solidFill>
              </a:rPr>
            </a:br>
            <a:br>
              <a:rPr lang="en-US" sz="1800" dirty="0">
                <a:solidFill>
                  <a:schemeClr val="bg1"/>
                </a:solidFill>
              </a:rPr>
            </a:br>
            <a:endParaRPr lang="en-US" sz="1800" dirty="0">
              <a:solidFill>
                <a:schemeClr val="bg1"/>
              </a:solidFill>
            </a:endParaRPr>
          </a:p>
        </p:txBody>
      </p:sp>
      <p:sp>
        <p:nvSpPr>
          <p:cNvPr id="3" name="Subtitle 2">
            <a:extLst>
              <a:ext uri="{FF2B5EF4-FFF2-40B4-BE49-F238E27FC236}">
                <a16:creationId xmlns:a16="http://schemas.microsoft.com/office/drawing/2014/main" id="{C79B4173-8975-E245-8361-BD8E28E567BE}"/>
              </a:ext>
            </a:extLst>
          </p:cNvPr>
          <p:cNvSpPr>
            <a:spLocks noGrp="1"/>
          </p:cNvSpPr>
          <p:nvPr>
            <p:ph type="subTitle" idx="1"/>
          </p:nvPr>
        </p:nvSpPr>
        <p:spPr>
          <a:xfrm>
            <a:off x="6789743" y="4632160"/>
            <a:ext cx="4996328" cy="1068293"/>
          </a:xfrm>
        </p:spPr>
        <p:txBody>
          <a:bodyPr>
            <a:normAutofit/>
          </a:bodyPr>
          <a:lstStyle/>
          <a:p>
            <a:r>
              <a:rPr lang="en-US" dirty="0">
                <a:solidFill>
                  <a:srgbClr val="FFFFFF"/>
                </a:solidFill>
              </a:rPr>
              <a:t>Presented by: Alexis J. Carr</a:t>
            </a:r>
          </a:p>
        </p:txBody>
      </p:sp>
      <p:sp>
        <p:nvSpPr>
          <p:cNvPr id="4" name="TextBox 3">
            <a:extLst>
              <a:ext uri="{FF2B5EF4-FFF2-40B4-BE49-F238E27FC236}">
                <a16:creationId xmlns:a16="http://schemas.microsoft.com/office/drawing/2014/main" id="{D6762FD2-C833-374B-B11A-87CD106D9C4A}"/>
              </a:ext>
            </a:extLst>
          </p:cNvPr>
          <p:cNvSpPr txBox="1"/>
          <p:nvPr/>
        </p:nvSpPr>
        <p:spPr>
          <a:xfrm>
            <a:off x="109728" y="4632160"/>
            <a:ext cx="4364735" cy="830997"/>
          </a:xfrm>
          <a:prstGeom prst="rect">
            <a:avLst/>
          </a:prstGeom>
          <a:noFill/>
        </p:spPr>
        <p:txBody>
          <a:bodyPr wrap="square" rtlCol="0">
            <a:spAutoFit/>
          </a:bodyPr>
          <a:lstStyle/>
          <a:p>
            <a:r>
              <a:rPr lang="en-US" sz="2400" dirty="0">
                <a:solidFill>
                  <a:srgbClr val="FFFFFF"/>
                </a:solidFill>
              </a:rPr>
              <a:t>Thomas Lumley, Paula </a:t>
            </a:r>
            <a:r>
              <a:rPr lang="en-US" sz="2400" dirty="0" err="1">
                <a:solidFill>
                  <a:srgbClr val="FFFFFF"/>
                </a:solidFill>
              </a:rPr>
              <a:t>Diehr</a:t>
            </a:r>
            <a:r>
              <a:rPr lang="en-US" sz="2400" dirty="0">
                <a:solidFill>
                  <a:srgbClr val="FFFFFF"/>
                </a:solidFill>
              </a:rPr>
              <a:t>, Scott Emerson, and Lu Chen</a:t>
            </a:r>
            <a:endParaRPr lang="en-US" sz="2400" dirty="0"/>
          </a:p>
        </p:txBody>
      </p:sp>
      <p:sp>
        <p:nvSpPr>
          <p:cNvPr id="5" name="TextBox 4">
            <a:extLst>
              <a:ext uri="{FF2B5EF4-FFF2-40B4-BE49-F238E27FC236}">
                <a16:creationId xmlns:a16="http://schemas.microsoft.com/office/drawing/2014/main" id="{B24B220B-23E6-A24A-8567-CA697C578833}"/>
              </a:ext>
            </a:extLst>
          </p:cNvPr>
          <p:cNvSpPr txBox="1"/>
          <p:nvPr/>
        </p:nvSpPr>
        <p:spPr>
          <a:xfrm>
            <a:off x="207264" y="5700453"/>
            <a:ext cx="4267199" cy="1015663"/>
          </a:xfrm>
          <a:prstGeom prst="rect">
            <a:avLst/>
          </a:prstGeom>
          <a:noFill/>
        </p:spPr>
        <p:txBody>
          <a:bodyPr wrap="square" rtlCol="0">
            <a:spAutoFit/>
          </a:bodyPr>
          <a:lstStyle/>
          <a:p>
            <a:r>
              <a:rPr lang="en-US" sz="1400" i="1" dirty="0">
                <a:solidFill>
                  <a:schemeClr val="bg1"/>
                </a:solidFill>
              </a:rPr>
              <a:t>Department of Biostatistics, University of Washington, Box 357232, Seattle, Washington 98195; e-mail: </a:t>
            </a:r>
            <a:r>
              <a:rPr lang="en-US" sz="1400" i="1" dirty="0" err="1">
                <a:solidFill>
                  <a:schemeClr val="bg1"/>
                </a:solidFill>
              </a:rPr>
              <a:t>tlumley@u.washington.edu</a:t>
            </a:r>
            <a:r>
              <a:rPr lang="en-US" sz="1400" i="1" dirty="0">
                <a:solidFill>
                  <a:schemeClr val="bg1"/>
                </a:solidFill>
              </a:rPr>
              <a:t> </a:t>
            </a:r>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02704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A31409-0A81-2740-84BF-D9D787238318}"/>
              </a:ext>
            </a:extLst>
          </p:cNvPr>
          <p:cNvPicPr>
            <a:picLocks noChangeAspect="1"/>
          </p:cNvPicPr>
          <p:nvPr/>
        </p:nvPicPr>
        <p:blipFill>
          <a:blip r:embed="rId3"/>
          <a:stretch>
            <a:fillRect/>
          </a:stretch>
        </p:blipFill>
        <p:spPr>
          <a:xfrm>
            <a:off x="643467" y="1261617"/>
            <a:ext cx="10905066" cy="4334764"/>
          </a:xfrm>
          <a:prstGeom prst="rect">
            <a:avLst/>
          </a:prstGeom>
        </p:spPr>
      </p:pic>
    </p:spTree>
    <p:extLst>
      <p:ext uri="{BB962C8B-B14F-4D97-AF65-F5344CB8AC3E}">
        <p14:creationId xmlns:p14="http://schemas.microsoft.com/office/powerpoint/2010/main" val="4099539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91D201-7724-D14E-8F63-C0CC84D7621D}"/>
              </a:ext>
            </a:extLst>
          </p:cNvPr>
          <p:cNvPicPr>
            <a:picLocks noChangeAspect="1"/>
          </p:cNvPicPr>
          <p:nvPr/>
        </p:nvPicPr>
        <p:blipFill>
          <a:blip r:embed="rId3"/>
          <a:stretch>
            <a:fillRect/>
          </a:stretch>
        </p:blipFill>
        <p:spPr>
          <a:xfrm>
            <a:off x="2603168" y="643466"/>
            <a:ext cx="6985664" cy="5571067"/>
          </a:xfrm>
          <a:prstGeom prst="rect">
            <a:avLst/>
          </a:prstGeom>
        </p:spPr>
      </p:pic>
      <p:sp>
        <p:nvSpPr>
          <p:cNvPr id="2" name="TextBox 1">
            <a:extLst>
              <a:ext uri="{FF2B5EF4-FFF2-40B4-BE49-F238E27FC236}">
                <a16:creationId xmlns:a16="http://schemas.microsoft.com/office/drawing/2014/main" id="{D7A33925-4D3E-CB4D-87FD-F69B1A8696A2}"/>
              </a:ext>
            </a:extLst>
          </p:cNvPr>
          <p:cNvSpPr txBox="1"/>
          <p:nvPr/>
        </p:nvSpPr>
        <p:spPr>
          <a:xfrm>
            <a:off x="2355742" y="4138047"/>
            <a:ext cx="7423689" cy="2262753"/>
          </a:xfrm>
          <a:prstGeom prst="rect">
            <a:avLst/>
          </a:prstGeom>
          <a:noFill/>
          <a:ln w="38100">
            <a:solidFill>
              <a:srgbClr val="C00000"/>
            </a:solidFill>
          </a:ln>
        </p:spPr>
        <p:txBody>
          <a:bodyPr wrap="square" rtlCol="0">
            <a:spAutoFit/>
          </a:bodyPr>
          <a:lstStyle/>
          <a:p>
            <a:endParaRPr lang="en-US" dirty="0"/>
          </a:p>
        </p:txBody>
      </p:sp>
      <p:pic>
        <p:nvPicPr>
          <p:cNvPr id="6" name="Picture 5">
            <a:extLst>
              <a:ext uri="{FF2B5EF4-FFF2-40B4-BE49-F238E27FC236}">
                <a16:creationId xmlns:a16="http://schemas.microsoft.com/office/drawing/2014/main" id="{60A40812-3E7C-1A42-9548-45E0CBB3BAAF}"/>
              </a:ext>
            </a:extLst>
          </p:cNvPr>
          <p:cNvPicPr>
            <a:picLocks noChangeAspect="1"/>
          </p:cNvPicPr>
          <p:nvPr/>
        </p:nvPicPr>
        <p:blipFill>
          <a:blip r:embed="rId4"/>
          <a:stretch>
            <a:fillRect/>
          </a:stretch>
        </p:blipFill>
        <p:spPr>
          <a:xfrm>
            <a:off x="3891788" y="1257299"/>
            <a:ext cx="4749800" cy="4343400"/>
          </a:xfrm>
          <a:prstGeom prst="rect">
            <a:avLst/>
          </a:prstGeom>
        </p:spPr>
      </p:pic>
    </p:spTree>
    <p:extLst>
      <p:ext uri="{BB962C8B-B14F-4D97-AF65-F5344CB8AC3E}">
        <p14:creationId xmlns:p14="http://schemas.microsoft.com/office/powerpoint/2010/main" val="157895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0909D5-62B0-FD4E-9F41-050466B58C3C}"/>
              </a:ext>
            </a:extLst>
          </p:cNvPr>
          <p:cNvPicPr>
            <a:picLocks noChangeAspect="1"/>
          </p:cNvPicPr>
          <p:nvPr/>
        </p:nvPicPr>
        <p:blipFill>
          <a:blip r:embed="rId3"/>
          <a:stretch>
            <a:fillRect/>
          </a:stretch>
        </p:blipFill>
        <p:spPr>
          <a:xfrm>
            <a:off x="2478424" y="643466"/>
            <a:ext cx="7235152" cy="5571067"/>
          </a:xfrm>
          <a:prstGeom prst="rect">
            <a:avLst/>
          </a:prstGeom>
        </p:spPr>
      </p:pic>
    </p:spTree>
    <p:extLst>
      <p:ext uri="{BB962C8B-B14F-4D97-AF65-F5344CB8AC3E}">
        <p14:creationId xmlns:p14="http://schemas.microsoft.com/office/powerpoint/2010/main" val="566925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E7AF35-3345-3C45-B40F-78D23EEAD2B8}"/>
              </a:ext>
            </a:extLst>
          </p:cNvPr>
          <p:cNvPicPr>
            <a:picLocks noChangeAspect="1"/>
          </p:cNvPicPr>
          <p:nvPr/>
        </p:nvPicPr>
        <p:blipFill>
          <a:blip r:embed="rId3"/>
          <a:stretch>
            <a:fillRect/>
          </a:stretch>
        </p:blipFill>
        <p:spPr>
          <a:xfrm>
            <a:off x="643467" y="1547876"/>
            <a:ext cx="10905066" cy="3762247"/>
          </a:xfrm>
          <a:prstGeom prst="rect">
            <a:avLst/>
          </a:prstGeom>
        </p:spPr>
      </p:pic>
      <p:sp>
        <p:nvSpPr>
          <p:cNvPr id="2" name="TextBox 1">
            <a:extLst>
              <a:ext uri="{FF2B5EF4-FFF2-40B4-BE49-F238E27FC236}">
                <a16:creationId xmlns:a16="http://schemas.microsoft.com/office/drawing/2014/main" id="{32FA4AEC-D649-B24B-904A-B45C33C7A0AA}"/>
              </a:ext>
            </a:extLst>
          </p:cNvPr>
          <p:cNvSpPr txBox="1"/>
          <p:nvPr/>
        </p:nvSpPr>
        <p:spPr>
          <a:xfrm>
            <a:off x="643467" y="2185261"/>
            <a:ext cx="4842933" cy="1720312"/>
          </a:xfrm>
          <a:prstGeom prst="rect">
            <a:avLst/>
          </a:prstGeom>
          <a:noFill/>
          <a:ln w="38100">
            <a:solidFill>
              <a:srgbClr val="C00000"/>
            </a:solidFill>
          </a:ln>
        </p:spPr>
        <p:txBody>
          <a:bodyPr wrap="square" rtlCol="0">
            <a:spAutoFit/>
          </a:bodyPr>
          <a:lstStyle/>
          <a:p>
            <a:endParaRPr lang="en-US" dirty="0"/>
          </a:p>
        </p:txBody>
      </p:sp>
    </p:spTree>
    <p:extLst>
      <p:ext uri="{BB962C8B-B14F-4D97-AF65-F5344CB8AC3E}">
        <p14:creationId xmlns:p14="http://schemas.microsoft.com/office/powerpoint/2010/main" val="255649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A3280E3-F6AF-8040-AE55-7FEB4AB23ADC}"/>
              </a:ext>
            </a:extLst>
          </p:cNvPr>
          <p:cNvPicPr>
            <a:picLocks noChangeAspect="1"/>
          </p:cNvPicPr>
          <p:nvPr/>
        </p:nvPicPr>
        <p:blipFill>
          <a:blip r:embed="rId3"/>
          <a:stretch>
            <a:fillRect/>
          </a:stretch>
        </p:blipFill>
        <p:spPr>
          <a:xfrm>
            <a:off x="1695450" y="736600"/>
            <a:ext cx="8801100" cy="5384800"/>
          </a:xfrm>
          <a:prstGeom prst="rect">
            <a:avLst/>
          </a:prstGeom>
        </p:spPr>
      </p:pic>
      <p:sp>
        <p:nvSpPr>
          <p:cNvPr id="9" name="TextBox 8">
            <a:extLst>
              <a:ext uri="{FF2B5EF4-FFF2-40B4-BE49-F238E27FC236}">
                <a16:creationId xmlns:a16="http://schemas.microsoft.com/office/drawing/2014/main" id="{ABBF893B-D772-4940-BB2D-36169051E907}"/>
              </a:ext>
            </a:extLst>
          </p:cNvPr>
          <p:cNvSpPr txBox="1"/>
          <p:nvPr/>
        </p:nvSpPr>
        <p:spPr>
          <a:xfrm>
            <a:off x="1363851" y="3394129"/>
            <a:ext cx="9763932" cy="2851688"/>
          </a:xfrm>
          <a:prstGeom prst="rect">
            <a:avLst/>
          </a:prstGeom>
          <a:noFill/>
          <a:ln w="76200">
            <a:solidFill>
              <a:srgbClr val="C00000"/>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C64F0541-5DFE-9F43-848E-A996769467EC}"/>
              </a:ext>
            </a:extLst>
          </p:cNvPr>
          <p:cNvSpPr txBox="1"/>
          <p:nvPr/>
        </p:nvSpPr>
        <p:spPr>
          <a:xfrm>
            <a:off x="4649492" y="511444"/>
            <a:ext cx="6447294" cy="2789695"/>
          </a:xfrm>
          <a:prstGeom prst="rect">
            <a:avLst/>
          </a:prstGeom>
          <a:noFill/>
          <a:ln w="12700">
            <a:solidFill>
              <a:srgbClr val="FF8AD8"/>
            </a:solidFill>
          </a:ln>
        </p:spPr>
        <p:txBody>
          <a:bodyPr wrap="square" rtlCol="0">
            <a:spAutoFit/>
          </a:bodyPr>
          <a:lstStyle/>
          <a:p>
            <a:endParaRPr lang="en-US" dirty="0"/>
          </a:p>
        </p:txBody>
      </p:sp>
    </p:spTree>
    <p:extLst>
      <p:ext uri="{BB962C8B-B14F-4D97-AF65-F5344CB8AC3E}">
        <p14:creationId xmlns:p14="http://schemas.microsoft.com/office/powerpoint/2010/main" val="204729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95F3EB-20E9-EA4D-8164-BC4630A60D89}"/>
              </a:ext>
            </a:extLst>
          </p:cNvPr>
          <p:cNvPicPr>
            <a:picLocks noChangeAspect="1"/>
          </p:cNvPicPr>
          <p:nvPr/>
        </p:nvPicPr>
        <p:blipFill>
          <a:blip r:embed="rId3"/>
          <a:stretch>
            <a:fillRect/>
          </a:stretch>
        </p:blipFill>
        <p:spPr>
          <a:xfrm>
            <a:off x="2513320" y="643466"/>
            <a:ext cx="7165360" cy="5571067"/>
          </a:xfrm>
          <a:prstGeom prst="rect">
            <a:avLst/>
          </a:prstGeom>
        </p:spPr>
      </p:pic>
    </p:spTree>
    <p:extLst>
      <p:ext uri="{BB962C8B-B14F-4D97-AF65-F5344CB8AC3E}">
        <p14:creationId xmlns:p14="http://schemas.microsoft.com/office/powerpoint/2010/main" val="1235769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E1534A-02D3-6F4E-9E36-AFC14E52CD5F}"/>
              </a:ext>
            </a:extLst>
          </p:cNvPr>
          <p:cNvPicPr>
            <a:picLocks noChangeAspect="1"/>
          </p:cNvPicPr>
          <p:nvPr/>
        </p:nvPicPr>
        <p:blipFill>
          <a:blip r:embed="rId3"/>
          <a:stretch>
            <a:fillRect/>
          </a:stretch>
        </p:blipFill>
        <p:spPr>
          <a:xfrm>
            <a:off x="1251594" y="643466"/>
            <a:ext cx="9688811" cy="5571067"/>
          </a:xfrm>
          <a:prstGeom prst="rect">
            <a:avLst/>
          </a:prstGeom>
        </p:spPr>
      </p:pic>
      <p:sp>
        <p:nvSpPr>
          <p:cNvPr id="2" name="TextBox 1">
            <a:extLst>
              <a:ext uri="{FF2B5EF4-FFF2-40B4-BE49-F238E27FC236}">
                <a16:creationId xmlns:a16="http://schemas.microsoft.com/office/drawing/2014/main" id="{89CA2040-DC86-A141-95DD-18E0FF97E12D}"/>
              </a:ext>
            </a:extLst>
          </p:cNvPr>
          <p:cNvSpPr txBox="1"/>
          <p:nvPr/>
        </p:nvSpPr>
        <p:spPr>
          <a:xfrm>
            <a:off x="766482" y="3751729"/>
            <a:ext cx="10434918" cy="1465730"/>
          </a:xfrm>
          <a:prstGeom prst="rect">
            <a:avLst/>
          </a:prstGeom>
          <a:noFill/>
          <a:ln w="38100">
            <a:solidFill>
              <a:srgbClr val="C00000"/>
            </a:solidFill>
          </a:ln>
        </p:spPr>
        <p:txBody>
          <a:bodyPr wrap="square" rtlCol="0">
            <a:spAutoFit/>
          </a:bodyPr>
          <a:lstStyle/>
          <a:p>
            <a:endParaRPr lang="en-US" dirty="0"/>
          </a:p>
        </p:txBody>
      </p:sp>
      <p:sp>
        <p:nvSpPr>
          <p:cNvPr id="4" name="TextBox 3">
            <a:extLst>
              <a:ext uri="{FF2B5EF4-FFF2-40B4-BE49-F238E27FC236}">
                <a16:creationId xmlns:a16="http://schemas.microsoft.com/office/drawing/2014/main" id="{5F047BFF-EF3F-9249-9213-6D58F8477128}"/>
              </a:ext>
            </a:extLst>
          </p:cNvPr>
          <p:cNvSpPr txBox="1"/>
          <p:nvPr/>
        </p:nvSpPr>
        <p:spPr>
          <a:xfrm>
            <a:off x="1089212" y="2043953"/>
            <a:ext cx="9851193" cy="874059"/>
          </a:xfrm>
          <a:prstGeom prst="rect">
            <a:avLst/>
          </a:prstGeom>
          <a:noFill/>
          <a:ln>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370912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C56354F1-60B3-874F-9356-2689805A7EFD}"/>
              </a:ext>
            </a:extLst>
          </p:cNvPr>
          <p:cNvPicPr>
            <a:picLocks noChangeAspect="1"/>
          </p:cNvPicPr>
          <p:nvPr/>
        </p:nvPicPr>
        <p:blipFill rotWithShape="1">
          <a:blip r:embed="rId3"/>
          <a:srcRect t="8381" r="4" b="8385"/>
          <a:stretch/>
        </p:blipFill>
        <p:spPr>
          <a:xfrm>
            <a:off x="641276" y="643469"/>
            <a:ext cx="4013020" cy="2045969"/>
          </a:xfrm>
          <a:prstGeom prst="rect">
            <a:avLst/>
          </a:prstGeom>
        </p:spPr>
      </p:pic>
      <p:pic>
        <p:nvPicPr>
          <p:cNvPr id="20" name="Picture 19">
            <a:extLst>
              <a:ext uri="{FF2B5EF4-FFF2-40B4-BE49-F238E27FC236}">
                <a16:creationId xmlns:a16="http://schemas.microsoft.com/office/drawing/2014/main" id="{807E21E8-EF82-1E41-85D0-3E7302E70769}"/>
              </a:ext>
            </a:extLst>
          </p:cNvPr>
          <p:cNvPicPr>
            <a:picLocks noChangeAspect="1"/>
          </p:cNvPicPr>
          <p:nvPr/>
        </p:nvPicPr>
        <p:blipFill rotWithShape="1">
          <a:blip r:embed="rId4"/>
          <a:srcRect r="12572" b="2"/>
          <a:stretch/>
        </p:blipFill>
        <p:spPr>
          <a:xfrm>
            <a:off x="643467" y="2831252"/>
            <a:ext cx="4010830" cy="3383280"/>
          </a:xfrm>
          <a:prstGeom prst="rect">
            <a:avLst/>
          </a:prstGeom>
        </p:spPr>
      </p:pic>
      <p:pic>
        <p:nvPicPr>
          <p:cNvPr id="3" name="Picture 2">
            <a:extLst>
              <a:ext uri="{FF2B5EF4-FFF2-40B4-BE49-F238E27FC236}">
                <a16:creationId xmlns:a16="http://schemas.microsoft.com/office/drawing/2014/main" id="{E606FE1A-40E2-414A-A35D-4556D496F5D9}"/>
              </a:ext>
            </a:extLst>
          </p:cNvPr>
          <p:cNvPicPr>
            <a:picLocks noChangeAspect="1"/>
          </p:cNvPicPr>
          <p:nvPr/>
        </p:nvPicPr>
        <p:blipFill rotWithShape="1">
          <a:blip r:embed="rId5"/>
          <a:srcRect r="1" b="2984"/>
          <a:stretch/>
        </p:blipFill>
        <p:spPr>
          <a:xfrm>
            <a:off x="4812633" y="643466"/>
            <a:ext cx="6735900" cy="5571066"/>
          </a:xfrm>
          <a:prstGeom prst="rect">
            <a:avLst/>
          </a:prstGeom>
        </p:spPr>
      </p:pic>
      <p:sp>
        <p:nvSpPr>
          <p:cNvPr id="4" name="TextBox 3">
            <a:extLst>
              <a:ext uri="{FF2B5EF4-FFF2-40B4-BE49-F238E27FC236}">
                <a16:creationId xmlns:a16="http://schemas.microsoft.com/office/drawing/2014/main" id="{0CAA4A16-277C-244F-BA23-322AE50AB6DC}"/>
              </a:ext>
            </a:extLst>
          </p:cNvPr>
          <p:cNvSpPr txBox="1"/>
          <p:nvPr/>
        </p:nvSpPr>
        <p:spPr>
          <a:xfrm>
            <a:off x="4812633" y="511444"/>
            <a:ext cx="6735900" cy="5873858"/>
          </a:xfrm>
          <a:prstGeom prst="rect">
            <a:avLst/>
          </a:prstGeom>
          <a:noFill/>
          <a:ln w="38100">
            <a:solidFill>
              <a:srgbClr val="C00000"/>
            </a:solidFill>
          </a:ln>
        </p:spPr>
        <p:txBody>
          <a:bodyPr wrap="square" rtlCol="0">
            <a:spAutoFit/>
          </a:bodyPr>
          <a:lstStyle/>
          <a:p>
            <a:endParaRPr lang="en-US" dirty="0"/>
          </a:p>
        </p:txBody>
      </p:sp>
      <p:pic>
        <p:nvPicPr>
          <p:cNvPr id="6" name="Picture 5">
            <a:extLst>
              <a:ext uri="{FF2B5EF4-FFF2-40B4-BE49-F238E27FC236}">
                <a16:creationId xmlns:a16="http://schemas.microsoft.com/office/drawing/2014/main" id="{4A35A85F-8D8A-104C-86C5-531C5BB6D0A3}"/>
              </a:ext>
            </a:extLst>
          </p:cNvPr>
          <p:cNvPicPr>
            <a:picLocks noChangeAspect="1"/>
          </p:cNvPicPr>
          <p:nvPr/>
        </p:nvPicPr>
        <p:blipFill>
          <a:blip r:embed="rId6"/>
          <a:stretch>
            <a:fillRect/>
          </a:stretch>
        </p:blipFill>
        <p:spPr>
          <a:xfrm>
            <a:off x="3376262" y="406722"/>
            <a:ext cx="4930829" cy="6083301"/>
          </a:xfrm>
          <a:prstGeom prst="rect">
            <a:avLst/>
          </a:prstGeom>
          <a:ln>
            <a:solidFill>
              <a:schemeClr val="tx1"/>
            </a:solidFill>
          </a:ln>
        </p:spPr>
      </p:pic>
    </p:spTree>
    <p:extLst>
      <p:ext uri="{BB962C8B-B14F-4D97-AF65-F5344CB8AC3E}">
        <p14:creationId xmlns:p14="http://schemas.microsoft.com/office/powerpoint/2010/main" val="127009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E48F8A-DFAA-4949-84F8-F8F047B2EBD9}"/>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kern="1200">
                <a:solidFill>
                  <a:schemeClr val="tx1"/>
                </a:solidFill>
                <a:latin typeface="+mj-lt"/>
                <a:ea typeface="+mj-ea"/>
                <a:cs typeface="+mj-cs"/>
              </a:rPr>
              <a:t>Alternatives to Least-Squares Approaches</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232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0E8E7-F774-4948-A47E-EBF32D2ECF79}"/>
              </a:ext>
            </a:extLst>
          </p:cNvPr>
          <p:cNvSpPr>
            <a:spLocks noGrp="1"/>
          </p:cNvSpPr>
          <p:nvPr>
            <p:ph type="title"/>
          </p:nvPr>
        </p:nvSpPr>
        <p:spPr/>
        <p:txBody>
          <a:bodyPr>
            <a:normAutofit/>
          </a:bodyPr>
          <a:lstStyle/>
          <a:p>
            <a:r>
              <a:rPr lang="en-US" dirty="0"/>
              <a:t>Wilcoxon Rank Sum Test vs. t-test</a:t>
            </a:r>
          </a:p>
        </p:txBody>
      </p:sp>
      <p:sp>
        <p:nvSpPr>
          <p:cNvPr id="4" name="Text Placeholder 3">
            <a:extLst>
              <a:ext uri="{FF2B5EF4-FFF2-40B4-BE49-F238E27FC236}">
                <a16:creationId xmlns:a16="http://schemas.microsoft.com/office/drawing/2014/main" id="{43FFD8BC-5435-4940-BB3D-DA3F07D0683A}"/>
              </a:ext>
            </a:extLst>
          </p:cNvPr>
          <p:cNvSpPr>
            <a:spLocks noGrp="1"/>
          </p:cNvSpPr>
          <p:nvPr>
            <p:ph type="body" idx="1"/>
          </p:nvPr>
        </p:nvSpPr>
        <p:spPr/>
        <p:txBody>
          <a:bodyPr/>
          <a:lstStyle/>
          <a:p>
            <a:r>
              <a:rPr lang="en-US" dirty="0"/>
              <a:t>Wilcoxon Test</a:t>
            </a:r>
          </a:p>
        </p:txBody>
      </p:sp>
      <p:sp>
        <p:nvSpPr>
          <p:cNvPr id="3" name="Content Placeholder 2">
            <a:extLst>
              <a:ext uri="{FF2B5EF4-FFF2-40B4-BE49-F238E27FC236}">
                <a16:creationId xmlns:a16="http://schemas.microsoft.com/office/drawing/2014/main" id="{FDC3CE16-25B6-6A40-B9FC-543B3413CE41}"/>
              </a:ext>
            </a:extLst>
          </p:cNvPr>
          <p:cNvSpPr>
            <a:spLocks noGrp="1"/>
          </p:cNvSpPr>
          <p:nvPr>
            <p:ph sz="half" idx="2"/>
          </p:nvPr>
        </p:nvSpPr>
        <p:spPr/>
        <p:txBody>
          <a:bodyPr anchor="ctr">
            <a:normAutofit/>
          </a:bodyPr>
          <a:lstStyle/>
          <a:p>
            <a:r>
              <a:rPr lang="en-US" sz="2000" dirty="0">
                <a:solidFill>
                  <a:srgbClr val="000000"/>
                </a:solidFill>
              </a:rPr>
              <a:t>No assumed distribution</a:t>
            </a:r>
          </a:p>
          <a:p>
            <a:r>
              <a:rPr lang="en-US" sz="2000" dirty="0">
                <a:solidFill>
                  <a:srgbClr val="000000"/>
                </a:solidFill>
              </a:rPr>
              <a:t>Ranks data and calculates sum of ranks for one of the groups</a:t>
            </a:r>
          </a:p>
          <a:p>
            <a:pPr lvl="1"/>
            <a:r>
              <a:rPr lang="en-US" sz="2000" dirty="0">
                <a:solidFill>
                  <a:srgbClr val="000000"/>
                </a:solidFill>
              </a:rPr>
              <a:t>Tests how likely that sum would be under the null hypothesis that the two distributions were identical</a:t>
            </a:r>
          </a:p>
          <a:p>
            <a:r>
              <a:rPr lang="en-US" sz="2000" dirty="0">
                <a:solidFill>
                  <a:srgbClr val="000000"/>
                </a:solidFill>
              </a:rPr>
              <a:t>More powerful than t-test when </a:t>
            </a:r>
          </a:p>
          <a:p>
            <a:pPr lvl="1"/>
            <a:r>
              <a:rPr lang="en-US" sz="2000" dirty="0">
                <a:solidFill>
                  <a:srgbClr val="000000"/>
                </a:solidFill>
              </a:rPr>
              <a:t>distribution in the two groups has long tails</a:t>
            </a:r>
          </a:p>
          <a:p>
            <a:pPr lvl="1"/>
            <a:r>
              <a:rPr lang="en-US" sz="2000" dirty="0">
                <a:solidFill>
                  <a:srgbClr val="000000"/>
                </a:solidFill>
              </a:rPr>
              <a:t>each group same shape, but shifted in location</a:t>
            </a:r>
          </a:p>
          <a:p>
            <a:pPr marL="0" indent="0">
              <a:buNone/>
            </a:pPr>
            <a:endParaRPr lang="en-US" sz="2000" dirty="0">
              <a:solidFill>
                <a:srgbClr val="000000"/>
              </a:solidFill>
            </a:endParaRPr>
          </a:p>
        </p:txBody>
      </p:sp>
      <p:sp>
        <p:nvSpPr>
          <p:cNvPr id="5" name="Text Placeholder 4">
            <a:extLst>
              <a:ext uri="{FF2B5EF4-FFF2-40B4-BE49-F238E27FC236}">
                <a16:creationId xmlns:a16="http://schemas.microsoft.com/office/drawing/2014/main" id="{D29F955E-C7A0-464C-99EB-853FCC6A99AB}"/>
              </a:ext>
            </a:extLst>
          </p:cNvPr>
          <p:cNvSpPr>
            <a:spLocks noGrp="1"/>
          </p:cNvSpPr>
          <p:nvPr>
            <p:ph type="body" sz="quarter" idx="3"/>
          </p:nvPr>
        </p:nvSpPr>
        <p:spPr/>
        <p:txBody>
          <a:bodyPr/>
          <a:lstStyle/>
          <a:p>
            <a:r>
              <a:rPr lang="en-US" dirty="0"/>
              <a:t>t-test</a:t>
            </a:r>
          </a:p>
        </p:txBody>
      </p:sp>
      <p:sp>
        <p:nvSpPr>
          <p:cNvPr id="6" name="Content Placeholder 5">
            <a:extLst>
              <a:ext uri="{FF2B5EF4-FFF2-40B4-BE49-F238E27FC236}">
                <a16:creationId xmlns:a16="http://schemas.microsoft.com/office/drawing/2014/main" id="{E9402F3F-847B-3344-90A5-1A1FE50A6D53}"/>
              </a:ext>
            </a:extLst>
          </p:cNvPr>
          <p:cNvSpPr>
            <a:spLocks noGrp="1"/>
          </p:cNvSpPr>
          <p:nvPr>
            <p:ph sz="quarter" idx="4"/>
          </p:nvPr>
        </p:nvSpPr>
        <p:spPr/>
        <p:txBody>
          <a:bodyPr>
            <a:normAutofit/>
          </a:bodyPr>
          <a:lstStyle/>
          <a:p>
            <a:r>
              <a:rPr lang="en-US" dirty="0"/>
              <a:t>Can assumed normal distribution, but not necessary</a:t>
            </a:r>
          </a:p>
          <a:p>
            <a:r>
              <a:rPr lang="en-US" dirty="0"/>
              <a:t>Can provide useful descriptive statistics.</a:t>
            </a:r>
          </a:p>
          <a:p>
            <a:r>
              <a:rPr lang="en-US" dirty="0">
                <a:solidFill>
                  <a:srgbClr val="000000"/>
                </a:solidFill>
              </a:rPr>
              <a:t> Less powerful than t-test when </a:t>
            </a:r>
          </a:p>
          <a:p>
            <a:pPr lvl="1"/>
            <a:r>
              <a:rPr lang="en-US" sz="2800" dirty="0">
                <a:solidFill>
                  <a:srgbClr val="000000"/>
                </a:solidFill>
              </a:rPr>
              <a:t>groups differ in number and magnitude of extreme outlying distributions </a:t>
            </a:r>
          </a:p>
          <a:p>
            <a:endParaRPr lang="en-US" dirty="0"/>
          </a:p>
        </p:txBody>
      </p:sp>
    </p:spTree>
    <p:extLst>
      <p:ext uri="{BB962C8B-B14F-4D97-AF65-F5344CB8AC3E}">
        <p14:creationId xmlns:p14="http://schemas.microsoft.com/office/powerpoint/2010/main" val="553886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7E0ABC88-36BD-574C-AB27-A5352BDC40AF}"/>
              </a:ext>
            </a:extLst>
          </p:cNvPr>
          <p:cNvSpPr>
            <a:spLocks noGrp="1"/>
          </p:cNvSpPr>
          <p:nvPr>
            <p:ph type="title"/>
          </p:nvPr>
        </p:nvSpPr>
        <p:spPr>
          <a:xfrm>
            <a:off x="535020" y="685800"/>
            <a:ext cx="2780271" cy="5105400"/>
          </a:xfrm>
        </p:spPr>
        <p:txBody>
          <a:bodyPr>
            <a:normAutofit/>
          </a:bodyPr>
          <a:lstStyle/>
          <a:p>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A67B86F4-D1DB-46AE-943B-61BAC6CB6980}"/>
              </a:ext>
            </a:extLst>
          </p:cNvPr>
          <p:cNvGraphicFramePr>
            <a:graphicFrameLocks noGrp="1"/>
          </p:cNvGraphicFramePr>
          <p:nvPr>
            <p:ph idx="1"/>
            <p:extLst>
              <p:ext uri="{D42A27DB-BD31-4B8C-83A1-F6EECF244321}">
                <p14:modId xmlns:p14="http://schemas.microsoft.com/office/powerpoint/2010/main" val="13483142"/>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6779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26795-BA3F-2C4B-B301-557982E5F653}"/>
              </a:ext>
            </a:extLst>
          </p:cNvPr>
          <p:cNvSpPr>
            <a:spLocks noGrp="1"/>
          </p:cNvSpPr>
          <p:nvPr>
            <p:ph type="title"/>
          </p:nvPr>
        </p:nvSpPr>
        <p:spPr/>
        <p:txBody>
          <a:bodyPr>
            <a:normAutofit/>
          </a:bodyPr>
          <a:lstStyle/>
          <a:p>
            <a:r>
              <a:rPr lang="en-US" dirty="0"/>
              <a:t>Logistic Regression vs. Linear Regression</a:t>
            </a:r>
            <a:br>
              <a:rPr lang="en-US" dirty="0"/>
            </a:br>
            <a:endParaRPr lang="en-US" dirty="0"/>
          </a:p>
        </p:txBody>
      </p:sp>
      <p:sp>
        <p:nvSpPr>
          <p:cNvPr id="3" name="Text Placeholder 2">
            <a:extLst>
              <a:ext uri="{FF2B5EF4-FFF2-40B4-BE49-F238E27FC236}">
                <a16:creationId xmlns:a16="http://schemas.microsoft.com/office/drawing/2014/main" id="{AA87B40D-6C6B-AC43-BDE2-884707EC251D}"/>
              </a:ext>
            </a:extLst>
          </p:cNvPr>
          <p:cNvSpPr>
            <a:spLocks noGrp="1"/>
          </p:cNvSpPr>
          <p:nvPr>
            <p:ph type="body" idx="1"/>
          </p:nvPr>
        </p:nvSpPr>
        <p:spPr/>
        <p:txBody>
          <a:bodyPr/>
          <a:lstStyle/>
          <a:p>
            <a:r>
              <a:rPr lang="en-US" dirty="0"/>
              <a:t>Logistic Regression</a:t>
            </a:r>
          </a:p>
        </p:txBody>
      </p:sp>
      <p:sp>
        <p:nvSpPr>
          <p:cNvPr id="4" name="Content Placeholder 3">
            <a:extLst>
              <a:ext uri="{FF2B5EF4-FFF2-40B4-BE49-F238E27FC236}">
                <a16:creationId xmlns:a16="http://schemas.microsoft.com/office/drawing/2014/main" id="{AD2B8485-4565-9B43-8358-8AA15AF99133}"/>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9611F7DA-D5B9-7241-8412-2BF421FFFB04}"/>
              </a:ext>
            </a:extLst>
          </p:cNvPr>
          <p:cNvSpPr>
            <a:spLocks noGrp="1"/>
          </p:cNvSpPr>
          <p:nvPr>
            <p:ph type="body" sz="quarter" idx="3"/>
          </p:nvPr>
        </p:nvSpPr>
        <p:spPr/>
        <p:txBody>
          <a:bodyPr/>
          <a:lstStyle/>
          <a:p>
            <a:r>
              <a:rPr lang="en-US" dirty="0"/>
              <a:t>Linear Regression</a:t>
            </a:r>
          </a:p>
        </p:txBody>
      </p:sp>
      <p:sp>
        <p:nvSpPr>
          <p:cNvPr id="6" name="Content Placeholder 5">
            <a:extLst>
              <a:ext uri="{FF2B5EF4-FFF2-40B4-BE49-F238E27FC236}">
                <a16:creationId xmlns:a16="http://schemas.microsoft.com/office/drawing/2014/main" id="{858030E5-438F-E24D-A162-6178974352D4}"/>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4281696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018D93-38DF-8346-9399-2A3751C17503}"/>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kern="1200" dirty="0">
                <a:solidFill>
                  <a:schemeClr val="tx1"/>
                </a:solidFill>
                <a:latin typeface="+mj-lt"/>
                <a:ea typeface="+mj-ea"/>
                <a:cs typeface="+mj-cs"/>
              </a:rPr>
              <a:t>Reasons for Choosing an Estimator or Test</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384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E3D10706-0A13-6842-AF24-29744BDE140B}"/>
              </a:ext>
            </a:extLst>
          </p:cNvPr>
          <p:cNvSpPr>
            <a:spLocks noGrp="1"/>
          </p:cNvSpPr>
          <p:nvPr>
            <p:ph type="title"/>
          </p:nvPr>
        </p:nvSpPr>
        <p:spPr>
          <a:xfrm>
            <a:off x="640079" y="2053641"/>
            <a:ext cx="3669161" cy="2760098"/>
          </a:xfrm>
        </p:spPr>
        <p:txBody>
          <a:bodyPr>
            <a:normAutofit/>
          </a:bodyPr>
          <a:lstStyle/>
          <a:p>
            <a:endParaRPr lang="en-US">
              <a:solidFill>
                <a:srgbClr val="FFFFFF"/>
              </a:solidFill>
            </a:endParaRPr>
          </a:p>
        </p:txBody>
      </p:sp>
      <p:sp>
        <p:nvSpPr>
          <p:cNvPr id="5" name="Content Placeholder 4">
            <a:extLst>
              <a:ext uri="{FF2B5EF4-FFF2-40B4-BE49-F238E27FC236}">
                <a16:creationId xmlns:a16="http://schemas.microsoft.com/office/drawing/2014/main" id="{37717868-A1D4-774A-8E26-B2F8095761DC}"/>
              </a:ext>
            </a:extLst>
          </p:cNvPr>
          <p:cNvSpPr>
            <a:spLocks noGrp="1"/>
          </p:cNvSpPr>
          <p:nvPr>
            <p:ph idx="1"/>
          </p:nvPr>
        </p:nvSpPr>
        <p:spPr>
          <a:xfrm>
            <a:off x="6090574" y="801866"/>
            <a:ext cx="5306084" cy="5230634"/>
          </a:xfrm>
        </p:spPr>
        <p:txBody>
          <a:bodyPr anchor="ctr">
            <a:normAutofit fontScale="92500" lnSpcReduction="10000"/>
          </a:bodyPr>
          <a:lstStyle/>
          <a:p>
            <a:r>
              <a:rPr lang="en-US" dirty="0"/>
              <a:t>Worry about heteroscedasticity in linear regression, </a:t>
            </a:r>
          </a:p>
          <a:p>
            <a:pPr lvl="1"/>
            <a:r>
              <a:rPr lang="en-US" dirty="0"/>
              <a:t>but their example shows a good linear regression with significant heteroscedasticity [?]</a:t>
            </a:r>
            <a:endParaRPr lang="en-US" sz="2400" dirty="0"/>
          </a:p>
          <a:p>
            <a:r>
              <a:rPr lang="en-US" sz="2400" dirty="0"/>
              <a:t>Know what measure you’re interested in (i.e. mean, median, percentage below a threshold)</a:t>
            </a:r>
          </a:p>
          <a:p>
            <a:pPr lvl="1"/>
            <a:r>
              <a:rPr lang="en-US" dirty="0"/>
              <a:t>clinical or scientific relevance of the summary measure</a:t>
            </a:r>
          </a:p>
          <a:p>
            <a:pPr lvl="1"/>
            <a:r>
              <a:rPr lang="en-US" dirty="0"/>
              <a:t>scientific plausibility that the groups would differ with respect to the summary measure</a:t>
            </a:r>
          </a:p>
          <a:p>
            <a:pPr lvl="1"/>
            <a:r>
              <a:rPr lang="en-US" dirty="0"/>
              <a:t>statistical precision with which the groups can be compared using the summary measure. </a:t>
            </a:r>
            <a:endParaRPr lang="en-US" sz="2400" dirty="0"/>
          </a:p>
          <a:p>
            <a:endParaRPr lang="en-US" sz="2400" dirty="0">
              <a:solidFill>
                <a:srgbClr val="000000"/>
              </a:solidFill>
            </a:endParaRPr>
          </a:p>
        </p:txBody>
      </p:sp>
    </p:spTree>
    <p:extLst>
      <p:ext uri="{BB962C8B-B14F-4D97-AF65-F5344CB8AC3E}">
        <p14:creationId xmlns:p14="http://schemas.microsoft.com/office/powerpoint/2010/main" val="4110440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10092D70-554F-6F42-A314-F00C777E3BBC}"/>
              </a:ext>
            </a:extLst>
          </p:cNvPr>
          <p:cNvSpPr>
            <a:spLocks noGrp="1"/>
          </p:cNvSpPr>
          <p:nvPr>
            <p:ph type="title"/>
          </p:nvPr>
        </p:nvSpPr>
        <p:spPr>
          <a:xfrm>
            <a:off x="6094105" y="802955"/>
            <a:ext cx="4977976" cy="1454051"/>
          </a:xfrm>
        </p:spPr>
        <p:txBody>
          <a:bodyPr>
            <a:normAutofit/>
          </a:bodyPr>
          <a:lstStyle/>
          <a:p>
            <a:r>
              <a:rPr lang="en-US">
                <a:solidFill>
                  <a:srgbClr val="000000"/>
                </a:solidFill>
              </a:rPr>
              <a:t>Summary and Conclusions</a:t>
            </a:r>
          </a:p>
        </p:txBody>
      </p:sp>
      <p:sp>
        <p:nvSpPr>
          <p:cNvPr id="15"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Checkmark">
            <a:extLst>
              <a:ext uri="{FF2B5EF4-FFF2-40B4-BE49-F238E27FC236}">
                <a16:creationId xmlns:a16="http://schemas.microsoft.com/office/drawing/2014/main" id="{E0E1D21D-0320-4B95-ABFC-64DFE83616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54" y="1629089"/>
            <a:ext cx="3620021" cy="3620021"/>
          </a:xfrm>
          <a:prstGeom prst="rect">
            <a:avLst/>
          </a:prstGeom>
        </p:spPr>
      </p:pic>
      <p:sp>
        <p:nvSpPr>
          <p:cNvPr id="4" name="Content Placeholder 3">
            <a:extLst>
              <a:ext uri="{FF2B5EF4-FFF2-40B4-BE49-F238E27FC236}">
                <a16:creationId xmlns:a16="http://schemas.microsoft.com/office/drawing/2014/main" id="{E1ECFFD4-2A75-1645-9175-7CB8400E07BD}"/>
              </a:ext>
            </a:extLst>
          </p:cNvPr>
          <p:cNvSpPr>
            <a:spLocks noGrp="1"/>
          </p:cNvSpPr>
          <p:nvPr>
            <p:ph idx="1"/>
          </p:nvPr>
        </p:nvSpPr>
        <p:spPr>
          <a:xfrm>
            <a:off x="6090574" y="2421682"/>
            <a:ext cx="4977578" cy="3639289"/>
          </a:xfrm>
        </p:spPr>
        <p:txBody>
          <a:bodyPr anchor="ctr">
            <a:normAutofit/>
          </a:bodyPr>
          <a:lstStyle/>
          <a:p>
            <a:r>
              <a:rPr lang="en-US" sz="2000">
                <a:solidFill>
                  <a:srgbClr val="000000"/>
                </a:solidFill>
              </a:rPr>
              <a:t>Introduction</a:t>
            </a:r>
          </a:p>
          <a:p>
            <a:r>
              <a:rPr lang="en-US" sz="2000">
                <a:solidFill>
                  <a:srgbClr val="000000"/>
                </a:solidFill>
              </a:rPr>
              <a:t>Definitions and Theoretical Issues</a:t>
            </a:r>
          </a:p>
          <a:p>
            <a:r>
              <a:rPr lang="en-US" sz="2000">
                <a:solidFill>
                  <a:srgbClr val="000000"/>
                </a:solidFill>
              </a:rPr>
              <a:t>Literature Review</a:t>
            </a:r>
          </a:p>
          <a:p>
            <a:r>
              <a:rPr lang="en-US" sz="2000">
                <a:solidFill>
                  <a:srgbClr val="000000"/>
                </a:solidFill>
              </a:rPr>
              <a:t>Simulations</a:t>
            </a:r>
          </a:p>
          <a:p>
            <a:r>
              <a:rPr lang="en-US" sz="2000">
                <a:solidFill>
                  <a:srgbClr val="000000"/>
                </a:solidFill>
              </a:rPr>
              <a:t>Alternatives to Least-Squares Approaches</a:t>
            </a:r>
          </a:p>
          <a:p>
            <a:r>
              <a:rPr lang="en-US" sz="2000">
                <a:solidFill>
                  <a:srgbClr val="000000"/>
                </a:solidFill>
              </a:rPr>
              <a:t>Reasons for Choosing and Estimator or Test</a:t>
            </a:r>
          </a:p>
          <a:p>
            <a:pPr marL="0" indent="0">
              <a:buNone/>
            </a:pPr>
            <a:endParaRPr lang="en-US" sz="2000">
              <a:solidFill>
                <a:srgbClr val="000000"/>
              </a:solidFill>
            </a:endParaRPr>
          </a:p>
        </p:txBody>
      </p:sp>
    </p:spTree>
    <p:extLst>
      <p:ext uri="{BB962C8B-B14F-4D97-AF65-F5344CB8AC3E}">
        <p14:creationId xmlns:p14="http://schemas.microsoft.com/office/powerpoint/2010/main" val="3047091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32DE1-9BCE-FF4A-A3C4-25E524EAD5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D1A1C5-02A8-CD4B-A5D8-C4CF6E6A8491}"/>
              </a:ext>
            </a:extLst>
          </p:cNvPr>
          <p:cNvSpPr>
            <a:spLocks noGrp="1"/>
          </p:cNvSpPr>
          <p:nvPr>
            <p:ph idx="1"/>
          </p:nvPr>
        </p:nvSpPr>
        <p:spPr/>
        <p:txBody>
          <a:bodyPr/>
          <a:lstStyle/>
          <a:p>
            <a:pPr marL="0" indent="0">
              <a:buNone/>
            </a:pPr>
            <a:r>
              <a:rPr lang="en-US" dirty="0"/>
              <a:t>Lumley, T., </a:t>
            </a:r>
            <a:r>
              <a:rPr lang="en-US" dirty="0" err="1"/>
              <a:t>Diehr</a:t>
            </a:r>
            <a:r>
              <a:rPr lang="en-US" dirty="0"/>
              <a:t>, P., Emerson, S., &amp; Chen, L. (2002). The importance of the normality assumption in large public health data sets. </a:t>
            </a:r>
            <a:r>
              <a:rPr lang="en-US" i="1" dirty="0"/>
              <a:t>Annual review of public health</a:t>
            </a:r>
            <a:r>
              <a:rPr lang="en-US" dirty="0"/>
              <a:t>, </a:t>
            </a:r>
            <a:r>
              <a:rPr lang="en-US" i="1" dirty="0"/>
              <a:t>23</a:t>
            </a:r>
            <a:r>
              <a:rPr lang="en-US" dirty="0"/>
              <a:t>(1), 151-169.</a:t>
            </a:r>
          </a:p>
          <a:p>
            <a:pPr marL="0" indent="0">
              <a:buNone/>
            </a:pPr>
            <a:endParaRPr lang="en-US" dirty="0"/>
          </a:p>
          <a:p>
            <a:pPr marL="0" indent="0">
              <a:buNone/>
            </a:pPr>
            <a:r>
              <a:rPr lang="en-US" dirty="0"/>
              <a:t>https://</a:t>
            </a:r>
            <a:r>
              <a:rPr lang="en-US" dirty="0" err="1"/>
              <a:t>www.clipartmax.com</a:t>
            </a:r>
            <a:r>
              <a:rPr lang="en-US" dirty="0"/>
              <a:t>/download/m2i8H7d3i8H7H7d3_tails-clip-art-sonic-adventure-2-official-soundtrack/</a:t>
            </a:r>
          </a:p>
        </p:txBody>
      </p:sp>
    </p:spTree>
    <p:extLst>
      <p:ext uri="{BB962C8B-B14F-4D97-AF65-F5344CB8AC3E}">
        <p14:creationId xmlns:p14="http://schemas.microsoft.com/office/powerpoint/2010/main" val="2513400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069E3646-93BF-C447-AC56-5FA3480810C3}"/>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Introduction</a:t>
            </a:r>
          </a:p>
        </p:txBody>
      </p:sp>
      <p:sp>
        <p:nvSpPr>
          <p:cNvPr id="3" name="Content Placeholder 2">
            <a:extLst>
              <a:ext uri="{FF2B5EF4-FFF2-40B4-BE49-F238E27FC236}">
                <a16:creationId xmlns:a16="http://schemas.microsoft.com/office/drawing/2014/main" id="{3DD74E0A-492E-9A4E-83EF-B756841027A1}"/>
              </a:ext>
            </a:extLst>
          </p:cNvPr>
          <p:cNvSpPr>
            <a:spLocks noGrp="1"/>
          </p:cNvSpPr>
          <p:nvPr>
            <p:ph idx="1"/>
          </p:nvPr>
        </p:nvSpPr>
        <p:spPr>
          <a:xfrm>
            <a:off x="5120640" y="804672"/>
            <a:ext cx="6281928" cy="5248656"/>
          </a:xfrm>
        </p:spPr>
        <p:txBody>
          <a:bodyPr anchor="ctr">
            <a:noAutofit/>
          </a:bodyPr>
          <a:lstStyle/>
          <a:p>
            <a:r>
              <a:rPr lang="en-US" sz="2000" dirty="0"/>
              <a:t>The normality of population data is </a:t>
            </a:r>
            <a:r>
              <a:rPr lang="en-US" sz="2000" b="1" u="sng" dirty="0"/>
              <a:t>NOT</a:t>
            </a:r>
            <a:r>
              <a:rPr lang="en-US" sz="2000" dirty="0"/>
              <a:t> necessary for the validity of the t-test and least squares regression </a:t>
            </a:r>
          </a:p>
          <a:p>
            <a:r>
              <a:rPr lang="en-US" sz="2000" dirty="0"/>
              <a:t>This may be in mind from early stats classes</a:t>
            </a:r>
          </a:p>
          <a:p>
            <a:pPr lvl="1"/>
            <a:r>
              <a:rPr lang="en-US" sz="2000" dirty="0"/>
              <a:t>“Normal in normal out” thinking</a:t>
            </a:r>
          </a:p>
          <a:p>
            <a:pPr lvl="1"/>
            <a:r>
              <a:rPr lang="en-US" sz="2000" dirty="0"/>
              <a:t>Seeing normal distribution makes it easy to choose test</a:t>
            </a:r>
          </a:p>
          <a:p>
            <a:r>
              <a:rPr lang="en-US" sz="2000" b="1" u="sng" dirty="0"/>
              <a:t>BUT</a:t>
            </a:r>
            <a:r>
              <a:rPr lang="en-US" sz="2000" dirty="0"/>
              <a:t>, in large data sets typical in public health research, most statistical methods rely on the </a:t>
            </a:r>
            <a:r>
              <a:rPr lang="en-US" sz="2000" b="1" i="1" u="sng" dirty="0"/>
              <a:t>Central Limit Theorem</a:t>
            </a:r>
            <a:r>
              <a:rPr lang="en-US" sz="2000" dirty="0"/>
              <a:t>, </a:t>
            </a:r>
            <a:r>
              <a:rPr lang="en-US" sz="2000" b="1" u="sng" dirty="0"/>
              <a:t>NOT </a:t>
            </a:r>
            <a:r>
              <a:rPr lang="en-US" sz="2000" b="1" dirty="0"/>
              <a:t>the normality assumption</a:t>
            </a:r>
            <a:endParaRPr lang="en-US" sz="2000" b="1" i="1" u="sng" dirty="0"/>
          </a:p>
          <a:p>
            <a:pPr lvl="1"/>
            <a:r>
              <a:rPr lang="en-US" sz="2000" dirty="0"/>
              <a:t>average of a large number of independent random variables is approximately normally distributed around the true population mean. </a:t>
            </a:r>
          </a:p>
        </p:txBody>
      </p:sp>
    </p:spTree>
    <p:extLst>
      <p:ext uri="{BB962C8B-B14F-4D97-AF65-F5344CB8AC3E}">
        <p14:creationId xmlns:p14="http://schemas.microsoft.com/office/powerpoint/2010/main" val="204222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grpSp>
        <p:nvGrpSpPr>
          <p:cNvPr id="20" name="Group 19">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1"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2"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3"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1" name="Freeform: Shape 40">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43"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6"/>
          </a:solidFill>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29414BDA-C299-FC44-8644-71FF26DE1B6F}"/>
              </a:ext>
            </a:extLst>
          </p:cNvPr>
          <p:cNvSpPr>
            <a:spLocks noGrp="1"/>
          </p:cNvSpPr>
          <p:nvPr>
            <p:ph type="title"/>
          </p:nvPr>
        </p:nvSpPr>
        <p:spPr>
          <a:xfrm>
            <a:off x="496143" y="753015"/>
            <a:ext cx="6959446" cy="1662475"/>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Goals</a:t>
            </a:r>
          </a:p>
        </p:txBody>
      </p:sp>
      <p:sp>
        <p:nvSpPr>
          <p:cNvPr id="3" name="Text Placeholder 2">
            <a:extLst>
              <a:ext uri="{FF2B5EF4-FFF2-40B4-BE49-F238E27FC236}">
                <a16:creationId xmlns:a16="http://schemas.microsoft.com/office/drawing/2014/main" id="{2E60C129-F3CB-7842-9F01-48EB6788ACB4}"/>
              </a:ext>
            </a:extLst>
          </p:cNvPr>
          <p:cNvSpPr>
            <a:spLocks noGrp="1"/>
          </p:cNvSpPr>
          <p:nvPr>
            <p:ph type="body" idx="1"/>
          </p:nvPr>
        </p:nvSpPr>
        <p:spPr>
          <a:xfrm>
            <a:off x="3360888" y="2553271"/>
            <a:ext cx="5414125" cy="1196717"/>
          </a:xfrm>
        </p:spPr>
        <p:txBody>
          <a:bodyPr vert="horz" lIns="91440" tIns="45720" rIns="91440" bIns="45720" rtlCol="0">
            <a:noAutofit/>
          </a:bodyPr>
          <a:lstStyle/>
          <a:p>
            <a:pPr marL="342900" indent="-342900" algn="ctr">
              <a:buFont typeface="+mj-lt"/>
              <a:buAutoNum type="arabicPeriod"/>
            </a:pPr>
            <a:r>
              <a:rPr lang="en-US" sz="1800" b="1" u="sng" dirty="0">
                <a:solidFill>
                  <a:srgbClr val="FFFFFF"/>
                </a:solidFill>
              </a:rPr>
              <a:t>R</a:t>
            </a:r>
            <a:r>
              <a:rPr lang="en-US" sz="1800" b="1" u="sng" kern="1200" dirty="0">
                <a:solidFill>
                  <a:srgbClr val="FFFFFF"/>
                </a:solidFill>
                <a:latin typeface="+mn-lt"/>
                <a:ea typeface="+mn-ea"/>
                <a:cs typeface="+mn-cs"/>
              </a:rPr>
              <a:t>e-emphasize</a:t>
            </a:r>
            <a:r>
              <a:rPr lang="en-US" sz="1800" kern="1200" dirty="0">
                <a:solidFill>
                  <a:srgbClr val="FFFFFF"/>
                </a:solidFill>
                <a:latin typeface="+mn-lt"/>
                <a:ea typeface="+mn-ea"/>
                <a:cs typeface="+mn-cs"/>
              </a:rPr>
              <a:t> that t-test and linear regression validity in sufficiently large samples depend </a:t>
            </a:r>
            <a:r>
              <a:rPr lang="en-US" sz="1800" b="1" u="sng" kern="1200" dirty="0">
                <a:solidFill>
                  <a:srgbClr val="FFFFFF"/>
                </a:solidFill>
                <a:latin typeface="+mn-lt"/>
                <a:ea typeface="+mn-ea"/>
                <a:cs typeface="+mn-cs"/>
              </a:rPr>
              <a:t>only</a:t>
            </a:r>
            <a:r>
              <a:rPr lang="en-US" sz="1800" kern="1200" dirty="0">
                <a:solidFill>
                  <a:srgbClr val="FFFFFF"/>
                </a:solidFill>
                <a:latin typeface="+mn-lt"/>
                <a:ea typeface="+mn-ea"/>
                <a:cs typeface="+mn-cs"/>
              </a:rPr>
              <a:t> on assumptions about the variance.</a:t>
            </a:r>
          </a:p>
          <a:p>
            <a:pPr marL="342900" indent="-342900" algn="ctr">
              <a:buFont typeface="+mj-lt"/>
              <a:buAutoNum type="arabicPeriod"/>
            </a:pPr>
            <a:r>
              <a:rPr lang="en-US" sz="1800" b="1" u="sng" dirty="0">
                <a:solidFill>
                  <a:srgbClr val="FFFFFF"/>
                </a:solidFill>
              </a:rPr>
              <a:t>Discuss</a:t>
            </a:r>
            <a:r>
              <a:rPr lang="en-US" sz="1800" dirty="0">
                <a:solidFill>
                  <a:srgbClr val="FFFFFF"/>
                </a:solidFill>
              </a:rPr>
              <a:t> some alternatives to the t-test and least squares regression </a:t>
            </a:r>
          </a:p>
          <a:p>
            <a:pPr marL="342900" indent="-342900" algn="ctr">
              <a:buFont typeface="+mj-lt"/>
              <a:buAutoNum type="arabicPeriod"/>
            </a:pPr>
            <a:r>
              <a:rPr lang="en-US" sz="1800" b="1" u="sng" dirty="0">
                <a:solidFill>
                  <a:srgbClr val="FFFFFF"/>
                </a:solidFill>
              </a:rPr>
              <a:t>Present</a:t>
            </a:r>
            <a:r>
              <a:rPr lang="en-US" sz="1800" dirty="0">
                <a:solidFill>
                  <a:srgbClr val="FFFFFF"/>
                </a:solidFill>
              </a:rPr>
              <a:t> criteria for deciding which summary measure to estimate and what statistical technique to use. </a:t>
            </a:r>
          </a:p>
          <a:p>
            <a:pPr marL="342900" indent="-342900" algn="ctr">
              <a:buFont typeface="+mj-lt"/>
              <a:buAutoNum type="arabicPeriod"/>
            </a:pPr>
            <a:endParaRPr lang="en-US" sz="1800" kern="1200" dirty="0">
              <a:solidFill>
                <a:srgbClr val="FFFFFF"/>
              </a:solidFill>
              <a:latin typeface="+mn-lt"/>
              <a:ea typeface="+mn-ea"/>
              <a:cs typeface="+mn-cs"/>
            </a:endParaRPr>
          </a:p>
        </p:txBody>
      </p:sp>
    </p:spTree>
    <p:extLst>
      <p:ext uri="{BB962C8B-B14F-4D97-AF65-F5344CB8AC3E}">
        <p14:creationId xmlns:p14="http://schemas.microsoft.com/office/powerpoint/2010/main" val="4022983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25A5E-8335-F648-8DE6-9E42ADA1D838}"/>
              </a:ext>
            </a:extLst>
          </p:cNvPr>
          <p:cNvSpPr>
            <a:spLocks noGrp="1"/>
          </p:cNvSpPr>
          <p:nvPr>
            <p:ph type="title"/>
          </p:nvPr>
        </p:nvSpPr>
        <p:spPr>
          <a:xfrm>
            <a:off x="642257" y="4525347"/>
            <a:ext cx="6939722" cy="1737360"/>
          </a:xfrm>
        </p:spPr>
        <p:txBody>
          <a:bodyPr vert="horz" lIns="91440" tIns="45720" rIns="91440" bIns="45720" rtlCol="0" anchor="ctr">
            <a:normAutofit/>
          </a:bodyPr>
          <a:lstStyle/>
          <a:p>
            <a:pPr algn="r"/>
            <a:r>
              <a:rPr lang="en-US" dirty="0"/>
              <a:t>Definitions and Theoretical Issues</a:t>
            </a:r>
            <a:endParaRPr lang="en-US"/>
          </a:p>
        </p:txBody>
      </p:sp>
      <p:sp>
        <p:nvSpPr>
          <p:cNvPr id="3" name="Text Placeholder 2">
            <a:extLst>
              <a:ext uri="{FF2B5EF4-FFF2-40B4-BE49-F238E27FC236}">
                <a16:creationId xmlns:a16="http://schemas.microsoft.com/office/drawing/2014/main" id="{10BD247B-9829-3240-B26E-EA80DC3E2019}"/>
              </a:ext>
            </a:extLst>
          </p:cNvPr>
          <p:cNvSpPr>
            <a:spLocks noGrp="1"/>
          </p:cNvSpPr>
          <p:nvPr>
            <p:ph type="body" idx="1"/>
          </p:nvPr>
        </p:nvSpPr>
        <p:spPr>
          <a:xfrm>
            <a:off x="8050762" y="4525347"/>
            <a:ext cx="3211288" cy="1737360"/>
          </a:xfrm>
        </p:spPr>
        <p:txBody>
          <a:bodyPr vert="horz" lIns="91440" tIns="45720" rIns="91440" bIns="45720" rtlCol="0" anchor="ctr">
            <a:normAutofit/>
          </a:bodyPr>
          <a:lstStyle/>
          <a:p>
            <a:pPr marL="342900" indent="-342900">
              <a:buFont typeface="Arial" panose="020B0604020202020204" pitchFamily="34" charset="0"/>
              <a:buChar char="•"/>
            </a:pPr>
            <a:r>
              <a:rPr lang="en-US" dirty="0">
                <a:solidFill>
                  <a:schemeClr val="tx1"/>
                </a:solidFill>
              </a:rPr>
              <a:t>The t-test</a:t>
            </a:r>
          </a:p>
          <a:p>
            <a:pPr marL="342900" indent="-342900">
              <a:buFont typeface="Arial" panose="020B0604020202020204" pitchFamily="34" charset="0"/>
              <a:buChar char="•"/>
            </a:pPr>
            <a:r>
              <a:rPr lang="en-US" dirty="0">
                <a:solidFill>
                  <a:schemeClr val="tx1"/>
                </a:solidFill>
              </a:rPr>
              <a:t>Linear Regression</a:t>
            </a:r>
          </a:p>
        </p:txBody>
      </p:sp>
      <p:sp>
        <p:nvSpPr>
          <p:cNvPr id="12" name="Oval 11">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3800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2E921DFF-3001-46B5-95D2-66CA060F4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26"/>
            <a:ext cx="5614875" cy="680290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a:extLst>
              <a:ext uri="{FF2B5EF4-FFF2-40B4-BE49-F238E27FC236}">
                <a16:creationId xmlns:a16="http://schemas.microsoft.com/office/drawing/2014/main" id="{4EA93698-222B-47A7-8E9B-667FAC9906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C195A6A-0F1F-FC43-A1B5-5F254C8ECE64}"/>
              </a:ext>
            </a:extLst>
          </p:cNvPr>
          <p:cNvSpPr>
            <a:spLocks noGrp="1"/>
          </p:cNvSpPr>
          <p:nvPr>
            <p:ph type="title"/>
          </p:nvPr>
        </p:nvSpPr>
        <p:spPr>
          <a:xfrm>
            <a:off x="640079" y="2053641"/>
            <a:ext cx="3669161" cy="2760098"/>
          </a:xfrm>
        </p:spPr>
        <p:txBody>
          <a:bodyPr vert="horz" lIns="91440" tIns="45720" rIns="91440" bIns="45720" rtlCol="0" anchor="ctr">
            <a:normAutofit/>
          </a:bodyPr>
          <a:lstStyle/>
          <a:p>
            <a:r>
              <a:rPr lang="en-US">
                <a:solidFill>
                  <a:srgbClr val="FFFFFF"/>
                </a:solidFill>
              </a:rPr>
              <a:t>A “Tail” of Two t-tests</a:t>
            </a:r>
          </a:p>
        </p:txBody>
      </p:sp>
      <p:sp>
        <p:nvSpPr>
          <p:cNvPr id="13" name="Content Placeholder 12">
            <a:extLst>
              <a:ext uri="{FF2B5EF4-FFF2-40B4-BE49-F238E27FC236}">
                <a16:creationId xmlns:a16="http://schemas.microsoft.com/office/drawing/2014/main" id="{9C1DC846-668D-4E68-A77F-6FDAED662990}"/>
              </a:ext>
            </a:extLst>
          </p:cNvPr>
          <p:cNvSpPr>
            <a:spLocks noGrp="1"/>
          </p:cNvSpPr>
          <p:nvPr>
            <p:ph sz="half" idx="1"/>
          </p:nvPr>
        </p:nvSpPr>
        <p:spPr>
          <a:xfrm>
            <a:off x="6090574" y="801866"/>
            <a:ext cx="4977578" cy="2957597"/>
          </a:xfrm>
        </p:spPr>
        <p:txBody>
          <a:bodyPr vert="horz" lIns="91440" tIns="45720" rIns="91440" bIns="45720" rtlCol="0" anchor="ctr">
            <a:normAutofit/>
          </a:bodyPr>
          <a:lstStyle/>
          <a:p>
            <a:r>
              <a:rPr lang="en-US" dirty="0"/>
              <a:t>Two different versions of the two-sample t-test: </a:t>
            </a:r>
          </a:p>
          <a:p>
            <a:pPr lvl="1"/>
            <a:r>
              <a:rPr lang="en-US" dirty="0"/>
              <a:t>two groups have the same variance</a:t>
            </a:r>
          </a:p>
          <a:p>
            <a:pPr lvl="1"/>
            <a:r>
              <a:rPr lang="en-US" dirty="0"/>
              <a:t>the other does not assume this</a:t>
            </a:r>
          </a:p>
        </p:txBody>
      </p:sp>
      <p:sp>
        <p:nvSpPr>
          <p:cNvPr id="59" name="Rectangle 58">
            <a:extLst>
              <a:ext uri="{FF2B5EF4-FFF2-40B4-BE49-F238E27FC236}">
                <a16:creationId xmlns:a16="http://schemas.microsoft.com/office/drawing/2014/main" id="{AFEDA996-5744-4A88-B0DD-EC49C6D87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5581" y="4079694"/>
            <a:ext cx="4977975" cy="1979514"/>
          </a:xfrm>
          <a:prstGeom prst="rect">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5">
            <a:extLst>
              <a:ext uri="{FF2B5EF4-FFF2-40B4-BE49-F238E27FC236}">
                <a16:creationId xmlns:a16="http://schemas.microsoft.com/office/drawing/2014/main" id="{6E0EC4EA-BC8F-8F4A-917E-2995156EF871}"/>
              </a:ext>
            </a:extLst>
          </p:cNvPr>
          <p:cNvPicPr>
            <a:picLocks noChangeAspect="1"/>
          </p:cNvPicPr>
          <p:nvPr/>
        </p:nvPicPr>
        <p:blipFill>
          <a:blip r:embed="rId4">
            <a:alphaModFix/>
            <a:extLst/>
          </a:blip>
          <a:stretch>
            <a:fillRect/>
          </a:stretch>
        </p:blipFill>
        <p:spPr>
          <a:xfrm>
            <a:off x="6240477" y="4369139"/>
            <a:ext cx="2246067" cy="1406233"/>
          </a:xfrm>
          <a:prstGeom prst="rect">
            <a:avLst/>
          </a:prstGeom>
          <a:effectLst>
            <a:softEdge rad="0"/>
          </a:effectLst>
        </p:spPr>
      </p:pic>
      <p:pic>
        <p:nvPicPr>
          <p:cNvPr id="8" name="Content Placeholder 7">
            <a:extLst>
              <a:ext uri="{FF2B5EF4-FFF2-40B4-BE49-F238E27FC236}">
                <a16:creationId xmlns:a16="http://schemas.microsoft.com/office/drawing/2014/main" id="{266377EA-9A54-294C-9241-CE03AAC3BB81}"/>
              </a:ext>
            </a:extLst>
          </p:cNvPr>
          <p:cNvPicPr>
            <a:picLocks noGrp="1" noChangeAspect="1"/>
          </p:cNvPicPr>
          <p:nvPr>
            <p:ph sz="half" idx="2"/>
          </p:nvPr>
        </p:nvPicPr>
        <p:blipFill>
          <a:blip r:embed="rId5">
            <a:alphaModFix/>
            <a:extLst/>
          </a:blip>
          <a:stretch>
            <a:fillRect/>
          </a:stretch>
        </p:blipFill>
        <p:spPr>
          <a:xfrm>
            <a:off x="8656431" y="4758344"/>
            <a:ext cx="2246067" cy="620252"/>
          </a:xfrm>
          <a:prstGeom prst="rect">
            <a:avLst/>
          </a:prstGeom>
          <a:effectLst>
            <a:softEdge rad="0"/>
          </a:effectLst>
        </p:spPr>
      </p:pic>
      <p:pic>
        <p:nvPicPr>
          <p:cNvPr id="9" name="Picture 8">
            <a:extLst>
              <a:ext uri="{FF2B5EF4-FFF2-40B4-BE49-F238E27FC236}">
                <a16:creationId xmlns:a16="http://schemas.microsoft.com/office/drawing/2014/main" id="{9C55B615-42F4-AD47-BDB4-3147B15EA3FA}"/>
              </a:ext>
            </a:extLst>
          </p:cNvPr>
          <p:cNvPicPr>
            <a:picLocks noChangeAspect="1"/>
          </p:cNvPicPr>
          <p:nvPr/>
        </p:nvPicPr>
        <p:blipFill>
          <a:blip r:embed="rId6"/>
          <a:stretch>
            <a:fillRect/>
          </a:stretch>
        </p:blipFill>
        <p:spPr>
          <a:xfrm rot="21367313">
            <a:off x="65893" y="4235346"/>
            <a:ext cx="4749800" cy="4343400"/>
          </a:xfrm>
          <a:prstGeom prst="rect">
            <a:avLst/>
          </a:prstGeom>
        </p:spPr>
      </p:pic>
      <p:sp>
        <p:nvSpPr>
          <p:cNvPr id="3" name="TextBox 2">
            <a:extLst>
              <a:ext uri="{FF2B5EF4-FFF2-40B4-BE49-F238E27FC236}">
                <a16:creationId xmlns:a16="http://schemas.microsoft.com/office/drawing/2014/main" id="{5411E8D6-DEBF-4E41-9B48-085D809717CF}"/>
              </a:ext>
            </a:extLst>
          </p:cNvPr>
          <p:cNvSpPr txBox="1"/>
          <p:nvPr/>
        </p:nvSpPr>
        <p:spPr>
          <a:xfrm>
            <a:off x="5800540" y="4370825"/>
            <a:ext cx="2589697" cy="1406233"/>
          </a:xfrm>
          <a:prstGeom prst="rect">
            <a:avLst/>
          </a:prstGeom>
          <a:noFill/>
          <a:ln w="38100">
            <a:solidFill>
              <a:srgbClr val="C00000"/>
            </a:solidFill>
          </a:ln>
        </p:spPr>
        <p:txBody>
          <a:bodyPr wrap="square" rtlCol="0">
            <a:spAutoFit/>
          </a:bodyPr>
          <a:lstStyle/>
          <a:p>
            <a:endParaRPr lang="en-US" dirty="0"/>
          </a:p>
        </p:txBody>
      </p:sp>
      <p:sp>
        <p:nvSpPr>
          <p:cNvPr id="4" name="TextBox 3">
            <a:extLst>
              <a:ext uri="{FF2B5EF4-FFF2-40B4-BE49-F238E27FC236}">
                <a16:creationId xmlns:a16="http://schemas.microsoft.com/office/drawing/2014/main" id="{04DC0A84-1519-054C-A752-284D145793D9}"/>
              </a:ext>
            </a:extLst>
          </p:cNvPr>
          <p:cNvSpPr txBox="1"/>
          <p:nvPr/>
        </p:nvSpPr>
        <p:spPr>
          <a:xfrm>
            <a:off x="8486544" y="3917092"/>
            <a:ext cx="3252375" cy="2483708"/>
          </a:xfrm>
          <a:prstGeom prst="rect">
            <a:avLst/>
          </a:prstGeom>
          <a:noFill/>
          <a:ln w="38100">
            <a:solidFill>
              <a:srgbClr val="C00000"/>
            </a:solidFill>
          </a:ln>
        </p:spPr>
        <p:txBody>
          <a:bodyPr wrap="square" rtlCol="0">
            <a:spAutoFit/>
          </a:bodyPr>
          <a:lstStyle/>
          <a:p>
            <a:endParaRPr lang="en-US" dirty="0"/>
          </a:p>
        </p:txBody>
      </p:sp>
    </p:spTree>
    <p:extLst>
      <p:ext uri="{BB962C8B-B14F-4D97-AF65-F5344CB8AC3E}">
        <p14:creationId xmlns:p14="http://schemas.microsoft.com/office/powerpoint/2010/main" val="204350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C50E016-C8B7-45EE-8300-F18B719F5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26"/>
            <a:ext cx="5446920" cy="6787492"/>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5E6099C8-1DCF-4242-AD8B-28BF4D687A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C195A6A-0F1F-FC43-A1B5-5F254C8ECE64}"/>
              </a:ext>
            </a:extLst>
          </p:cNvPr>
          <p:cNvSpPr>
            <a:spLocks noGrp="1"/>
          </p:cNvSpPr>
          <p:nvPr>
            <p:ph type="title"/>
          </p:nvPr>
        </p:nvSpPr>
        <p:spPr>
          <a:xfrm>
            <a:off x="640080" y="2158745"/>
            <a:ext cx="3515310" cy="2549890"/>
          </a:xfrm>
        </p:spPr>
        <p:txBody>
          <a:bodyPr vert="horz" lIns="91440" tIns="45720" rIns="91440" bIns="45720" rtlCol="0" anchor="ctr">
            <a:normAutofit/>
          </a:bodyPr>
          <a:lstStyle/>
          <a:p>
            <a:r>
              <a:rPr lang="en-US" sz="4000" dirty="0">
                <a:solidFill>
                  <a:srgbClr val="FFFFFF"/>
                </a:solidFill>
              </a:rPr>
              <a:t>Linear Regression</a:t>
            </a:r>
          </a:p>
        </p:txBody>
      </p:sp>
      <p:sp>
        <p:nvSpPr>
          <p:cNvPr id="22" name="Rectangle 21">
            <a:extLst>
              <a:ext uri="{FF2B5EF4-FFF2-40B4-BE49-F238E27FC236}">
                <a16:creationId xmlns:a16="http://schemas.microsoft.com/office/drawing/2014/main" id="{71318B55-C583-42E5-ABA1-BE8CC332ED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5581" y="803670"/>
            <a:ext cx="4977975" cy="1979514"/>
          </a:xfrm>
          <a:prstGeom prst="rect">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9C1DC846-668D-4E68-A77F-6FDAED662990}"/>
              </a:ext>
            </a:extLst>
          </p:cNvPr>
          <p:cNvSpPr>
            <a:spLocks noGrp="1"/>
          </p:cNvSpPr>
          <p:nvPr>
            <p:ph sz="half" idx="1"/>
          </p:nvPr>
        </p:nvSpPr>
        <p:spPr>
          <a:xfrm>
            <a:off x="6090574" y="3425146"/>
            <a:ext cx="4977578" cy="2635825"/>
          </a:xfrm>
        </p:spPr>
        <p:txBody>
          <a:bodyPr vert="horz" lIns="91440" tIns="45720" rIns="91440" bIns="45720" rtlCol="0" anchor="ctr">
            <a:normAutofit/>
          </a:bodyPr>
          <a:lstStyle/>
          <a:p>
            <a:r>
              <a:rPr lang="en-US" sz="1600" dirty="0">
                <a:solidFill>
                  <a:srgbClr val="000000"/>
                </a:solidFill>
              </a:rPr>
              <a:t>We’ve all probably seen this in Excel if not in a statistics class.</a:t>
            </a:r>
          </a:p>
          <a:p>
            <a:r>
              <a:rPr lang="en-US" sz="1600" dirty="0">
                <a:solidFill>
                  <a:srgbClr val="000000"/>
                </a:solidFill>
              </a:rPr>
              <a:t>Assume Y in normally distributed conditional on X</a:t>
            </a:r>
          </a:p>
          <a:p>
            <a:r>
              <a:rPr lang="en-US" sz="1600" dirty="0">
                <a:solidFill>
                  <a:srgbClr val="000000"/>
                </a:solidFill>
              </a:rPr>
              <a:t>Differences in the variance of Y for different values of X (</a:t>
            </a:r>
            <a:r>
              <a:rPr lang="en-US" sz="1600" i="1" dirty="0">
                <a:solidFill>
                  <a:srgbClr val="000000"/>
                </a:solidFill>
              </a:rPr>
              <a:t>heteroscedasticity</a:t>
            </a:r>
            <a:r>
              <a:rPr lang="en-US" sz="1600" dirty="0">
                <a:solidFill>
                  <a:srgbClr val="000000"/>
                </a:solidFill>
              </a:rPr>
              <a:t>) result in:</a:t>
            </a:r>
          </a:p>
          <a:p>
            <a:pPr lvl="1"/>
            <a:r>
              <a:rPr lang="en-US" sz="1200" dirty="0">
                <a:solidFill>
                  <a:srgbClr val="000000"/>
                </a:solidFill>
              </a:rPr>
              <a:t>coefficient estimates, </a:t>
            </a:r>
            <a:r>
              <a:rPr lang="el-GR" sz="1200" dirty="0">
                <a:solidFill>
                  <a:srgbClr val="000000"/>
                </a:solidFill>
              </a:rPr>
              <a:t>β </a:t>
            </a:r>
            <a:r>
              <a:rPr lang="en-US" sz="1200" dirty="0">
                <a:solidFill>
                  <a:srgbClr val="000000"/>
                </a:solidFill>
              </a:rPr>
              <a:t>, that still have a normal distribution</a:t>
            </a:r>
          </a:p>
          <a:p>
            <a:pPr lvl="1"/>
            <a:r>
              <a:rPr lang="en-US" sz="1200" dirty="0">
                <a:solidFill>
                  <a:srgbClr val="000000"/>
                </a:solidFill>
              </a:rPr>
              <a:t>possibly incorrect variance estimates </a:t>
            </a:r>
          </a:p>
          <a:p>
            <a:endParaRPr lang="en-US" sz="1600" dirty="0">
              <a:solidFill>
                <a:srgbClr val="000000"/>
              </a:solidFill>
            </a:endParaRPr>
          </a:p>
        </p:txBody>
      </p:sp>
      <p:pic>
        <p:nvPicPr>
          <p:cNvPr id="51" name="Content Placeholder 5">
            <a:extLst>
              <a:ext uri="{FF2B5EF4-FFF2-40B4-BE49-F238E27FC236}">
                <a16:creationId xmlns:a16="http://schemas.microsoft.com/office/drawing/2014/main" id="{FA140CBA-7A56-4644-83C8-F675BD165548}"/>
              </a:ext>
            </a:extLst>
          </p:cNvPr>
          <p:cNvPicPr>
            <a:picLocks noChangeAspect="1"/>
          </p:cNvPicPr>
          <p:nvPr/>
        </p:nvPicPr>
        <p:blipFill>
          <a:blip r:embed="rId4"/>
          <a:stretch>
            <a:fillRect/>
          </a:stretch>
        </p:blipFill>
        <p:spPr>
          <a:xfrm>
            <a:off x="7043424" y="1443508"/>
            <a:ext cx="3056936" cy="764234"/>
          </a:xfrm>
          <a:prstGeom prst="rect">
            <a:avLst/>
          </a:prstGeom>
        </p:spPr>
      </p:pic>
    </p:spTree>
    <p:extLst>
      <p:ext uri="{BB962C8B-B14F-4D97-AF65-F5344CB8AC3E}">
        <p14:creationId xmlns:p14="http://schemas.microsoft.com/office/powerpoint/2010/main" val="205141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D225E4-0705-8044-9071-19404ECECF33}"/>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kern="1200" dirty="0">
                <a:solidFill>
                  <a:schemeClr val="tx1"/>
                </a:solidFill>
                <a:latin typeface="+mj-lt"/>
                <a:ea typeface="+mj-ea"/>
                <a:cs typeface="+mj-cs"/>
              </a:rPr>
              <a:t>Simulations</a:t>
            </a:r>
          </a:p>
        </p:txBody>
      </p:sp>
      <p:sp>
        <p:nvSpPr>
          <p:cNvPr id="3" name="Text Placeholder 2">
            <a:extLst>
              <a:ext uri="{FF2B5EF4-FFF2-40B4-BE49-F238E27FC236}">
                <a16:creationId xmlns:a16="http://schemas.microsoft.com/office/drawing/2014/main" id="{C816A62F-C2B6-AC42-A30A-EEC87CBDDB7C}"/>
              </a:ext>
            </a:extLst>
          </p:cNvPr>
          <p:cNvSpPr>
            <a:spLocks noGrp="1"/>
          </p:cNvSpPr>
          <p:nvPr>
            <p:ph type="body" idx="1"/>
          </p:nvPr>
        </p:nvSpPr>
        <p:spPr>
          <a:xfrm>
            <a:off x="7961258" y="4525347"/>
            <a:ext cx="3258675" cy="1737360"/>
          </a:xfrm>
        </p:spPr>
        <p:txBody>
          <a:bodyPr vert="horz" lIns="91440" tIns="45720" rIns="91440" bIns="45720" rtlCol="0" anchor="ctr">
            <a:normAutofit/>
          </a:bodyPr>
          <a:lstStyle/>
          <a:p>
            <a:r>
              <a:rPr lang="en-US" sz="2400" kern="1200" dirty="0">
                <a:solidFill>
                  <a:schemeClr val="tx1"/>
                </a:solidFill>
                <a:latin typeface="+mn-lt"/>
                <a:ea typeface="+mn-ea"/>
                <a:cs typeface="+mn-cs"/>
              </a:rPr>
              <a:t>Theirs and mine.</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077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19D27F-A4E3-684D-A504-341E67BEFEE5}"/>
              </a:ext>
            </a:extLst>
          </p:cNvPr>
          <p:cNvPicPr>
            <a:picLocks noChangeAspect="1"/>
          </p:cNvPicPr>
          <p:nvPr/>
        </p:nvPicPr>
        <p:blipFill>
          <a:blip r:embed="rId3"/>
          <a:stretch>
            <a:fillRect/>
          </a:stretch>
        </p:blipFill>
        <p:spPr>
          <a:xfrm>
            <a:off x="2657070" y="643466"/>
            <a:ext cx="6877859" cy="5571067"/>
          </a:xfrm>
          <a:prstGeom prst="rect">
            <a:avLst/>
          </a:prstGeom>
        </p:spPr>
      </p:pic>
    </p:spTree>
    <p:extLst>
      <p:ext uri="{BB962C8B-B14F-4D97-AF65-F5344CB8AC3E}">
        <p14:creationId xmlns:p14="http://schemas.microsoft.com/office/powerpoint/2010/main" val="3432061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535</TotalTime>
  <Words>1311</Words>
  <Application>Microsoft Macintosh PowerPoint</Application>
  <PresentationFormat>Widescreen</PresentationFormat>
  <Paragraphs>155</Paragraphs>
  <Slides>24</Slides>
  <Notes>18</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Rockwell</vt:lpstr>
      <vt:lpstr>Office Theme</vt:lpstr>
      <vt:lpstr>The Importance of the Normality Assumption in Large Public Health Data Sets  </vt:lpstr>
      <vt:lpstr>PowerPoint Presentation</vt:lpstr>
      <vt:lpstr>Introduction</vt:lpstr>
      <vt:lpstr>Goals</vt:lpstr>
      <vt:lpstr>Definitions and Theoretical Issues</vt:lpstr>
      <vt:lpstr>A “Tail” of Two t-tests</vt:lpstr>
      <vt:lpstr>Linear Regression</vt:lpstr>
      <vt:lpstr>Simulations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Alternatives to Least-Squares Approaches</vt:lpstr>
      <vt:lpstr>Wilcoxon Rank Sum Test vs. t-test</vt:lpstr>
      <vt:lpstr>Logistic Regression vs. Linear Regression </vt:lpstr>
      <vt:lpstr>Reasons for Choosing an Estimator or Test</vt:lpstr>
      <vt:lpstr>PowerPoint Presentation</vt:lpstr>
      <vt:lpstr>Summary and Conclusions</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Importance of the Normality Assumption in Large Public Health Data Sets</dc:title>
  <dc:creator>Microsoft Office User</dc:creator>
  <cp:lastModifiedBy>Microsoft Office User</cp:lastModifiedBy>
  <cp:revision>71</cp:revision>
  <cp:lastPrinted>2018-12-04T13:09:11Z</cp:lastPrinted>
  <dcterms:created xsi:type="dcterms:W3CDTF">2018-12-04T06:35:59Z</dcterms:created>
  <dcterms:modified xsi:type="dcterms:W3CDTF">2018-12-04T18:27:33Z</dcterms:modified>
</cp:coreProperties>
</file>