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7.jpg" ContentType="image/jpg"/>
  <Override PartName="/ppt/media/image8.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324" r:id="rId2"/>
    <p:sldId id="326" r:id="rId3"/>
    <p:sldId id="328" r:id="rId4"/>
    <p:sldId id="329" r:id="rId5"/>
    <p:sldId id="330" r:id="rId6"/>
    <p:sldId id="331" r:id="rId7"/>
    <p:sldId id="332" r:id="rId8"/>
    <p:sldId id="333" r:id="rId9"/>
    <p:sldId id="335" r:id="rId10"/>
    <p:sldId id="337" r:id="rId11"/>
    <p:sldId id="338" r:id="rId12"/>
    <p:sldId id="339" r:id="rId13"/>
    <p:sldId id="340" r:id="rId14"/>
    <p:sldId id="341" r:id="rId15"/>
    <p:sldId id="342" r:id="rId16"/>
    <p:sldId id="343" r:id="rId17"/>
    <p:sldId id="344" r:id="rId18"/>
    <p:sldId id="323" r:id="rId19"/>
    <p:sldId id="34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441AFD6-D0BE-4715-B8B8-03603A00D9B1}">
          <p14:sldIdLst>
            <p14:sldId id="324"/>
            <p14:sldId id="326"/>
            <p14:sldId id="328"/>
            <p14:sldId id="329"/>
            <p14:sldId id="330"/>
            <p14:sldId id="331"/>
            <p14:sldId id="332"/>
            <p14:sldId id="333"/>
            <p14:sldId id="335"/>
            <p14:sldId id="337"/>
            <p14:sldId id="338"/>
            <p14:sldId id="339"/>
            <p14:sldId id="340"/>
            <p14:sldId id="341"/>
            <p14:sldId id="342"/>
            <p14:sldId id="343"/>
            <p14:sldId id="344"/>
            <p14:sldId id="323"/>
            <p14:sldId id="345"/>
          </p14:sldIdLst>
        </p14:section>
        <p14:section name="Closing" id="{73247595-8304-4B0B-B6FF-4FCCF1DEA02A}">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B9F6"/>
    <a:srgbClr val="D97B8C"/>
    <a:srgbClr val="4F899E"/>
    <a:srgbClr val="A27315"/>
    <a:srgbClr val="EF2A79"/>
    <a:srgbClr val="FFFFFF"/>
    <a:srgbClr val="F75847"/>
    <a:srgbClr val="ECFF88"/>
    <a:srgbClr val="4CD2B1"/>
    <a:srgbClr val="00BC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showGuides="1">
      <p:cViewPr varScale="1">
        <p:scale>
          <a:sx n="68" d="100"/>
          <a:sy n="68" d="100"/>
        </p:scale>
        <p:origin x="780" y="72"/>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9123" y="3451144"/>
            <a:ext cx="8995410" cy="588220"/>
          </a:xfrm>
        </p:spPr>
        <p:txBody>
          <a:bodyPr/>
          <a:lstStyle/>
          <a:p>
            <a:pPr>
              <a:lnSpc>
                <a:spcPct val="150000"/>
              </a:lnSpc>
            </a:pPr>
            <a:r>
              <a:rPr lang="en-ID" sz="1600" spc="600" dirty="0">
                <a:solidFill>
                  <a:schemeClr val="tx1"/>
                </a:solidFill>
                <a:latin typeface="+mj-lt"/>
                <a:ea typeface="Open Sans" panose="020B0606030504020204" pitchFamily="34" charset="0"/>
                <a:cs typeface="Open Sans" panose="020B0606030504020204" pitchFamily="34" charset="0"/>
              </a:rPr>
              <a:t>Prepared by</a:t>
            </a:r>
            <a:endParaRPr lang="en-US" sz="1600"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School’s Infrastructure Analysis  </a:t>
            </a:r>
          </a:p>
        </p:txBody>
      </p:sp>
      <p:sp>
        <p:nvSpPr>
          <p:cNvPr id="5" name="Text Placeholder 28">
            <a:extLst>
              <a:ext uri="{FF2B5EF4-FFF2-40B4-BE49-F238E27FC236}">
                <a16:creationId xmlns:a16="http://schemas.microsoft.com/office/drawing/2014/main" id="{282EC42E-F9FF-43F0-A159-E7112DD97732}"/>
              </a:ext>
            </a:extLst>
          </p:cNvPr>
          <p:cNvSpPr txBox="1">
            <a:spLocks/>
          </p:cNvSpPr>
          <p:nvPr/>
        </p:nvSpPr>
        <p:spPr>
          <a:xfrm>
            <a:off x="1597467" y="4039364"/>
            <a:ext cx="8995410" cy="58822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D"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a typeface="Open Sans" panose="020B0606030504020204" pitchFamily="34" charset="0"/>
                <a:cs typeface="Open Sans" panose="020B0606030504020204" pitchFamily="34" charset="0"/>
              </a:rPr>
              <a:t>Linxsly ALEXIS</a:t>
            </a:r>
            <a:endPar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6D07C21-1FB1-4748-AEA2-F4DCF9876B8B}"/>
              </a:ext>
            </a:extLst>
          </p:cNvPr>
          <p:cNvSpPr txBox="1">
            <a:spLocks/>
          </p:cNvSpPr>
          <p:nvPr/>
        </p:nvSpPr>
        <p:spPr>
          <a:xfrm>
            <a:off x="7274144" y="1576530"/>
            <a:ext cx="4379976" cy="37049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5B9F6"/>
                </a:solidFill>
                <a:latin typeface="Times New Roman" panose="02020603050405020304" pitchFamily="18" charset="0"/>
                <a:cs typeface="Times New Roman" panose="02020603050405020304" pitchFamily="18" charset="0"/>
              </a:rPr>
              <a:t>As we can see, more than 65% of the schools are located in rural zones. The other 34% are in urban zones. Can we say that there are more rural zones than urban in those 3 departments?.</a:t>
            </a:r>
            <a:endParaRPr lang="en-US" sz="2800" dirty="0">
              <a:solidFill>
                <a:srgbClr val="05B9F6"/>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3CFD8F8-C3CC-4CE5-AF5B-A676EB92046D}"/>
              </a:ext>
              <a:ext uri="{C183D7F6-B498-43B3-948B-1728B52AA6E4}">
                <adec:decorative xmlns:adec="http://schemas.microsoft.com/office/drawing/2017/decorative" val="1"/>
              </a:ext>
            </a:extLst>
          </p:cNvPr>
          <p:cNvSpPr/>
          <p:nvPr/>
        </p:nvSpPr>
        <p:spPr>
          <a:xfrm>
            <a:off x="1" y="-5625"/>
            <a:ext cx="6333066"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2BA5C5B-80DA-41C2-A96C-3E3DFF5EF2F9}"/>
              </a:ext>
            </a:extLst>
          </p:cNvPr>
          <p:cNvPicPr>
            <a:picLocks noChangeAspect="1"/>
          </p:cNvPicPr>
          <p:nvPr/>
        </p:nvPicPr>
        <p:blipFill>
          <a:blip r:embed="rId2"/>
          <a:stretch>
            <a:fillRect/>
          </a:stretch>
        </p:blipFill>
        <p:spPr>
          <a:xfrm>
            <a:off x="179630" y="1576531"/>
            <a:ext cx="5459169" cy="3704937"/>
          </a:xfrm>
          <a:prstGeom prst="rect">
            <a:avLst/>
          </a:prstGeom>
        </p:spPr>
      </p:pic>
    </p:spTree>
    <p:extLst>
      <p:ext uri="{BB962C8B-B14F-4D97-AF65-F5344CB8AC3E}">
        <p14:creationId xmlns:p14="http://schemas.microsoft.com/office/powerpoint/2010/main" val="297988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041CA2B-67A6-4734-A898-BBC4DFEBE445}"/>
              </a:ext>
            </a:extLst>
          </p:cNvPr>
          <p:cNvSpPr txBox="1">
            <a:spLocks/>
          </p:cNvSpPr>
          <p:nvPr/>
        </p:nvSpPr>
        <p:spPr>
          <a:xfrm>
            <a:off x="724697" y="2500056"/>
            <a:ext cx="4379976" cy="36118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spc="-30" dirty="0">
                <a:latin typeface="Lato"/>
                <a:cs typeface="Lato"/>
              </a:rPr>
              <a:t>We</a:t>
            </a:r>
            <a:r>
              <a:rPr lang="en-US" sz="2400" spc="-110" dirty="0">
                <a:latin typeface="Lato"/>
                <a:cs typeface="Lato"/>
              </a:rPr>
              <a:t> </a:t>
            </a:r>
            <a:r>
              <a:rPr lang="en-US" sz="2400" spc="25" dirty="0">
                <a:latin typeface="Lato"/>
                <a:cs typeface="Lato"/>
              </a:rPr>
              <a:t>will</a:t>
            </a:r>
            <a:r>
              <a:rPr lang="en-US" sz="2400" spc="-100" dirty="0">
                <a:latin typeface="Lato"/>
                <a:cs typeface="Lato"/>
              </a:rPr>
              <a:t> </a:t>
            </a:r>
            <a:r>
              <a:rPr lang="en-US" sz="2400" spc="10" dirty="0">
                <a:latin typeface="Lato"/>
                <a:cs typeface="Lato"/>
              </a:rPr>
              <a:t>perform</a:t>
            </a:r>
            <a:r>
              <a:rPr lang="en-US" sz="2400" spc="-105" dirty="0">
                <a:latin typeface="Lato"/>
                <a:cs typeface="Lato"/>
              </a:rPr>
              <a:t> </a:t>
            </a:r>
            <a:r>
              <a:rPr lang="en-US" sz="2400" spc="30" dirty="0">
                <a:latin typeface="Lato"/>
                <a:cs typeface="Lato"/>
              </a:rPr>
              <a:t>a</a:t>
            </a:r>
            <a:r>
              <a:rPr lang="en-US" sz="2400" spc="-110" dirty="0">
                <a:latin typeface="Lato"/>
                <a:cs typeface="Lato"/>
              </a:rPr>
              <a:t> </a:t>
            </a:r>
            <a:r>
              <a:rPr lang="en-US" sz="2400" spc="5" dirty="0">
                <a:latin typeface="Lato"/>
                <a:cs typeface="Lato"/>
              </a:rPr>
              <a:t>k-mean</a:t>
            </a:r>
            <a:r>
              <a:rPr lang="en-US" sz="2400" spc="-105" dirty="0">
                <a:latin typeface="Lato"/>
                <a:cs typeface="Lato"/>
              </a:rPr>
              <a:t> </a:t>
            </a:r>
            <a:r>
              <a:rPr lang="en-US" sz="2400" spc="15" dirty="0">
                <a:latin typeface="Lato"/>
                <a:cs typeface="Lato"/>
              </a:rPr>
              <a:t>clustering</a:t>
            </a:r>
            <a:r>
              <a:rPr lang="en-US" sz="2400" spc="-100" dirty="0">
                <a:latin typeface="Lato"/>
                <a:cs typeface="Lato"/>
              </a:rPr>
              <a:t> </a:t>
            </a:r>
            <a:r>
              <a:rPr lang="en-US" sz="2400" dirty="0">
                <a:latin typeface="Lato"/>
                <a:cs typeface="Lato"/>
              </a:rPr>
              <a:t>which</a:t>
            </a:r>
            <a:r>
              <a:rPr lang="en-US" sz="2400" spc="-100" dirty="0">
                <a:latin typeface="Lato"/>
                <a:cs typeface="Lato"/>
              </a:rPr>
              <a:t> </a:t>
            </a:r>
            <a:r>
              <a:rPr lang="en-US" sz="2400" dirty="0">
                <a:latin typeface="Lato"/>
                <a:cs typeface="Lato"/>
              </a:rPr>
              <a:t>consists</a:t>
            </a:r>
            <a:r>
              <a:rPr lang="en-US" sz="2400" spc="-105" dirty="0">
                <a:latin typeface="Lato"/>
                <a:cs typeface="Lato"/>
              </a:rPr>
              <a:t> </a:t>
            </a:r>
            <a:r>
              <a:rPr lang="en-US" sz="2400" spc="20" dirty="0">
                <a:latin typeface="Lato"/>
                <a:cs typeface="Lato"/>
              </a:rPr>
              <a:t>in  </a:t>
            </a:r>
            <a:r>
              <a:rPr lang="en-US" sz="2400" dirty="0">
                <a:latin typeface="Lato"/>
                <a:cs typeface="Lato"/>
              </a:rPr>
              <a:t>grouping </a:t>
            </a:r>
            <a:r>
              <a:rPr lang="en-US" sz="2400" spc="10" dirty="0">
                <a:latin typeface="Lato"/>
                <a:cs typeface="Lato"/>
              </a:rPr>
              <a:t>the </a:t>
            </a:r>
            <a:r>
              <a:rPr lang="en-US" sz="2400" spc="25" dirty="0">
                <a:latin typeface="Lato"/>
                <a:cs typeface="Lato"/>
              </a:rPr>
              <a:t>data </a:t>
            </a:r>
            <a:r>
              <a:rPr lang="en-US" sz="2400" spc="20" dirty="0">
                <a:latin typeface="Lato"/>
                <a:cs typeface="Lato"/>
              </a:rPr>
              <a:t>in </a:t>
            </a:r>
            <a:r>
              <a:rPr lang="en-US" sz="2400" spc="5" dirty="0">
                <a:latin typeface="Lato"/>
                <a:cs typeface="Lato"/>
              </a:rPr>
              <a:t>several </a:t>
            </a:r>
            <a:r>
              <a:rPr lang="en-US" sz="2400" dirty="0">
                <a:latin typeface="Lato"/>
                <a:cs typeface="Lato"/>
              </a:rPr>
              <a:t>groups </a:t>
            </a:r>
            <a:r>
              <a:rPr lang="en-US" sz="2400" spc="-20" dirty="0">
                <a:latin typeface="Lato"/>
                <a:cs typeface="Lato"/>
              </a:rPr>
              <a:t>of </a:t>
            </a:r>
            <a:r>
              <a:rPr lang="en-US" sz="2400" dirty="0">
                <a:latin typeface="Lato"/>
                <a:cs typeface="Lato"/>
              </a:rPr>
              <a:t>commune  in our case </a:t>
            </a:r>
            <a:r>
              <a:rPr lang="en-US" sz="2400" spc="5" dirty="0">
                <a:latin typeface="Lato"/>
                <a:cs typeface="Lato"/>
              </a:rPr>
              <a:t>according to </a:t>
            </a:r>
            <a:r>
              <a:rPr lang="en-US" sz="2400" spc="30" dirty="0">
                <a:latin typeface="Lato"/>
                <a:cs typeface="Lato"/>
              </a:rPr>
              <a:t>the </a:t>
            </a:r>
            <a:r>
              <a:rPr lang="en-US" sz="2400" spc="25" dirty="0">
                <a:latin typeface="Lato"/>
                <a:cs typeface="Lato"/>
              </a:rPr>
              <a:t>similarities </a:t>
            </a:r>
            <a:r>
              <a:rPr lang="en-US" sz="2400" spc="-20" dirty="0">
                <a:latin typeface="Lato"/>
                <a:cs typeface="Lato"/>
              </a:rPr>
              <a:t>of their </a:t>
            </a:r>
            <a:r>
              <a:rPr lang="en-US" sz="2400" spc="15" dirty="0">
                <a:latin typeface="Lato"/>
                <a:cs typeface="Lato"/>
              </a:rPr>
              <a:t>schools’ infrastructure or results after  </a:t>
            </a:r>
            <a:r>
              <a:rPr lang="en-US" sz="2400" dirty="0">
                <a:latin typeface="Lato"/>
                <a:cs typeface="Lato"/>
              </a:rPr>
              <a:t>having </a:t>
            </a:r>
            <a:r>
              <a:rPr lang="en-US" sz="2400" spc="15" dirty="0">
                <a:latin typeface="Lato"/>
                <a:cs typeface="Lato"/>
              </a:rPr>
              <a:t>determined </a:t>
            </a:r>
            <a:r>
              <a:rPr lang="en-US" sz="2400" spc="10" dirty="0">
                <a:latin typeface="Lato"/>
                <a:cs typeface="Lato"/>
              </a:rPr>
              <a:t>the </a:t>
            </a:r>
            <a:r>
              <a:rPr lang="en-US" sz="2400" spc="15" dirty="0">
                <a:latin typeface="Lato"/>
                <a:cs typeface="Lato"/>
              </a:rPr>
              <a:t>optimal </a:t>
            </a:r>
            <a:r>
              <a:rPr lang="en-US" sz="2400" spc="10" dirty="0">
                <a:latin typeface="Lato"/>
                <a:cs typeface="Lato"/>
              </a:rPr>
              <a:t>number </a:t>
            </a:r>
            <a:r>
              <a:rPr lang="en-US" sz="2400" spc="-20" dirty="0">
                <a:latin typeface="Lato"/>
                <a:cs typeface="Lato"/>
              </a:rPr>
              <a:t>of </a:t>
            </a:r>
            <a:r>
              <a:rPr lang="en-US" sz="2400" dirty="0">
                <a:latin typeface="Lato"/>
                <a:cs typeface="Lato"/>
              </a:rPr>
              <a:t>group </a:t>
            </a:r>
            <a:r>
              <a:rPr lang="en-US" sz="2400" spc="25" dirty="0">
                <a:latin typeface="Lato"/>
                <a:cs typeface="Lato"/>
              </a:rPr>
              <a:t>or  </a:t>
            </a:r>
            <a:r>
              <a:rPr lang="en-US" sz="2400" spc="20" dirty="0">
                <a:latin typeface="Lato"/>
                <a:cs typeface="Lato"/>
              </a:rPr>
              <a:t>cluster </a:t>
            </a:r>
            <a:r>
              <a:rPr lang="en-US" sz="2400" dirty="0">
                <a:latin typeface="Lato"/>
                <a:cs typeface="Lato"/>
              </a:rPr>
              <a:t>=</a:t>
            </a:r>
            <a:r>
              <a:rPr lang="en-US" sz="2400" spc="-235" dirty="0">
                <a:latin typeface="Lato"/>
                <a:cs typeface="Lato"/>
              </a:rPr>
              <a:t> </a:t>
            </a:r>
            <a:r>
              <a:rPr lang="en-US" sz="2400" dirty="0">
                <a:latin typeface="Lato"/>
                <a:cs typeface="Lato"/>
              </a:rPr>
              <a:t>k. In our case k=3.</a:t>
            </a:r>
            <a:br>
              <a:rPr lang="en-US" sz="2800" dirty="0">
                <a:latin typeface="Lato"/>
                <a:cs typeface="Lato"/>
              </a:rPr>
            </a:br>
            <a:endParaRPr lang="en-US" sz="2800" dirty="0"/>
          </a:p>
        </p:txBody>
      </p:sp>
      <p:sp>
        <p:nvSpPr>
          <p:cNvPr id="5" name="Subtitle 3">
            <a:extLst>
              <a:ext uri="{FF2B5EF4-FFF2-40B4-BE49-F238E27FC236}">
                <a16:creationId xmlns:a16="http://schemas.microsoft.com/office/drawing/2014/main" id="{77ACDE88-F371-4F26-9FCD-FEDC02A5D353}"/>
              </a:ext>
            </a:extLst>
          </p:cNvPr>
          <p:cNvSpPr txBox="1">
            <a:spLocks/>
          </p:cNvSpPr>
          <p:nvPr/>
        </p:nvSpPr>
        <p:spPr>
          <a:xfrm>
            <a:off x="724697" y="1462757"/>
            <a:ext cx="4178808" cy="52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err="1">
                <a:solidFill>
                  <a:srgbClr val="05B9F6"/>
                </a:solidFill>
              </a:rPr>
              <a:t>KMeans</a:t>
            </a:r>
            <a:r>
              <a:rPr lang="en-US" sz="3200" b="1" dirty="0">
                <a:solidFill>
                  <a:srgbClr val="05B9F6"/>
                </a:solidFill>
              </a:rPr>
              <a:t> Clustering</a:t>
            </a:r>
          </a:p>
        </p:txBody>
      </p:sp>
      <p:pic>
        <p:nvPicPr>
          <p:cNvPr id="6" name="Picture 5">
            <a:extLst>
              <a:ext uri="{FF2B5EF4-FFF2-40B4-BE49-F238E27FC236}">
                <a16:creationId xmlns:a16="http://schemas.microsoft.com/office/drawing/2014/main" id="{3B6BA3A9-58E0-4A29-BB5B-B860FC3730E2}"/>
              </a:ext>
            </a:extLst>
          </p:cNvPr>
          <p:cNvPicPr>
            <a:picLocks noChangeAspect="1"/>
          </p:cNvPicPr>
          <p:nvPr/>
        </p:nvPicPr>
        <p:blipFill>
          <a:blip r:embed="rId2"/>
          <a:stretch>
            <a:fillRect/>
          </a:stretch>
        </p:blipFill>
        <p:spPr>
          <a:xfrm>
            <a:off x="6708724" y="1462757"/>
            <a:ext cx="4940459" cy="4124326"/>
          </a:xfrm>
          <a:prstGeom prst="rect">
            <a:avLst/>
          </a:prstGeom>
        </p:spPr>
      </p:pic>
    </p:spTree>
    <p:extLst>
      <p:ext uri="{BB962C8B-B14F-4D97-AF65-F5344CB8AC3E}">
        <p14:creationId xmlns:p14="http://schemas.microsoft.com/office/powerpoint/2010/main" val="115985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AD57754-E15D-4A39-94BB-54C8C66E2D17}"/>
              </a:ext>
            </a:extLst>
          </p:cNvPr>
          <p:cNvSpPr txBox="1">
            <a:spLocks/>
          </p:cNvSpPr>
          <p:nvPr/>
        </p:nvSpPr>
        <p:spPr>
          <a:xfrm>
            <a:off x="7248144" y="1021080"/>
            <a:ext cx="4379976" cy="47759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This map shows the distribution of the clusters by commune for the three departments that I had to work 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(Centre, Artibonite, </a:t>
            </a:r>
            <a:r>
              <a:rPr lang="en-US" sz="3600" dirty="0" err="1">
                <a:latin typeface="Times New Roman" panose="02020603050405020304" pitchFamily="18" charset="0"/>
                <a:cs typeface="Times New Roman" panose="02020603050405020304" pitchFamily="18" charset="0"/>
              </a:rPr>
              <a:t>Grande’Anse</a:t>
            </a:r>
            <a:r>
              <a:rPr lang="en-US" sz="36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B6C7B106-B2D9-4F92-ABEE-A65BFA484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1060983"/>
            <a:ext cx="5166583" cy="4736033"/>
          </a:xfrm>
          <a:prstGeom prst="rect">
            <a:avLst/>
          </a:prstGeom>
        </p:spPr>
      </p:pic>
    </p:spTree>
    <p:extLst>
      <p:ext uri="{BB962C8B-B14F-4D97-AF65-F5344CB8AC3E}">
        <p14:creationId xmlns:p14="http://schemas.microsoft.com/office/powerpoint/2010/main" val="340619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2C15F35-1FCE-4AB3-9C3A-D0768E9EC1E6}"/>
              </a:ext>
            </a:extLst>
          </p:cNvPr>
          <p:cNvSpPr txBox="1">
            <a:spLocks/>
          </p:cNvSpPr>
          <p:nvPr/>
        </p:nvSpPr>
        <p:spPr>
          <a:xfrm>
            <a:off x="8564880" y="1685734"/>
            <a:ext cx="3627120" cy="4059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This is a description of the three clusters, we can notice that there’s a small difference of the success rate in the three clusters, and for the  infrastructure too…</a:t>
            </a:r>
            <a:br>
              <a:rPr lang="en-US" sz="2400" dirty="0"/>
            </a:br>
            <a:r>
              <a:rPr lang="en-US" sz="2400" dirty="0"/>
              <a:t>We can notice the profile the most vulnerable is the second one. They have less infrastructures than any others.</a:t>
            </a:r>
          </a:p>
        </p:txBody>
      </p:sp>
      <p:sp>
        <p:nvSpPr>
          <p:cNvPr id="5" name="Subtitle 3">
            <a:extLst>
              <a:ext uri="{FF2B5EF4-FFF2-40B4-BE49-F238E27FC236}">
                <a16:creationId xmlns:a16="http://schemas.microsoft.com/office/drawing/2014/main" id="{F531A0A3-C8DB-4495-9012-3CE89AD845B6}"/>
              </a:ext>
            </a:extLst>
          </p:cNvPr>
          <p:cNvSpPr txBox="1">
            <a:spLocks/>
          </p:cNvSpPr>
          <p:nvPr/>
        </p:nvSpPr>
        <p:spPr>
          <a:xfrm>
            <a:off x="8361514" y="652031"/>
            <a:ext cx="3629317" cy="52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Description of the clusters</a:t>
            </a:r>
          </a:p>
        </p:txBody>
      </p:sp>
      <p:pic>
        <p:nvPicPr>
          <p:cNvPr id="13" name="Picture 12">
            <a:extLst>
              <a:ext uri="{FF2B5EF4-FFF2-40B4-BE49-F238E27FC236}">
                <a16:creationId xmlns:a16="http://schemas.microsoft.com/office/drawing/2014/main" id="{A08E9BE2-E226-433D-B162-84A1AEE6F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73" y="1676158"/>
            <a:ext cx="8089128" cy="2389970"/>
          </a:xfrm>
          <a:prstGeom prst="rect">
            <a:avLst/>
          </a:prstGeom>
        </p:spPr>
      </p:pic>
      <p:pic>
        <p:nvPicPr>
          <p:cNvPr id="15" name="Picture 14">
            <a:extLst>
              <a:ext uri="{FF2B5EF4-FFF2-40B4-BE49-F238E27FC236}">
                <a16:creationId xmlns:a16="http://schemas.microsoft.com/office/drawing/2014/main" id="{12EC410A-A66E-4400-B51E-F35AAB831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73" y="4569046"/>
            <a:ext cx="8161341" cy="1786033"/>
          </a:xfrm>
          <a:prstGeom prst="rect">
            <a:avLst/>
          </a:prstGeom>
        </p:spPr>
      </p:pic>
    </p:spTree>
    <p:extLst>
      <p:ext uri="{BB962C8B-B14F-4D97-AF65-F5344CB8AC3E}">
        <p14:creationId xmlns:p14="http://schemas.microsoft.com/office/powerpoint/2010/main" val="360009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088790C-FAED-48B5-BE20-85825AE9FB4F}"/>
              </a:ext>
            </a:extLst>
          </p:cNvPr>
          <p:cNvSpPr txBox="1">
            <a:spLocks/>
          </p:cNvSpPr>
          <p:nvPr/>
        </p:nvSpPr>
        <p:spPr>
          <a:xfrm>
            <a:off x="7345681" y="746760"/>
            <a:ext cx="4359240" cy="45562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Times New Roman" panose="02020603050405020304" pitchFamily="18" charset="0"/>
                <a:cs typeface="Times New Roman" panose="02020603050405020304" pitchFamily="18" charset="0"/>
              </a:rPr>
              <a:t>This graph shows the number of clusters by department. The second profile, which is the worst, is the only one profile to have school in </a:t>
            </a:r>
            <a:r>
              <a:rPr lang="en-US" sz="2800" dirty="0" err="1">
                <a:latin typeface="Times New Roman" panose="02020603050405020304" pitchFamily="18" charset="0"/>
                <a:cs typeface="Times New Roman" panose="02020603050405020304" pitchFamily="18" charset="0"/>
              </a:rPr>
              <a:t>Grande’Anse</a:t>
            </a:r>
            <a:r>
              <a:rPr lang="en-US" sz="2800" dirty="0">
                <a:latin typeface="Times New Roman" panose="02020603050405020304" pitchFamily="18" charset="0"/>
                <a:cs typeface="Times New Roman" panose="02020603050405020304" pitchFamily="18" charset="0"/>
              </a:rPr>
              <a:t>. That means, in this department, there are not only an infrastructure’s problem but also an educational problem.</a:t>
            </a:r>
          </a:p>
        </p:txBody>
      </p:sp>
      <p:pic>
        <p:nvPicPr>
          <p:cNvPr id="8" name="Picture 7">
            <a:extLst>
              <a:ext uri="{FF2B5EF4-FFF2-40B4-BE49-F238E27FC236}">
                <a16:creationId xmlns:a16="http://schemas.microsoft.com/office/drawing/2014/main" id="{A69DF559-CE10-4D5B-921C-6D130BD95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24" y="746761"/>
            <a:ext cx="6691471" cy="2529838"/>
          </a:xfrm>
          <a:prstGeom prst="rect">
            <a:avLst/>
          </a:prstGeom>
        </p:spPr>
      </p:pic>
      <p:pic>
        <p:nvPicPr>
          <p:cNvPr id="10" name="Picture 9">
            <a:extLst>
              <a:ext uri="{FF2B5EF4-FFF2-40B4-BE49-F238E27FC236}">
                <a16:creationId xmlns:a16="http://schemas.microsoft.com/office/drawing/2014/main" id="{1AB5DC8C-930E-4AC4-9096-0B54F337E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24" y="3429000"/>
            <a:ext cx="3305195" cy="3073967"/>
          </a:xfrm>
          <a:prstGeom prst="rect">
            <a:avLst/>
          </a:prstGeom>
        </p:spPr>
      </p:pic>
    </p:spTree>
    <p:extLst>
      <p:ext uri="{BB962C8B-B14F-4D97-AF65-F5344CB8AC3E}">
        <p14:creationId xmlns:p14="http://schemas.microsoft.com/office/powerpoint/2010/main" val="147417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BC44B70-38A2-4CAD-BA67-ECB4C5299469}"/>
              </a:ext>
            </a:extLst>
          </p:cNvPr>
          <p:cNvSpPr txBox="1">
            <a:spLocks/>
          </p:cNvSpPr>
          <p:nvPr/>
        </p:nvSpPr>
        <p:spPr>
          <a:xfrm>
            <a:off x="6771224" y="1433290"/>
            <a:ext cx="4379976" cy="36118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We’ve made a dependence test between the infrastructure and the success rate.  We’ve found that they are not dependent. Correlation is not causation, we already know that the success rate is  correlated with the infrastructure of the schools based on some studies conducted by international organizations such as World Bank... Because of this we will suggest the government to give more grant programs in this municipalities.</a:t>
            </a:r>
          </a:p>
        </p:txBody>
      </p:sp>
      <p:sp>
        <p:nvSpPr>
          <p:cNvPr id="5" name="Subtitle 3">
            <a:extLst>
              <a:ext uri="{FF2B5EF4-FFF2-40B4-BE49-F238E27FC236}">
                <a16:creationId xmlns:a16="http://schemas.microsoft.com/office/drawing/2014/main" id="{3A39FB91-6FE1-412A-92DB-E6670B1189E7}"/>
              </a:ext>
            </a:extLst>
          </p:cNvPr>
          <p:cNvSpPr txBox="1">
            <a:spLocks/>
          </p:cNvSpPr>
          <p:nvPr/>
        </p:nvSpPr>
        <p:spPr>
          <a:xfrm>
            <a:off x="6771224" y="912082"/>
            <a:ext cx="4178808" cy="52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05B9F6"/>
                </a:solidFill>
              </a:rPr>
              <a:t>Recommendations</a:t>
            </a:r>
            <a:r>
              <a:rPr lang="en-US" dirty="0"/>
              <a:t> </a:t>
            </a:r>
          </a:p>
        </p:txBody>
      </p:sp>
      <p:pic>
        <p:nvPicPr>
          <p:cNvPr id="6" name="Picture 5">
            <a:extLst>
              <a:ext uri="{FF2B5EF4-FFF2-40B4-BE49-F238E27FC236}">
                <a16:creationId xmlns:a16="http://schemas.microsoft.com/office/drawing/2014/main" id="{0108C0F7-EEFB-4467-9F02-6C63A1017FDE}"/>
              </a:ext>
            </a:extLst>
          </p:cNvPr>
          <p:cNvPicPr>
            <a:picLocks noChangeAspect="1"/>
          </p:cNvPicPr>
          <p:nvPr/>
        </p:nvPicPr>
        <p:blipFill>
          <a:blip r:embed="rId2"/>
          <a:stretch>
            <a:fillRect/>
          </a:stretch>
        </p:blipFill>
        <p:spPr>
          <a:xfrm>
            <a:off x="784768" y="1302512"/>
            <a:ext cx="4379976" cy="4379976"/>
          </a:xfrm>
          <a:prstGeom prst="rect">
            <a:avLst/>
          </a:prstGeom>
        </p:spPr>
      </p:pic>
    </p:spTree>
    <p:extLst>
      <p:ext uri="{BB962C8B-B14F-4D97-AF65-F5344CB8AC3E}">
        <p14:creationId xmlns:p14="http://schemas.microsoft.com/office/powerpoint/2010/main" val="200343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B8F5F64-DD01-4D82-B49F-F2E465C2DB31}"/>
              </a:ext>
            </a:extLst>
          </p:cNvPr>
          <p:cNvSpPr txBox="1">
            <a:spLocks/>
          </p:cNvSpPr>
          <p:nvPr/>
        </p:nvSpPr>
        <p:spPr>
          <a:xfrm>
            <a:off x="7274144" y="1538660"/>
            <a:ext cx="4379976" cy="36118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lnSpc>
                <a:spcPct val="115399"/>
              </a:lnSpc>
              <a:spcBef>
                <a:spcPts val="100"/>
              </a:spcBef>
            </a:pPr>
            <a:r>
              <a:rPr lang="en-US" sz="2400" dirty="0">
                <a:latin typeface="Times New Roman" panose="02020603050405020304" pitchFamily="18" charset="0"/>
                <a:cs typeface="Times New Roman" panose="02020603050405020304" pitchFamily="18" charset="0"/>
              </a:rPr>
              <a:t>According</a:t>
            </a:r>
            <a:r>
              <a:rPr lang="en-US" sz="2400" spc="-1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17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spc="-16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data</a:t>
            </a:r>
            <a:r>
              <a:rPr lang="en-US" sz="2400" spc="-17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a:t>
            </a:r>
            <a:r>
              <a:rPr lang="en-US" sz="2400" spc="-17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analysis,</a:t>
            </a:r>
            <a:r>
              <a:rPr lang="en-US" sz="2400" spc="-165" dirty="0">
                <a:latin typeface="Times New Roman" panose="02020603050405020304" pitchFamily="18" charset="0"/>
                <a:cs typeface="Times New Roman" panose="02020603050405020304" pitchFamily="18" charset="0"/>
              </a:rPr>
              <a:t> we will suggest the family to use our dashboard, more precisely the radar chart to see clearly the municipalities with the best performance and the best infrastructures.  If they need to introduce some others factors </a:t>
            </a:r>
            <a:endParaRPr lang="en-US" sz="2400" dirty="0">
              <a:latin typeface="Times New Roman" panose="02020603050405020304" pitchFamily="18" charset="0"/>
              <a:cs typeface="Times New Roman" panose="02020603050405020304" pitchFamily="18" charset="0"/>
            </a:endParaRPr>
          </a:p>
        </p:txBody>
      </p:sp>
      <p:sp>
        <p:nvSpPr>
          <p:cNvPr id="5" name="Subtitle 3">
            <a:extLst>
              <a:ext uri="{FF2B5EF4-FFF2-40B4-BE49-F238E27FC236}">
                <a16:creationId xmlns:a16="http://schemas.microsoft.com/office/drawing/2014/main" id="{89A6E2A5-2923-4DBF-8104-52550DD0104F}"/>
              </a:ext>
            </a:extLst>
          </p:cNvPr>
          <p:cNvSpPr txBox="1">
            <a:spLocks/>
          </p:cNvSpPr>
          <p:nvPr/>
        </p:nvSpPr>
        <p:spPr>
          <a:xfrm>
            <a:off x="7274144" y="770564"/>
            <a:ext cx="4178808" cy="52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rgbClr val="05B9F6"/>
                </a:solidFill>
              </a:rPr>
              <a:t>Recommendations</a:t>
            </a:r>
          </a:p>
        </p:txBody>
      </p:sp>
      <p:pic>
        <p:nvPicPr>
          <p:cNvPr id="6" name="Picture 5">
            <a:extLst>
              <a:ext uri="{FF2B5EF4-FFF2-40B4-BE49-F238E27FC236}">
                <a16:creationId xmlns:a16="http://schemas.microsoft.com/office/drawing/2014/main" id="{6264078F-194E-4AC0-AFBD-9C03C5612BBB}"/>
              </a:ext>
            </a:extLst>
          </p:cNvPr>
          <p:cNvPicPr>
            <a:picLocks noChangeAspect="1"/>
          </p:cNvPicPr>
          <p:nvPr/>
        </p:nvPicPr>
        <p:blipFill>
          <a:blip r:embed="rId2"/>
          <a:stretch>
            <a:fillRect/>
          </a:stretch>
        </p:blipFill>
        <p:spPr>
          <a:xfrm>
            <a:off x="1181008" y="770564"/>
            <a:ext cx="4379976" cy="4379976"/>
          </a:xfrm>
          <a:prstGeom prst="rect">
            <a:avLst/>
          </a:prstGeom>
        </p:spPr>
      </p:pic>
    </p:spTree>
    <p:extLst>
      <p:ext uri="{BB962C8B-B14F-4D97-AF65-F5344CB8AC3E}">
        <p14:creationId xmlns:p14="http://schemas.microsoft.com/office/powerpoint/2010/main" val="3048255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CD3F936B-AC40-4FBE-8ABF-1DA96A17FD3C}"/>
              </a:ext>
              <a:ext uri="{C183D7F6-B498-43B3-948B-1728B52AA6E4}">
                <adec:decorative xmlns:adec="http://schemas.microsoft.com/office/drawing/2017/decorative" val="1"/>
              </a:ext>
            </a:extLst>
          </p:cNvPr>
          <p:cNvGrpSpPr/>
          <p:nvPr/>
        </p:nvGrpSpPr>
        <p:grpSpPr>
          <a:xfrm>
            <a:off x="9621169" y="1"/>
            <a:ext cx="2570831" cy="6858000"/>
            <a:chOff x="9621170" y="0"/>
            <a:chExt cx="2570831" cy="6858001"/>
          </a:xfrm>
        </p:grpSpPr>
        <p:sp>
          <p:nvSpPr>
            <p:cNvPr id="24" name="Freeform: Shape 23">
              <a:extLst>
                <a:ext uri="{FF2B5EF4-FFF2-40B4-BE49-F238E27FC236}">
                  <a16:creationId xmlns:a16="http://schemas.microsoft.com/office/drawing/2014/main" id="{70045805-9D06-440F-BBD2-2C02A28BD24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30A1048C-3504-47E4-AB67-54C7C4D421F9}"/>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8D8414CC-1588-41A2-96DC-DE1BDF627A90}"/>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010BCE4F-DC07-472F-96DF-C8D1C76FDF2E}"/>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C228F4B9-DD6C-43B3-A90A-4AECCF1BAA3F}"/>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Title 41" descr="title">
            <a:extLst>
              <a:ext uri="{FF2B5EF4-FFF2-40B4-BE49-F238E27FC236}">
                <a16:creationId xmlns:a16="http://schemas.microsoft.com/office/drawing/2014/main" id="{6919AAF9-347F-4B62-ACB4-82F0A8670753}"/>
              </a:ext>
            </a:extLst>
          </p:cNvPr>
          <p:cNvSpPr txBox="1">
            <a:spLocks/>
          </p:cNvSpPr>
          <p:nvPr/>
        </p:nvSpPr>
        <p:spPr>
          <a:xfrm>
            <a:off x="7870809" y="2142271"/>
            <a:ext cx="5578995" cy="8799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5B9F6"/>
                </a:solidFill>
              </a:rPr>
              <a:t>Contact</a:t>
            </a:r>
          </a:p>
        </p:txBody>
      </p:sp>
      <p:pic>
        <p:nvPicPr>
          <p:cNvPr id="30" name="Content Placeholder 93" descr="User">
            <a:extLst>
              <a:ext uri="{FF2B5EF4-FFF2-40B4-BE49-F238E27FC236}">
                <a16:creationId xmlns:a16="http://schemas.microsoft.com/office/drawing/2014/main" id="{67DA6DCB-394F-48A5-AAC8-2DB3F1CA0D81}"/>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0809" y="3556690"/>
            <a:ext cx="469813" cy="469812"/>
          </a:xfrm>
          <a:prstGeom prst="ellipse">
            <a:avLst/>
          </a:prstGeom>
        </p:spPr>
      </p:pic>
      <p:sp>
        <p:nvSpPr>
          <p:cNvPr id="31" name="Text Placeholder 79" descr="name of user">
            <a:extLst>
              <a:ext uri="{FF2B5EF4-FFF2-40B4-BE49-F238E27FC236}">
                <a16:creationId xmlns:a16="http://schemas.microsoft.com/office/drawing/2014/main" id="{02A045EE-01B9-44F4-8ED3-69CE95E53CDB}"/>
              </a:ext>
            </a:extLst>
          </p:cNvPr>
          <p:cNvSpPr txBox="1">
            <a:spLocks/>
          </p:cNvSpPr>
          <p:nvPr/>
        </p:nvSpPr>
        <p:spPr>
          <a:xfrm>
            <a:off x="8538804" y="3653097"/>
            <a:ext cx="3695206"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Linxsly ALEXIS</a:t>
            </a:r>
          </a:p>
        </p:txBody>
      </p:sp>
      <p:cxnSp>
        <p:nvCxnSpPr>
          <p:cNvPr id="32" name="Straight Connector 31">
            <a:extLst>
              <a:ext uri="{FF2B5EF4-FFF2-40B4-BE49-F238E27FC236}">
                <a16:creationId xmlns:a16="http://schemas.microsoft.com/office/drawing/2014/main" id="{09EF52B1-E843-4B32-A3A5-1B0FC7867030}"/>
              </a:ext>
              <a:ext uri="{C183D7F6-B498-43B3-948B-1728B52AA6E4}">
                <adec:decorative xmlns:adec="http://schemas.microsoft.com/office/drawing/2017/decorative" val="1"/>
              </a:ext>
            </a:extLst>
          </p:cNvPr>
          <p:cNvCxnSpPr>
            <a:cxnSpLocks/>
          </p:cNvCxnSpPr>
          <p:nvPr/>
        </p:nvCxnSpPr>
        <p:spPr>
          <a:xfrm>
            <a:off x="7936330" y="4143058"/>
            <a:ext cx="429768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33" name="Content Placeholder 95" descr="Receiver">
            <a:extLst>
              <a:ext uri="{FF2B5EF4-FFF2-40B4-BE49-F238E27FC236}">
                <a16:creationId xmlns:a16="http://schemas.microsoft.com/office/drawing/2014/main" id="{87CE67DA-9D1A-46EB-9868-3FC5D555EB09}"/>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06270" y="4295744"/>
            <a:ext cx="469813" cy="469812"/>
          </a:xfrm>
          <a:prstGeom prst="ellipse">
            <a:avLst/>
          </a:prstGeom>
        </p:spPr>
      </p:pic>
      <p:sp>
        <p:nvSpPr>
          <p:cNvPr id="34" name="Text Placeholder 85" descr="user phone">
            <a:extLst>
              <a:ext uri="{FF2B5EF4-FFF2-40B4-BE49-F238E27FC236}">
                <a16:creationId xmlns:a16="http://schemas.microsoft.com/office/drawing/2014/main" id="{CF750980-4F01-46C3-BE1F-3700339B7282}"/>
              </a:ext>
            </a:extLst>
          </p:cNvPr>
          <p:cNvSpPr txBox="1">
            <a:spLocks/>
          </p:cNvSpPr>
          <p:nvPr/>
        </p:nvSpPr>
        <p:spPr>
          <a:xfrm>
            <a:off x="8538804" y="4392151"/>
            <a:ext cx="3695206"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+509 46976429</a:t>
            </a:r>
          </a:p>
        </p:txBody>
      </p:sp>
      <p:cxnSp>
        <p:nvCxnSpPr>
          <p:cNvPr id="35" name="Straight Connector 34">
            <a:extLst>
              <a:ext uri="{FF2B5EF4-FFF2-40B4-BE49-F238E27FC236}">
                <a16:creationId xmlns:a16="http://schemas.microsoft.com/office/drawing/2014/main" id="{1A1E7C90-899C-4CE7-BE01-9C1C567FAB2A}"/>
              </a:ext>
              <a:ext uri="{C183D7F6-B498-43B3-948B-1728B52AA6E4}">
                <adec:decorative xmlns:adec="http://schemas.microsoft.com/office/drawing/2017/decorative" val="1"/>
              </a:ext>
            </a:extLst>
          </p:cNvPr>
          <p:cNvCxnSpPr>
            <a:cxnSpLocks/>
          </p:cNvCxnSpPr>
          <p:nvPr/>
        </p:nvCxnSpPr>
        <p:spPr>
          <a:xfrm>
            <a:off x="7936330" y="4866958"/>
            <a:ext cx="429768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36" name="Content Placeholder 97" descr="Envelope">
            <a:extLst>
              <a:ext uri="{FF2B5EF4-FFF2-40B4-BE49-F238E27FC236}">
                <a16:creationId xmlns:a16="http://schemas.microsoft.com/office/drawing/2014/main" id="{1CA494A8-D00E-42BB-B3E8-390C4120978F}"/>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70809" y="5034798"/>
            <a:ext cx="469813" cy="469812"/>
          </a:xfrm>
          <a:prstGeom prst="ellipse">
            <a:avLst/>
          </a:prstGeom>
        </p:spPr>
      </p:pic>
      <p:sp>
        <p:nvSpPr>
          <p:cNvPr id="37" name="Text Placeholder 86" descr="user email">
            <a:extLst>
              <a:ext uri="{FF2B5EF4-FFF2-40B4-BE49-F238E27FC236}">
                <a16:creationId xmlns:a16="http://schemas.microsoft.com/office/drawing/2014/main" id="{A21212F6-0DC6-468B-A99F-A43C553E3D36}"/>
              </a:ext>
            </a:extLst>
          </p:cNvPr>
          <p:cNvSpPr txBox="1">
            <a:spLocks/>
          </p:cNvSpPr>
          <p:nvPr/>
        </p:nvSpPr>
        <p:spPr>
          <a:xfrm>
            <a:off x="8538804" y="5131205"/>
            <a:ext cx="3695206" cy="276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alexislinxsly@gmail.com</a:t>
            </a:r>
          </a:p>
        </p:txBody>
      </p:sp>
      <p:cxnSp>
        <p:nvCxnSpPr>
          <p:cNvPr id="38" name="Straight Connector 37">
            <a:extLst>
              <a:ext uri="{FF2B5EF4-FFF2-40B4-BE49-F238E27FC236}">
                <a16:creationId xmlns:a16="http://schemas.microsoft.com/office/drawing/2014/main" id="{B1CD0DED-67D0-464E-818D-05F63CCC41CB}"/>
              </a:ext>
              <a:ext uri="{C183D7F6-B498-43B3-948B-1728B52AA6E4}">
                <adec:decorative xmlns:adec="http://schemas.microsoft.com/office/drawing/2017/decorative" val="1"/>
              </a:ext>
            </a:extLst>
          </p:cNvPr>
          <p:cNvCxnSpPr>
            <a:cxnSpLocks/>
          </p:cNvCxnSpPr>
          <p:nvPr/>
        </p:nvCxnSpPr>
        <p:spPr>
          <a:xfrm>
            <a:off x="7936330" y="5616258"/>
            <a:ext cx="429768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837382DA-282B-4C1B-AEB5-540301AED4F5}"/>
              </a:ext>
            </a:extLst>
          </p:cNvPr>
          <p:cNvPicPr>
            <a:picLocks noChangeAspect="1"/>
          </p:cNvPicPr>
          <p:nvPr/>
        </p:nvPicPr>
        <p:blipFill>
          <a:blip r:embed="rId8"/>
          <a:stretch>
            <a:fillRect/>
          </a:stretch>
        </p:blipFill>
        <p:spPr>
          <a:xfrm>
            <a:off x="4651197" y="1860227"/>
            <a:ext cx="2570831" cy="3862737"/>
          </a:xfrm>
          <a:prstGeom prst="rect">
            <a:avLst/>
          </a:prstGeom>
        </p:spPr>
      </p:pic>
    </p:spTree>
    <p:extLst>
      <p:ext uri="{BB962C8B-B14F-4D97-AF65-F5344CB8AC3E}">
        <p14:creationId xmlns:p14="http://schemas.microsoft.com/office/powerpoint/2010/main" val="45726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dirty="0">
                <a:solidFill>
                  <a:schemeClr val="tx1"/>
                </a:solidFill>
                <a:ea typeface="Open Sans" panose="020B0606030504020204" pitchFamily="34" charset="0"/>
                <a:cs typeface="Open Sans" panose="020B0606030504020204" pitchFamily="34" charset="0"/>
              </a:rPr>
              <a:t>For The Attention</a:t>
            </a:r>
            <a:endParaRPr lang="en-US" sz="1800" dirty="0">
              <a:solidFill>
                <a:schemeClr val="tx1"/>
              </a:solidFill>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17483A0E-6CBC-4B6E-9036-AA927696CE15}"/>
              </a:ext>
            </a:extLst>
          </p:cNvPr>
          <p:cNvSpPr txBox="1">
            <a:spLocks/>
          </p:cNvSpPr>
          <p:nvPr/>
        </p:nvSpPr>
        <p:spPr>
          <a:xfrm>
            <a:off x="3430981" y="3013105"/>
            <a:ext cx="5330038" cy="1746504"/>
          </a:xfrm>
          <a:prstGeom prst="rect">
            <a:avLst/>
          </a:prstGeom>
        </p:spPr>
        <p:txBody>
          <a:bodyPr>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n/>
                <a:solidFill>
                  <a:srgbClr val="05B9F6"/>
                </a:solidFill>
              </a:rPr>
              <a:t>QUESTIONS?</a:t>
            </a:r>
          </a:p>
        </p:txBody>
      </p:sp>
    </p:spTree>
    <p:extLst>
      <p:ext uri="{BB962C8B-B14F-4D97-AF65-F5344CB8AC3E}">
        <p14:creationId xmlns:p14="http://schemas.microsoft.com/office/powerpoint/2010/main" val="398612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3" descr="room of red chairs in front of a window">
            <a:extLst>
              <a:ext uri="{FF2B5EF4-FFF2-40B4-BE49-F238E27FC236}">
                <a16:creationId xmlns:a16="http://schemas.microsoft.com/office/drawing/2014/main" id="{AF7D16F6-629C-4AAC-BB4C-4F7FAC424BF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5454" y="0"/>
            <a:ext cx="4913152" cy="6858000"/>
          </a:xfrm>
          <a:prstGeom prst="rect">
            <a:avLst/>
          </a:prstGeom>
        </p:spPr>
      </p:pic>
      <p:sp>
        <p:nvSpPr>
          <p:cNvPr id="22" name="Title 1" descr="title">
            <a:extLst>
              <a:ext uri="{FF2B5EF4-FFF2-40B4-BE49-F238E27FC236}">
                <a16:creationId xmlns:a16="http://schemas.microsoft.com/office/drawing/2014/main" id="{654603F2-1A20-4BD8-9F19-0EF6434EFBBF}"/>
              </a:ext>
            </a:extLst>
          </p:cNvPr>
          <p:cNvSpPr txBox="1">
            <a:spLocks/>
          </p:cNvSpPr>
          <p:nvPr/>
        </p:nvSpPr>
        <p:spPr>
          <a:xfrm>
            <a:off x="6442331" y="1013146"/>
            <a:ext cx="4379976" cy="9073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600" b="1" spc="30" dirty="0">
                <a:solidFill>
                  <a:srgbClr val="F75847"/>
                </a:solidFill>
                <a:latin typeface="Arial"/>
                <a:cs typeface="Arial"/>
              </a:rPr>
              <a:t>Table </a:t>
            </a:r>
            <a:r>
              <a:rPr lang="en-US" sz="3600" b="1" spc="45" dirty="0">
                <a:solidFill>
                  <a:srgbClr val="F75847"/>
                </a:solidFill>
                <a:latin typeface="Arial"/>
                <a:cs typeface="Arial"/>
              </a:rPr>
              <a:t>of</a:t>
            </a:r>
            <a:r>
              <a:rPr lang="en-US" sz="3600" b="1" spc="-445" dirty="0">
                <a:solidFill>
                  <a:srgbClr val="F75847"/>
                </a:solidFill>
                <a:latin typeface="Arial"/>
                <a:cs typeface="Arial"/>
              </a:rPr>
              <a:t> </a:t>
            </a:r>
            <a:r>
              <a:rPr lang="en-US" sz="3600" b="1" spc="20" dirty="0">
                <a:solidFill>
                  <a:srgbClr val="F75847"/>
                </a:solidFill>
                <a:latin typeface="Arial"/>
                <a:cs typeface="Arial"/>
              </a:rPr>
              <a:t>contents</a:t>
            </a:r>
            <a:br>
              <a:rPr lang="en-US" sz="4000" dirty="0">
                <a:solidFill>
                  <a:schemeClr val="tx1">
                    <a:lumMod val="85000"/>
                    <a:lumOff val="15000"/>
                  </a:schemeClr>
                </a:solidFill>
                <a:latin typeface="Arial"/>
                <a:cs typeface="Arial"/>
              </a:rPr>
            </a:br>
            <a:endParaRPr lang="en-US" sz="4000" dirty="0">
              <a:solidFill>
                <a:schemeClr val="tx1">
                  <a:lumMod val="85000"/>
                  <a:lumOff val="15000"/>
                </a:schemeClr>
              </a:solidFill>
              <a:latin typeface="Arial"/>
              <a:cs typeface="Arial"/>
            </a:endParaRPr>
          </a:p>
        </p:txBody>
      </p:sp>
      <p:sp>
        <p:nvSpPr>
          <p:cNvPr id="24" name="Freeform: Shape 23">
            <a:extLst>
              <a:ext uri="{FF2B5EF4-FFF2-40B4-BE49-F238E27FC236}">
                <a16:creationId xmlns:a16="http://schemas.microsoft.com/office/drawing/2014/main" id="{75441E83-7B09-4C99-A064-E886B33FD4EA}"/>
              </a:ext>
            </a:extLst>
          </p:cNvPr>
          <p:cNvSpPr/>
          <p:nvPr/>
        </p:nvSpPr>
        <p:spPr>
          <a:xfrm>
            <a:off x="-3739" y="0"/>
            <a:ext cx="4978402"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descr="title">
            <a:extLst>
              <a:ext uri="{FF2B5EF4-FFF2-40B4-BE49-F238E27FC236}">
                <a16:creationId xmlns:a16="http://schemas.microsoft.com/office/drawing/2014/main" id="{04B0E80B-6B11-4375-9860-635C0CBA6A62}"/>
              </a:ext>
            </a:extLst>
          </p:cNvPr>
          <p:cNvSpPr txBox="1">
            <a:spLocks/>
          </p:cNvSpPr>
          <p:nvPr/>
        </p:nvSpPr>
        <p:spPr>
          <a:xfrm>
            <a:off x="3619950" y="2499675"/>
            <a:ext cx="4379976" cy="907390"/>
          </a:xfrm>
          <a:prstGeom prst="rect">
            <a:avLst/>
          </a:prstGeom>
        </p:spPr>
        <p:txBody>
          <a:bodyPr vert="horz" lIns="91440" tIns="45720" rIns="91440" bIns="45720" rtlCol="0" anchor="b" anchorCtr="1">
            <a:noAutofit/>
          </a:bodyPr>
          <a:lstStyle>
            <a:lvl1pPr algn="l" defTabSz="914400" rtl="0" eaLnBrk="1" latinLnBrk="0" hangingPunct="1">
              <a:lnSpc>
                <a:spcPct val="90000"/>
              </a:lnSpc>
              <a:spcBef>
                <a:spcPct val="0"/>
              </a:spcBef>
              <a:buNone/>
              <a:defRPr lang="en-GB" sz="4400" kern="1200" dirty="0">
                <a:solidFill>
                  <a:schemeClr val="tx1"/>
                </a:solidFill>
                <a:latin typeface="+mj-lt"/>
                <a:ea typeface="+mj-ea"/>
                <a:cs typeface="+mj-cs"/>
              </a:defRPr>
            </a:lvl1pPr>
          </a:lstStyle>
          <a:p>
            <a:pPr marL="12700">
              <a:lnSpc>
                <a:spcPct val="100000"/>
              </a:lnSpc>
              <a:spcBef>
                <a:spcPts val="100"/>
              </a:spcBef>
            </a:pPr>
            <a:r>
              <a:rPr lang="en-US" sz="2000" b="1" spc="25" dirty="0">
                <a:solidFill>
                  <a:schemeClr val="tx1">
                    <a:lumMod val="85000"/>
                    <a:lumOff val="15000"/>
                  </a:schemeClr>
                </a:solidFill>
                <a:latin typeface="Arial"/>
                <a:cs typeface="Arial"/>
              </a:rPr>
              <a:t>Introduction</a:t>
            </a:r>
            <a:br>
              <a:rPr lang="en-US" sz="2800" dirty="0">
                <a:solidFill>
                  <a:schemeClr val="tx1">
                    <a:lumMod val="85000"/>
                    <a:lumOff val="15000"/>
                  </a:schemeClr>
                </a:solidFill>
                <a:latin typeface="Arial"/>
                <a:cs typeface="Arial"/>
              </a:rPr>
            </a:br>
            <a:endParaRPr lang="en-US" sz="2800" dirty="0">
              <a:solidFill>
                <a:schemeClr val="tx1">
                  <a:lumMod val="85000"/>
                  <a:lumOff val="15000"/>
                </a:schemeClr>
              </a:solidFill>
              <a:latin typeface="Arial"/>
              <a:cs typeface="Arial"/>
            </a:endParaRPr>
          </a:p>
        </p:txBody>
      </p:sp>
      <p:sp>
        <p:nvSpPr>
          <p:cNvPr id="27" name="Title 1" descr="title">
            <a:extLst>
              <a:ext uri="{FF2B5EF4-FFF2-40B4-BE49-F238E27FC236}">
                <a16:creationId xmlns:a16="http://schemas.microsoft.com/office/drawing/2014/main" id="{60AD3B09-DD98-4AF8-9A84-B6F82DC308EA}"/>
              </a:ext>
            </a:extLst>
          </p:cNvPr>
          <p:cNvSpPr txBox="1">
            <a:spLocks/>
          </p:cNvSpPr>
          <p:nvPr/>
        </p:nvSpPr>
        <p:spPr>
          <a:xfrm>
            <a:off x="6144532" y="2445028"/>
            <a:ext cx="4379976" cy="907390"/>
          </a:xfrm>
          <a:prstGeom prst="rect">
            <a:avLst/>
          </a:prstGeom>
        </p:spPr>
        <p:txBody>
          <a:bodyPr vert="horz" lIns="91440" tIns="45720" rIns="91440" bIns="45720" rtlCol="0" anchor="b" anchorCtr="1">
            <a:noAutofit/>
          </a:bodyPr>
          <a:lstStyle>
            <a:lvl1pPr algn="l" defTabSz="914400" rtl="0" eaLnBrk="1" latinLnBrk="0" hangingPunct="1">
              <a:lnSpc>
                <a:spcPct val="90000"/>
              </a:lnSpc>
              <a:spcBef>
                <a:spcPct val="0"/>
              </a:spcBef>
              <a:buNone/>
              <a:defRPr lang="en-GB" sz="4400" kern="1200" dirty="0">
                <a:solidFill>
                  <a:schemeClr val="tx1"/>
                </a:solidFill>
                <a:latin typeface="+mj-lt"/>
                <a:ea typeface="+mj-ea"/>
                <a:cs typeface="+mj-cs"/>
              </a:defRPr>
            </a:lvl1pPr>
          </a:lstStyle>
          <a:p>
            <a:pPr marL="12700">
              <a:lnSpc>
                <a:spcPct val="100000"/>
              </a:lnSpc>
              <a:spcBef>
                <a:spcPts val="100"/>
              </a:spcBef>
            </a:pPr>
            <a:r>
              <a:rPr lang="en-US" sz="2000" b="1" spc="25" dirty="0">
                <a:solidFill>
                  <a:schemeClr val="tx1">
                    <a:lumMod val="85000"/>
                    <a:lumOff val="15000"/>
                  </a:schemeClr>
                </a:solidFill>
                <a:latin typeface="Arial"/>
                <a:cs typeface="Arial"/>
              </a:rPr>
              <a:t>Exploratory &amp; </a:t>
            </a:r>
            <a:r>
              <a:rPr lang="en-US" sz="2000" b="1" spc="5" dirty="0">
                <a:solidFill>
                  <a:schemeClr val="tx1">
                    <a:lumMod val="85000"/>
                    <a:lumOff val="15000"/>
                  </a:schemeClr>
                </a:solidFill>
                <a:latin typeface="Arial"/>
                <a:cs typeface="Arial"/>
              </a:rPr>
              <a:t>Analysis</a:t>
            </a:r>
            <a:endParaRPr lang="en-US" sz="2000" b="1" dirty="0">
              <a:solidFill>
                <a:schemeClr val="tx1">
                  <a:lumMod val="85000"/>
                  <a:lumOff val="15000"/>
                </a:schemeClr>
              </a:solidFill>
              <a:latin typeface="Arial"/>
              <a:cs typeface="Arial"/>
            </a:endParaRPr>
          </a:p>
          <a:p>
            <a:pPr marL="12700">
              <a:lnSpc>
                <a:spcPct val="100000"/>
              </a:lnSpc>
              <a:spcBef>
                <a:spcPts val="100"/>
              </a:spcBef>
            </a:pPr>
            <a:endParaRPr lang="en-US" sz="2400" dirty="0">
              <a:solidFill>
                <a:schemeClr val="tx1">
                  <a:lumMod val="85000"/>
                  <a:lumOff val="15000"/>
                </a:schemeClr>
              </a:solidFill>
              <a:latin typeface="Arial"/>
              <a:cs typeface="Arial"/>
            </a:endParaRPr>
          </a:p>
        </p:txBody>
      </p:sp>
      <p:sp>
        <p:nvSpPr>
          <p:cNvPr id="28" name="Title 1" descr="title">
            <a:extLst>
              <a:ext uri="{FF2B5EF4-FFF2-40B4-BE49-F238E27FC236}">
                <a16:creationId xmlns:a16="http://schemas.microsoft.com/office/drawing/2014/main" id="{3DD3EBA2-4EAD-468B-97C6-75302C209367}"/>
              </a:ext>
            </a:extLst>
          </p:cNvPr>
          <p:cNvSpPr txBox="1">
            <a:spLocks/>
          </p:cNvSpPr>
          <p:nvPr/>
        </p:nvSpPr>
        <p:spPr>
          <a:xfrm>
            <a:off x="8966913" y="2474724"/>
            <a:ext cx="4379976" cy="907390"/>
          </a:xfrm>
          <a:prstGeom prst="rect">
            <a:avLst/>
          </a:prstGeom>
        </p:spPr>
        <p:txBody>
          <a:bodyPr vert="horz" lIns="91440" tIns="45720" rIns="91440" bIns="45720" rtlCol="0" anchor="b" anchorCtr="1">
            <a:noAutofit/>
          </a:bodyPr>
          <a:lstStyle>
            <a:lvl1pPr algn="l" defTabSz="914400" rtl="0" eaLnBrk="1" latinLnBrk="0" hangingPunct="1">
              <a:lnSpc>
                <a:spcPct val="90000"/>
              </a:lnSpc>
              <a:spcBef>
                <a:spcPct val="0"/>
              </a:spcBef>
              <a:buNone/>
              <a:defRPr lang="en-GB" sz="4400" kern="1200" dirty="0">
                <a:solidFill>
                  <a:schemeClr val="tx1"/>
                </a:solidFill>
                <a:latin typeface="+mj-lt"/>
                <a:ea typeface="+mj-ea"/>
                <a:cs typeface="+mj-cs"/>
              </a:defRPr>
            </a:lvl1pPr>
          </a:lstStyle>
          <a:p>
            <a:pPr marL="12700">
              <a:lnSpc>
                <a:spcPct val="100000"/>
              </a:lnSpc>
              <a:spcBef>
                <a:spcPts val="100"/>
              </a:spcBef>
            </a:pPr>
            <a:r>
              <a:rPr lang="en-US" sz="1800" b="1" spc="25" dirty="0">
                <a:solidFill>
                  <a:schemeClr val="tx1">
                    <a:lumMod val="85000"/>
                    <a:lumOff val="15000"/>
                  </a:schemeClr>
                </a:solidFill>
                <a:latin typeface="Arial"/>
                <a:cs typeface="Arial"/>
              </a:rPr>
              <a:t>Recommendations</a:t>
            </a:r>
            <a:br>
              <a:rPr lang="en-US" sz="2800" dirty="0">
                <a:solidFill>
                  <a:schemeClr val="tx1">
                    <a:lumMod val="85000"/>
                    <a:lumOff val="15000"/>
                  </a:schemeClr>
                </a:solidFill>
                <a:latin typeface="Arial"/>
                <a:cs typeface="Arial"/>
              </a:rPr>
            </a:br>
            <a:endParaRPr lang="en-US" sz="2800" dirty="0">
              <a:solidFill>
                <a:schemeClr val="tx1">
                  <a:lumMod val="85000"/>
                  <a:lumOff val="15000"/>
                </a:schemeClr>
              </a:solidFill>
              <a:latin typeface="Arial"/>
              <a:cs typeface="Arial"/>
            </a:endParaRPr>
          </a:p>
        </p:txBody>
      </p:sp>
      <p:sp>
        <p:nvSpPr>
          <p:cNvPr id="29" name="object 8">
            <a:extLst>
              <a:ext uri="{FF2B5EF4-FFF2-40B4-BE49-F238E27FC236}">
                <a16:creationId xmlns:a16="http://schemas.microsoft.com/office/drawing/2014/main" id="{1B534E9B-33EA-4AC3-9941-5DA4772AF5BB}"/>
              </a:ext>
            </a:extLst>
          </p:cNvPr>
          <p:cNvSpPr txBox="1"/>
          <p:nvPr/>
        </p:nvSpPr>
        <p:spPr>
          <a:xfrm>
            <a:off x="5006941" y="3091696"/>
            <a:ext cx="2662132" cy="259045"/>
          </a:xfrm>
          <a:prstGeom prst="rect">
            <a:avLst/>
          </a:prstGeom>
        </p:spPr>
        <p:txBody>
          <a:bodyPr vert="horz" wrap="square" lIns="0" tIns="12700" rIns="0" bIns="0" rtlCol="0">
            <a:spAutoFit/>
          </a:bodyPr>
          <a:lstStyle/>
          <a:p>
            <a:pPr marL="12700">
              <a:lnSpc>
                <a:spcPct val="100000"/>
              </a:lnSpc>
              <a:spcBef>
                <a:spcPts val="100"/>
              </a:spcBef>
            </a:pPr>
            <a:r>
              <a:rPr sz="1600" spc="30" dirty="0">
                <a:solidFill>
                  <a:schemeClr val="tx1">
                    <a:lumMod val="85000"/>
                    <a:lumOff val="15000"/>
                  </a:schemeClr>
                </a:solidFill>
                <a:latin typeface="Arial"/>
                <a:cs typeface="Arial"/>
              </a:rPr>
              <a:t>Problems </a:t>
            </a:r>
            <a:r>
              <a:rPr sz="1600" spc="50" dirty="0">
                <a:solidFill>
                  <a:schemeClr val="tx1">
                    <a:lumMod val="85000"/>
                    <a:lumOff val="15000"/>
                  </a:schemeClr>
                </a:solidFill>
                <a:latin typeface="Arial"/>
                <a:cs typeface="Arial"/>
              </a:rPr>
              <a:t>to</a:t>
            </a:r>
            <a:r>
              <a:rPr sz="1600" spc="-145" dirty="0">
                <a:solidFill>
                  <a:schemeClr val="tx1">
                    <a:lumMod val="85000"/>
                    <a:lumOff val="15000"/>
                  </a:schemeClr>
                </a:solidFill>
                <a:latin typeface="Arial"/>
                <a:cs typeface="Arial"/>
              </a:rPr>
              <a:t> </a:t>
            </a:r>
            <a:r>
              <a:rPr sz="1600" spc="25" dirty="0">
                <a:solidFill>
                  <a:schemeClr val="tx1">
                    <a:lumMod val="85000"/>
                    <a:lumOff val="15000"/>
                  </a:schemeClr>
                </a:solidFill>
                <a:latin typeface="Arial"/>
                <a:cs typeface="Arial"/>
              </a:rPr>
              <a:t>solve</a:t>
            </a:r>
            <a:endParaRPr sz="1600" dirty="0">
              <a:solidFill>
                <a:schemeClr val="tx1">
                  <a:lumMod val="85000"/>
                  <a:lumOff val="15000"/>
                </a:schemeClr>
              </a:solidFill>
              <a:latin typeface="Arial"/>
              <a:cs typeface="Arial"/>
            </a:endParaRPr>
          </a:p>
        </p:txBody>
      </p:sp>
      <p:sp>
        <p:nvSpPr>
          <p:cNvPr id="30" name="object 9">
            <a:extLst>
              <a:ext uri="{FF2B5EF4-FFF2-40B4-BE49-F238E27FC236}">
                <a16:creationId xmlns:a16="http://schemas.microsoft.com/office/drawing/2014/main" id="{845F9AD8-744B-4933-9CC7-707D8955C8D7}"/>
              </a:ext>
            </a:extLst>
          </p:cNvPr>
          <p:cNvSpPr txBox="1"/>
          <p:nvPr/>
        </p:nvSpPr>
        <p:spPr>
          <a:xfrm>
            <a:off x="5022721" y="3441204"/>
            <a:ext cx="2277488" cy="259045"/>
          </a:xfrm>
          <a:prstGeom prst="rect">
            <a:avLst/>
          </a:prstGeom>
        </p:spPr>
        <p:txBody>
          <a:bodyPr vert="horz" wrap="square" lIns="0" tIns="12700" rIns="0" bIns="0" rtlCol="0">
            <a:spAutoFit/>
          </a:bodyPr>
          <a:lstStyle/>
          <a:p>
            <a:pPr marL="12700">
              <a:lnSpc>
                <a:spcPct val="100000"/>
              </a:lnSpc>
              <a:spcBef>
                <a:spcPts val="100"/>
              </a:spcBef>
            </a:pPr>
            <a:r>
              <a:rPr sz="1600" spc="5" dirty="0">
                <a:solidFill>
                  <a:schemeClr val="tx1">
                    <a:lumMod val="85000"/>
                    <a:lumOff val="15000"/>
                  </a:schemeClr>
                </a:solidFill>
                <a:latin typeface="Arial"/>
                <a:cs typeface="Arial"/>
              </a:rPr>
              <a:t>Goal</a:t>
            </a:r>
            <a:r>
              <a:rPr sz="1600" spc="-95" dirty="0">
                <a:solidFill>
                  <a:schemeClr val="tx1">
                    <a:lumMod val="85000"/>
                    <a:lumOff val="15000"/>
                  </a:schemeClr>
                </a:solidFill>
                <a:latin typeface="Arial"/>
                <a:cs typeface="Arial"/>
              </a:rPr>
              <a:t> </a:t>
            </a:r>
            <a:r>
              <a:rPr sz="1600" spc="50" dirty="0">
                <a:solidFill>
                  <a:schemeClr val="tx1">
                    <a:lumMod val="85000"/>
                    <a:lumOff val="15000"/>
                  </a:schemeClr>
                </a:solidFill>
                <a:latin typeface="Arial"/>
                <a:cs typeface="Arial"/>
              </a:rPr>
              <a:t>of</a:t>
            </a:r>
            <a:r>
              <a:rPr sz="1600" spc="-85" dirty="0">
                <a:solidFill>
                  <a:schemeClr val="tx1">
                    <a:lumMod val="85000"/>
                    <a:lumOff val="15000"/>
                  </a:schemeClr>
                </a:solidFill>
                <a:latin typeface="Arial"/>
                <a:cs typeface="Arial"/>
              </a:rPr>
              <a:t> </a:t>
            </a:r>
            <a:r>
              <a:rPr sz="1600" spc="45" dirty="0">
                <a:solidFill>
                  <a:schemeClr val="tx1">
                    <a:lumMod val="85000"/>
                    <a:lumOff val="15000"/>
                  </a:schemeClr>
                </a:solidFill>
                <a:latin typeface="Arial"/>
                <a:cs typeface="Arial"/>
              </a:rPr>
              <a:t>the</a:t>
            </a:r>
            <a:r>
              <a:rPr sz="1600" spc="-55" dirty="0">
                <a:solidFill>
                  <a:schemeClr val="tx1">
                    <a:lumMod val="85000"/>
                    <a:lumOff val="15000"/>
                  </a:schemeClr>
                </a:solidFill>
                <a:latin typeface="Arial"/>
                <a:cs typeface="Arial"/>
              </a:rPr>
              <a:t> </a:t>
            </a:r>
            <a:r>
              <a:rPr sz="1600" spc="45" dirty="0">
                <a:solidFill>
                  <a:schemeClr val="tx1">
                    <a:lumMod val="85000"/>
                    <a:lumOff val="15000"/>
                  </a:schemeClr>
                </a:solidFill>
                <a:latin typeface="Arial"/>
                <a:cs typeface="Arial"/>
              </a:rPr>
              <a:t>project</a:t>
            </a:r>
            <a:endParaRPr sz="1600" dirty="0">
              <a:solidFill>
                <a:schemeClr val="tx1">
                  <a:lumMod val="85000"/>
                  <a:lumOff val="15000"/>
                </a:schemeClr>
              </a:solidFill>
              <a:latin typeface="Arial"/>
              <a:cs typeface="Arial"/>
            </a:endParaRPr>
          </a:p>
        </p:txBody>
      </p:sp>
      <p:sp>
        <p:nvSpPr>
          <p:cNvPr id="31" name="object 10">
            <a:extLst>
              <a:ext uri="{FF2B5EF4-FFF2-40B4-BE49-F238E27FC236}">
                <a16:creationId xmlns:a16="http://schemas.microsoft.com/office/drawing/2014/main" id="{60571818-56DD-47E1-BCE7-3EDAE609538D}"/>
              </a:ext>
            </a:extLst>
          </p:cNvPr>
          <p:cNvSpPr txBox="1"/>
          <p:nvPr/>
        </p:nvSpPr>
        <p:spPr>
          <a:xfrm>
            <a:off x="5009497" y="3811858"/>
            <a:ext cx="1815466" cy="259045"/>
          </a:xfrm>
          <a:prstGeom prst="rect">
            <a:avLst/>
          </a:prstGeom>
        </p:spPr>
        <p:txBody>
          <a:bodyPr vert="horz" wrap="square" lIns="0" tIns="12700" rIns="0" bIns="0" rtlCol="0">
            <a:spAutoFit/>
          </a:bodyPr>
          <a:lstStyle/>
          <a:p>
            <a:pPr marL="12700">
              <a:lnSpc>
                <a:spcPct val="100000"/>
              </a:lnSpc>
              <a:spcBef>
                <a:spcPts val="100"/>
              </a:spcBef>
            </a:pPr>
            <a:r>
              <a:rPr sz="1600" spc="30" dirty="0">
                <a:solidFill>
                  <a:schemeClr val="tx1">
                    <a:lumMod val="85000"/>
                    <a:lumOff val="15000"/>
                  </a:schemeClr>
                </a:solidFill>
                <a:latin typeface="Arial"/>
                <a:cs typeface="Arial"/>
              </a:rPr>
              <a:t>Public</a:t>
            </a:r>
            <a:r>
              <a:rPr sz="1600" spc="-85" dirty="0">
                <a:solidFill>
                  <a:schemeClr val="tx1">
                    <a:lumMod val="85000"/>
                    <a:lumOff val="15000"/>
                  </a:schemeClr>
                </a:solidFill>
                <a:latin typeface="Arial"/>
                <a:cs typeface="Arial"/>
              </a:rPr>
              <a:t> </a:t>
            </a:r>
            <a:r>
              <a:rPr sz="1600" spc="45" dirty="0">
                <a:solidFill>
                  <a:schemeClr val="tx1">
                    <a:lumMod val="85000"/>
                    <a:lumOff val="15000"/>
                  </a:schemeClr>
                </a:solidFill>
                <a:latin typeface="Arial"/>
                <a:cs typeface="Arial"/>
              </a:rPr>
              <a:t>cible</a:t>
            </a:r>
            <a:endParaRPr sz="1600" dirty="0">
              <a:solidFill>
                <a:schemeClr val="tx1">
                  <a:lumMod val="85000"/>
                  <a:lumOff val="15000"/>
                </a:schemeClr>
              </a:solidFill>
              <a:latin typeface="Arial"/>
              <a:cs typeface="Arial"/>
            </a:endParaRPr>
          </a:p>
        </p:txBody>
      </p:sp>
      <p:sp>
        <p:nvSpPr>
          <p:cNvPr id="32" name="object 11">
            <a:extLst>
              <a:ext uri="{FF2B5EF4-FFF2-40B4-BE49-F238E27FC236}">
                <a16:creationId xmlns:a16="http://schemas.microsoft.com/office/drawing/2014/main" id="{991D7E9C-DDC1-499A-86FF-2634946B36AF}"/>
              </a:ext>
            </a:extLst>
          </p:cNvPr>
          <p:cNvSpPr txBox="1"/>
          <p:nvPr/>
        </p:nvSpPr>
        <p:spPr>
          <a:xfrm>
            <a:off x="5026378" y="4133891"/>
            <a:ext cx="1815466" cy="751488"/>
          </a:xfrm>
          <a:prstGeom prst="rect">
            <a:avLst/>
          </a:prstGeom>
        </p:spPr>
        <p:txBody>
          <a:bodyPr vert="horz" wrap="square" lIns="0" tIns="12700" rIns="0" bIns="0" rtlCol="0">
            <a:spAutoFit/>
          </a:bodyPr>
          <a:lstStyle/>
          <a:p>
            <a:pPr marL="12700">
              <a:lnSpc>
                <a:spcPct val="100000"/>
              </a:lnSpc>
              <a:spcBef>
                <a:spcPts val="100"/>
              </a:spcBef>
            </a:pPr>
            <a:r>
              <a:rPr sz="1600" dirty="0">
                <a:solidFill>
                  <a:schemeClr val="tx1">
                    <a:lumMod val="85000"/>
                    <a:lumOff val="15000"/>
                  </a:schemeClr>
                </a:solidFill>
                <a:latin typeface="Arial"/>
                <a:cs typeface="Arial"/>
              </a:rPr>
              <a:t>Data</a:t>
            </a:r>
            <a:r>
              <a:rPr sz="1600" spc="-50" dirty="0">
                <a:solidFill>
                  <a:schemeClr val="tx1">
                    <a:lumMod val="85000"/>
                    <a:lumOff val="15000"/>
                  </a:schemeClr>
                </a:solidFill>
                <a:latin typeface="Arial"/>
                <a:cs typeface="Arial"/>
              </a:rPr>
              <a:t> </a:t>
            </a:r>
            <a:r>
              <a:rPr sz="1600" spc="15" dirty="0">
                <a:solidFill>
                  <a:schemeClr val="tx1">
                    <a:lumMod val="85000"/>
                    <a:lumOff val="15000"/>
                  </a:schemeClr>
                </a:solidFill>
                <a:latin typeface="Arial"/>
                <a:cs typeface="Arial"/>
              </a:rPr>
              <a:t>Source</a:t>
            </a:r>
            <a:endParaRPr sz="1600" dirty="0">
              <a:solidFill>
                <a:schemeClr val="tx1">
                  <a:lumMod val="85000"/>
                  <a:lumOff val="15000"/>
                </a:schemeClr>
              </a:solidFill>
              <a:latin typeface="Arial"/>
              <a:cs typeface="Arial"/>
            </a:endParaRPr>
          </a:p>
          <a:p>
            <a:pPr>
              <a:lnSpc>
                <a:spcPct val="100000"/>
              </a:lnSpc>
              <a:spcBef>
                <a:spcPts val="35"/>
              </a:spcBef>
            </a:pPr>
            <a:endParaRPr sz="1600" dirty="0">
              <a:solidFill>
                <a:schemeClr val="tx1">
                  <a:lumMod val="85000"/>
                  <a:lumOff val="15000"/>
                </a:schemeClr>
              </a:solidFill>
              <a:latin typeface="Arial"/>
              <a:cs typeface="Arial"/>
            </a:endParaRPr>
          </a:p>
          <a:p>
            <a:pPr marL="12700">
              <a:lnSpc>
                <a:spcPct val="100000"/>
              </a:lnSpc>
            </a:pPr>
            <a:r>
              <a:rPr sz="1600" spc="40" dirty="0">
                <a:solidFill>
                  <a:schemeClr val="tx1">
                    <a:lumMod val="85000"/>
                    <a:lumOff val="15000"/>
                  </a:schemeClr>
                </a:solidFill>
                <a:latin typeface="Arial"/>
                <a:cs typeface="Arial"/>
              </a:rPr>
              <a:t>M</a:t>
            </a:r>
            <a:r>
              <a:rPr sz="1600" spc="30" dirty="0">
                <a:solidFill>
                  <a:schemeClr val="tx1">
                    <a:lumMod val="85000"/>
                    <a:lumOff val="15000"/>
                  </a:schemeClr>
                </a:solidFill>
                <a:latin typeface="Arial"/>
                <a:cs typeface="Arial"/>
              </a:rPr>
              <a:t>e</a:t>
            </a:r>
            <a:r>
              <a:rPr sz="1600" spc="60" dirty="0">
                <a:solidFill>
                  <a:schemeClr val="tx1">
                    <a:lumMod val="85000"/>
                    <a:lumOff val="15000"/>
                  </a:schemeClr>
                </a:solidFill>
                <a:latin typeface="Arial"/>
                <a:cs typeface="Arial"/>
              </a:rPr>
              <a:t>thodology</a:t>
            </a:r>
            <a:endParaRPr sz="1600" dirty="0">
              <a:solidFill>
                <a:schemeClr val="tx1">
                  <a:lumMod val="85000"/>
                  <a:lumOff val="15000"/>
                </a:schemeClr>
              </a:solidFill>
              <a:latin typeface="Arial"/>
              <a:cs typeface="Arial"/>
            </a:endParaRPr>
          </a:p>
        </p:txBody>
      </p:sp>
      <p:sp>
        <p:nvSpPr>
          <p:cNvPr id="33" name="object 13">
            <a:extLst>
              <a:ext uri="{FF2B5EF4-FFF2-40B4-BE49-F238E27FC236}">
                <a16:creationId xmlns:a16="http://schemas.microsoft.com/office/drawing/2014/main" id="{839E3344-BB7D-4E91-8A75-60C75EF94DD5}"/>
              </a:ext>
            </a:extLst>
          </p:cNvPr>
          <p:cNvSpPr txBox="1"/>
          <p:nvPr/>
        </p:nvSpPr>
        <p:spPr>
          <a:xfrm>
            <a:off x="6921768" y="3085695"/>
            <a:ext cx="2886233" cy="259045"/>
          </a:xfrm>
          <a:prstGeom prst="rect">
            <a:avLst/>
          </a:prstGeom>
        </p:spPr>
        <p:txBody>
          <a:bodyPr vert="horz" wrap="square" lIns="0" tIns="12700" rIns="0" bIns="0" rtlCol="0">
            <a:spAutoFit/>
          </a:bodyPr>
          <a:lstStyle/>
          <a:p>
            <a:pPr marL="12700">
              <a:lnSpc>
                <a:spcPct val="100000"/>
              </a:lnSpc>
              <a:spcBef>
                <a:spcPts val="100"/>
              </a:spcBef>
            </a:pPr>
            <a:r>
              <a:rPr sz="1600" spc="5" dirty="0">
                <a:solidFill>
                  <a:schemeClr val="tx1">
                    <a:lumMod val="85000"/>
                    <a:lumOff val="15000"/>
                  </a:schemeClr>
                </a:solidFill>
                <a:latin typeface="Arial"/>
                <a:cs typeface="Arial"/>
              </a:rPr>
              <a:t>Visualiz</a:t>
            </a:r>
            <a:r>
              <a:rPr sz="1600" spc="-5" dirty="0">
                <a:solidFill>
                  <a:schemeClr val="tx1">
                    <a:lumMod val="85000"/>
                    <a:lumOff val="15000"/>
                  </a:schemeClr>
                </a:solidFill>
                <a:latin typeface="Arial"/>
                <a:cs typeface="Arial"/>
              </a:rPr>
              <a:t>a</a:t>
            </a:r>
            <a:r>
              <a:rPr sz="1600" spc="35" dirty="0">
                <a:solidFill>
                  <a:schemeClr val="tx1">
                    <a:lumMod val="85000"/>
                    <a:lumOff val="15000"/>
                  </a:schemeClr>
                </a:solidFill>
                <a:latin typeface="Arial"/>
                <a:cs typeface="Arial"/>
              </a:rPr>
              <a:t>tion</a:t>
            </a:r>
            <a:endParaRPr sz="1600" dirty="0">
              <a:solidFill>
                <a:schemeClr val="tx1">
                  <a:lumMod val="85000"/>
                  <a:lumOff val="15000"/>
                </a:schemeClr>
              </a:solidFill>
              <a:latin typeface="Arial"/>
              <a:cs typeface="Arial"/>
            </a:endParaRPr>
          </a:p>
        </p:txBody>
      </p:sp>
      <p:sp>
        <p:nvSpPr>
          <p:cNvPr id="34" name="object 14">
            <a:extLst>
              <a:ext uri="{FF2B5EF4-FFF2-40B4-BE49-F238E27FC236}">
                <a16:creationId xmlns:a16="http://schemas.microsoft.com/office/drawing/2014/main" id="{4A8340E8-FD97-4DED-8FDE-414C9C12E392}"/>
              </a:ext>
            </a:extLst>
          </p:cNvPr>
          <p:cNvSpPr txBox="1"/>
          <p:nvPr/>
        </p:nvSpPr>
        <p:spPr>
          <a:xfrm>
            <a:off x="6921768" y="3445102"/>
            <a:ext cx="2886233" cy="259045"/>
          </a:xfrm>
          <a:prstGeom prst="rect">
            <a:avLst/>
          </a:prstGeom>
        </p:spPr>
        <p:txBody>
          <a:bodyPr vert="horz" wrap="square" lIns="0" tIns="12700" rIns="0" bIns="0" rtlCol="0">
            <a:spAutoFit/>
          </a:bodyPr>
          <a:lstStyle/>
          <a:p>
            <a:pPr marL="12700">
              <a:lnSpc>
                <a:spcPct val="100000"/>
              </a:lnSpc>
              <a:spcBef>
                <a:spcPts val="100"/>
              </a:spcBef>
            </a:pPr>
            <a:r>
              <a:rPr sz="1600" spc="25" dirty="0">
                <a:solidFill>
                  <a:schemeClr val="tx1">
                    <a:lumMod val="85000"/>
                    <a:lumOff val="15000"/>
                  </a:schemeClr>
                </a:solidFill>
                <a:latin typeface="Arial"/>
                <a:cs typeface="Arial"/>
              </a:rPr>
              <a:t>Machine</a:t>
            </a:r>
            <a:r>
              <a:rPr sz="1600" spc="-80" dirty="0">
                <a:solidFill>
                  <a:schemeClr val="tx1">
                    <a:lumMod val="85000"/>
                    <a:lumOff val="15000"/>
                  </a:schemeClr>
                </a:solidFill>
                <a:latin typeface="Arial"/>
                <a:cs typeface="Arial"/>
              </a:rPr>
              <a:t> </a:t>
            </a:r>
            <a:r>
              <a:rPr sz="1600" spc="25" dirty="0">
                <a:solidFill>
                  <a:schemeClr val="tx1">
                    <a:lumMod val="85000"/>
                    <a:lumOff val="15000"/>
                  </a:schemeClr>
                </a:solidFill>
                <a:latin typeface="Arial"/>
                <a:cs typeface="Arial"/>
              </a:rPr>
              <a:t>Learning</a:t>
            </a:r>
            <a:endParaRPr sz="1600" dirty="0">
              <a:solidFill>
                <a:schemeClr val="tx1">
                  <a:lumMod val="85000"/>
                  <a:lumOff val="15000"/>
                </a:schemeClr>
              </a:solidFill>
              <a:latin typeface="Arial"/>
              <a:cs typeface="Arial"/>
            </a:endParaRPr>
          </a:p>
        </p:txBody>
      </p:sp>
      <p:sp>
        <p:nvSpPr>
          <p:cNvPr id="35" name="object 17">
            <a:extLst>
              <a:ext uri="{FF2B5EF4-FFF2-40B4-BE49-F238E27FC236}">
                <a16:creationId xmlns:a16="http://schemas.microsoft.com/office/drawing/2014/main" id="{0FB961BD-8235-4427-8FCB-6328F7935E62}"/>
              </a:ext>
            </a:extLst>
          </p:cNvPr>
          <p:cNvSpPr txBox="1"/>
          <p:nvPr/>
        </p:nvSpPr>
        <p:spPr>
          <a:xfrm>
            <a:off x="10239467" y="3093373"/>
            <a:ext cx="1952533" cy="259045"/>
          </a:xfrm>
          <a:prstGeom prst="rect">
            <a:avLst/>
          </a:prstGeom>
        </p:spPr>
        <p:txBody>
          <a:bodyPr vert="horz" wrap="square" lIns="0" tIns="12700" rIns="0" bIns="0" rtlCol="0">
            <a:spAutoFit/>
          </a:bodyPr>
          <a:lstStyle/>
          <a:p>
            <a:pPr marL="12700">
              <a:lnSpc>
                <a:spcPct val="100000"/>
              </a:lnSpc>
              <a:spcBef>
                <a:spcPts val="100"/>
              </a:spcBef>
            </a:pPr>
            <a:r>
              <a:rPr sz="1600" spc="20" dirty="0">
                <a:solidFill>
                  <a:schemeClr val="tx1">
                    <a:lumMod val="85000"/>
                    <a:lumOff val="15000"/>
                  </a:schemeClr>
                </a:solidFill>
                <a:latin typeface="Arial"/>
                <a:cs typeface="Arial"/>
              </a:rPr>
              <a:t>Propose</a:t>
            </a:r>
            <a:r>
              <a:rPr sz="1600" spc="-105" dirty="0">
                <a:solidFill>
                  <a:schemeClr val="tx1">
                    <a:lumMod val="85000"/>
                    <a:lumOff val="15000"/>
                  </a:schemeClr>
                </a:solidFill>
                <a:latin typeface="Arial"/>
                <a:cs typeface="Arial"/>
              </a:rPr>
              <a:t> </a:t>
            </a:r>
            <a:r>
              <a:rPr sz="1600" spc="30" dirty="0">
                <a:solidFill>
                  <a:schemeClr val="tx1">
                    <a:lumMod val="85000"/>
                    <a:lumOff val="15000"/>
                  </a:schemeClr>
                </a:solidFill>
                <a:latin typeface="Arial"/>
                <a:cs typeface="Arial"/>
              </a:rPr>
              <a:t>Solution</a:t>
            </a:r>
            <a:endParaRPr sz="1600" dirty="0">
              <a:solidFill>
                <a:schemeClr val="tx1">
                  <a:lumMod val="85000"/>
                  <a:lumOff val="15000"/>
                </a:schemeClr>
              </a:solidFill>
              <a:latin typeface="Arial"/>
              <a:cs typeface="Arial"/>
            </a:endParaRPr>
          </a:p>
        </p:txBody>
      </p:sp>
      <p:sp>
        <p:nvSpPr>
          <p:cNvPr id="36" name="object 18">
            <a:extLst>
              <a:ext uri="{FF2B5EF4-FFF2-40B4-BE49-F238E27FC236}">
                <a16:creationId xmlns:a16="http://schemas.microsoft.com/office/drawing/2014/main" id="{BFC94343-4CAA-4291-B279-CC1E2FB121A5}"/>
              </a:ext>
            </a:extLst>
          </p:cNvPr>
          <p:cNvSpPr txBox="1"/>
          <p:nvPr/>
        </p:nvSpPr>
        <p:spPr>
          <a:xfrm>
            <a:off x="10239467" y="3437767"/>
            <a:ext cx="1563066" cy="259045"/>
          </a:xfrm>
          <a:prstGeom prst="rect">
            <a:avLst/>
          </a:prstGeom>
        </p:spPr>
        <p:txBody>
          <a:bodyPr vert="horz" wrap="square" lIns="0" tIns="12700" rIns="0" bIns="0" rtlCol="0">
            <a:spAutoFit/>
          </a:bodyPr>
          <a:lstStyle/>
          <a:p>
            <a:pPr marL="12700">
              <a:lnSpc>
                <a:spcPct val="100000"/>
              </a:lnSpc>
              <a:spcBef>
                <a:spcPts val="100"/>
              </a:spcBef>
            </a:pPr>
            <a:r>
              <a:rPr sz="1600" spc="15" dirty="0">
                <a:solidFill>
                  <a:schemeClr val="tx1">
                    <a:lumMod val="85000"/>
                    <a:lumOff val="15000"/>
                  </a:schemeClr>
                </a:solidFill>
                <a:latin typeface="Arial"/>
                <a:cs typeface="Arial"/>
              </a:rPr>
              <a:t>Presentation</a:t>
            </a:r>
            <a:endParaRPr sz="1600" dirty="0">
              <a:solidFill>
                <a:schemeClr val="tx1">
                  <a:lumMod val="85000"/>
                  <a:lumOff val="15000"/>
                </a:schemeClr>
              </a:solidFill>
              <a:latin typeface="Arial"/>
              <a:cs typeface="Arial"/>
            </a:endParaRPr>
          </a:p>
        </p:txBody>
      </p:sp>
      <p:sp>
        <p:nvSpPr>
          <p:cNvPr id="37" name="object 19">
            <a:extLst>
              <a:ext uri="{FF2B5EF4-FFF2-40B4-BE49-F238E27FC236}">
                <a16:creationId xmlns:a16="http://schemas.microsoft.com/office/drawing/2014/main" id="{A49C69EB-9437-4244-9205-6ED66E0B803F}"/>
              </a:ext>
            </a:extLst>
          </p:cNvPr>
          <p:cNvSpPr txBox="1"/>
          <p:nvPr/>
        </p:nvSpPr>
        <p:spPr>
          <a:xfrm>
            <a:off x="10239467" y="3801249"/>
            <a:ext cx="1563066" cy="259045"/>
          </a:xfrm>
          <a:prstGeom prst="rect">
            <a:avLst/>
          </a:prstGeom>
        </p:spPr>
        <p:txBody>
          <a:bodyPr vert="horz" wrap="square" lIns="0" tIns="12700" rIns="0" bIns="0" rtlCol="0">
            <a:spAutoFit/>
          </a:bodyPr>
          <a:lstStyle/>
          <a:p>
            <a:pPr marL="12700">
              <a:lnSpc>
                <a:spcPct val="100000"/>
              </a:lnSpc>
              <a:spcBef>
                <a:spcPts val="100"/>
              </a:spcBef>
            </a:pPr>
            <a:r>
              <a:rPr sz="1600" spc="15" dirty="0">
                <a:solidFill>
                  <a:schemeClr val="tx1">
                    <a:lumMod val="85000"/>
                    <a:lumOff val="15000"/>
                  </a:schemeClr>
                </a:solidFill>
                <a:latin typeface="Arial"/>
                <a:cs typeface="Arial"/>
              </a:rPr>
              <a:t>Thank</a:t>
            </a:r>
            <a:r>
              <a:rPr sz="1600" spc="-120" dirty="0">
                <a:solidFill>
                  <a:schemeClr val="tx1">
                    <a:lumMod val="85000"/>
                    <a:lumOff val="15000"/>
                  </a:schemeClr>
                </a:solidFill>
                <a:latin typeface="Arial"/>
                <a:cs typeface="Arial"/>
              </a:rPr>
              <a:t> </a:t>
            </a:r>
            <a:r>
              <a:rPr sz="1600" spc="40" dirty="0">
                <a:solidFill>
                  <a:schemeClr val="tx1">
                    <a:lumMod val="85000"/>
                    <a:lumOff val="15000"/>
                  </a:schemeClr>
                </a:solidFill>
                <a:latin typeface="Arial"/>
                <a:cs typeface="Arial"/>
              </a:rPr>
              <a:t>you</a:t>
            </a:r>
            <a:endParaRPr sz="1600" dirty="0">
              <a:solidFill>
                <a:schemeClr val="tx1">
                  <a:lumMod val="85000"/>
                  <a:lumOff val="15000"/>
                </a:schemeClr>
              </a:solidFill>
              <a:latin typeface="Arial"/>
              <a:cs typeface="Arial"/>
            </a:endParaRPr>
          </a:p>
        </p:txBody>
      </p:sp>
    </p:spTree>
    <p:extLst>
      <p:ext uri="{BB962C8B-B14F-4D97-AF65-F5344CB8AC3E}">
        <p14:creationId xmlns:p14="http://schemas.microsoft.com/office/powerpoint/2010/main" val="369046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arial view of boy sitting at his laptop">
            <a:extLst>
              <a:ext uri="{FF2B5EF4-FFF2-40B4-BE49-F238E27FC236}">
                <a16:creationId xmlns:a16="http://schemas.microsoft.com/office/drawing/2014/main" id="{4470379F-383C-4D2A-8D3E-3C9227972EA8}"/>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6836125" y="0"/>
            <a:ext cx="5355875" cy="6858000"/>
          </a:xfrm>
          <a:prstGeom prst="rect">
            <a:avLst/>
          </a:prstGeom>
        </p:spPr>
      </p:pic>
      <p:sp>
        <p:nvSpPr>
          <p:cNvPr id="5" name="Title 3" descr="Title">
            <a:extLst>
              <a:ext uri="{FF2B5EF4-FFF2-40B4-BE49-F238E27FC236}">
                <a16:creationId xmlns:a16="http://schemas.microsoft.com/office/drawing/2014/main" id="{1ACABE94-DB22-4752-92FD-7BCB4BA0910B}"/>
              </a:ext>
            </a:extLst>
          </p:cNvPr>
          <p:cNvSpPr txBox="1">
            <a:spLocks/>
          </p:cNvSpPr>
          <p:nvPr/>
        </p:nvSpPr>
        <p:spPr>
          <a:xfrm>
            <a:off x="773866" y="557439"/>
            <a:ext cx="6891564" cy="8309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Story Telling</a:t>
            </a:r>
          </a:p>
        </p:txBody>
      </p:sp>
      <p:sp>
        <p:nvSpPr>
          <p:cNvPr id="6" name="Text Placeholder 22" descr="content block 1">
            <a:extLst>
              <a:ext uri="{FF2B5EF4-FFF2-40B4-BE49-F238E27FC236}">
                <a16:creationId xmlns:a16="http://schemas.microsoft.com/office/drawing/2014/main" id="{6CB1A57E-4D6F-46DF-9E52-184059A31505}"/>
              </a:ext>
            </a:extLst>
          </p:cNvPr>
          <p:cNvSpPr>
            <a:spLocks noGrp="1"/>
          </p:cNvSpPr>
          <p:nvPr>
            <p:ph type="body" sz="quarter" idx="11"/>
          </p:nvPr>
        </p:nvSpPr>
        <p:spPr>
          <a:xfrm>
            <a:off x="788379" y="1253067"/>
            <a:ext cx="5922433" cy="4833412"/>
          </a:xfrm>
        </p:spPr>
        <p:txBody>
          <a:bodyPr/>
          <a:lstStyle/>
          <a:p>
            <a:r>
              <a:rPr lang="en-US" sz="2400" dirty="0">
                <a:solidFill>
                  <a:srgbClr val="05B9F6"/>
                </a:solidFill>
                <a:latin typeface="Times New Roman" panose="02020603050405020304" pitchFamily="18" charset="0"/>
                <a:cs typeface="Times New Roman" panose="02020603050405020304" pitchFamily="18" charset="0"/>
              </a:rPr>
              <a:t>You live with a family? You have children? Brothers? Sisters?</a:t>
            </a:r>
          </a:p>
          <a:p>
            <a:r>
              <a:rPr lang="en-US" sz="2400" dirty="0">
                <a:solidFill>
                  <a:srgbClr val="05B9F6"/>
                </a:solidFill>
                <a:latin typeface="Times New Roman" panose="02020603050405020304" pitchFamily="18" charset="0"/>
                <a:cs typeface="Times New Roman" panose="02020603050405020304" pitchFamily="18" charset="0"/>
              </a:rPr>
              <a:t>You have to move on with your family from a department to another one? What about your children’s career? Which school would you choose for them?</a:t>
            </a:r>
          </a:p>
          <a:p>
            <a:r>
              <a:rPr lang="en-US" sz="2400" dirty="0">
                <a:solidFill>
                  <a:srgbClr val="05B9F6"/>
                </a:solidFill>
                <a:latin typeface="Times New Roman" panose="02020603050405020304" pitchFamily="18" charset="0"/>
                <a:cs typeface="Times New Roman" panose="02020603050405020304" pitchFamily="18" charset="0"/>
              </a:rPr>
              <a:t>So many unanswered questions... Perhaps due to a lack of information about the infrastructure of the schools or a lack of knowledge about their performance... </a:t>
            </a:r>
          </a:p>
          <a:p>
            <a:r>
              <a:rPr lang="en-US" sz="2400" dirty="0">
                <a:solidFill>
                  <a:srgbClr val="05B9F6"/>
                </a:solidFill>
                <a:latin typeface="Times New Roman" panose="02020603050405020304" pitchFamily="18" charset="0"/>
                <a:cs typeface="Times New Roman" panose="02020603050405020304" pitchFamily="18" charset="0"/>
              </a:rPr>
              <a:t>What will you prioritize? Infrastructure or results? Or maybe both?</a:t>
            </a:r>
          </a:p>
        </p:txBody>
      </p:sp>
      <p:sp>
        <p:nvSpPr>
          <p:cNvPr id="7" name="Rectangle 6">
            <a:extLst>
              <a:ext uri="{FF2B5EF4-FFF2-40B4-BE49-F238E27FC236}">
                <a16:creationId xmlns:a16="http://schemas.microsoft.com/office/drawing/2014/main" id="{EF7CC8ED-E633-48EB-BAF2-FD9EDB0C5221}"/>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descr="Slide number">
            <a:extLst>
              <a:ext uri="{FF2B5EF4-FFF2-40B4-BE49-F238E27FC236}">
                <a16:creationId xmlns:a16="http://schemas.microsoft.com/office/drawing/2014/main" id="{73726541-289E-4AE5-A955-EAB5C5D851B5}"/>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3</a:t>
            </a:fld>
            <a:endParaRPr lang="en-US" sz="1200" dirty="0">
              <a:solidFill>
                <a:schemeClr val="bg1"/>
              </a:solidFill>
            </a:endParaRPr>
          </a:p>
        </p:txBody>
      </p:sp>
    </p:spTree>
    <p:extLst>
      <p:ext uri="{BB962C8B-B14F-4D97-AF65-F5344CB8AC3E}">
        <p14:creationId xmlns:p14="http://schemas.microsoft.com/office/powerpoint/2010/main" val="167038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boy walking with a bookbag and bike">
            <a:extLst>
              <a:ext uri="{FF2B5EF4-FFF2-40B4-BE49-F238E27FC236}">
                <a16:creationId xmlns:a16="http://schemas.microsoft.com/office/drawing/2014/main" id="{D1A9B226-536C-486E-A5BB-63ECA1EF385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836125" y="0"/>
            <a:ext cx="5355875" cy="6858000"/>
          </a:xfrm>
          <a:prstGeom prst="rect">
            <a:avLst/>
          </a:prstGeom>
        </p:spPr>
      </p:pic>
      <p:sp>
        <p:nvSpPr>
          <p:cNvPr id="5" name="Title 3" descr="Title">
            <a:extLst>
              <a:ext uri="{FF2B5EF4-FFF2-40B4-BE49-F238E27FC236}">
                <a16:creationId xmlns:a16="http://schemas.microsoft.com/office/drawing/2014/main" id="{37875D97-A2E1-4D75-8086-A3E1AB5B3B14}"/>
              </a:ext>
            </a:extLst>
          </p:cNvPr>
          <p:cNvSpPr txBox="1">
            <a:spLocks/>
          </p:cNvSpPr>
          <p:nvPr/>
        </p:nvSpPr>
        <p:spPr>
          <a:xfrm>
            <a:off x="98615" y="627779"/>
            <a:ext cx="6891564" cy="8309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Problems to be solved</a:t>
            </a:r>
            <a:endParaRPr lang="en-US" sz="6000" dirty="0"/>
          </a:p>
        </p:txBody>
      </p:sp>
      <p:sp>
        <p:nvSpPr>
          <p:cNvPr id="6" name="Text Placeholder 22" descr="content block 1">
            <a:extLst>
              <a:ext uri="{FF2B5EF4-FFF2-40B4-BE49-F238E27FC236}">
                <a16:creationId xmlns:a16="http://schemas.microsoft.com/office/drawing/2014/main" id="{5419E0B5-D91A-4EC7-8213-EDD0583E7D3E}"/>
              </a:ext>
            </a:extLst>
          </p:cNvPr>
          <p:cNvSpPr>
            <a:spLocks noGrp="1"/>
          </p:cNvSpPr>
          <p:nvPr>
            <p:ph type="body" sz="quarter" idx="11"/>
          </p:nvPr>
        </p:nvSpPr>
        <p:spPr>
          <a:xfrm>
            <a:off x="830577" y="669259"/>
            <a:ext cx="5688609" cy="4741971"/>
          </a:xfrm>
        </p:spPr>
        <p:txBody>
          <a:bodyPr/>
          <a:lstStyle/>
          <a:p>
            <a:pPr algn="just"/>
            <a:r>
              <a:rPr lang="en-US" sz="2800" dirty="0">
                <a:solidFill>
                  <a:srgbClr val="05B9F6"/>
                </a:solidFill>
                <a:latin typeface="Times New Roman" panose="02020603050405020304" pitchFamily="18" charset="0"/>
                <a:cs typeface="Times New Roman" panose="02020603050405020304" pitchFamily="18" charset="0"/>
              </a:rPr>
              <a:t>We would like to rank the schools according to their vulnerability in relation to their infrastructure and their level of performance.</a:t>
            </a:r>
          </a:p>
        </p:txBody>
      </p:sp>
      <p:sp>
        <p:nvSpPr>
          <p:cNvPr id="7" name="Rectangle 6">
            <a:extLst>
              <a:ext uri="{FF2B5EF4-FFF2-40B4-BE49-F238E27FC236}">
                <a16:creationId xmlns:a16="http://schemas.microsoft.com/office/drawing/2014/main" id="{A4F5A00B-D3BF-4F3E-BE11-677F2F819E16}"/>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0828F3E-8A78-43EF-A00A-F50494D509F1}"/>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descr="Slide number">
            <a:extLst>
              <a:ext uri="{FF2B5EF4-FFF2-40B4-BE49-F238E27FC236}">
                <a16:creationId xmlns:a16="http://schemas.microsoft.com/office/drawing/2014/main" id="{0C7075AE-B929-4D41-8C10-D304BB713EDC}"/>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4</a:t>
            </a:fld>
            <a:endParaRPr lang="en-US" sz="1200" dirty="0">
              <a:solidFill>
                <a:schemeClr val="bg1"/>
              </a:solidFill>
            </a:endParaRPr>
          </a:p>
        </p:txBody>
      </p:sp>
    </p:spTree>
    <p:extLst>
      <p:ext uri="{BB962C8B-B14F-4D97-AF65-F5344CB8AC3E}">
        <p14:creationId xmlns:p14="http://schemas.microsoft.com/office/powerpoint/2010/main" val="263078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CAE6D6-A678-4953-9E13-4039CF041DA4}"/>
              </a:ext>
            </a:extLst>
          </p:cNvPr>
          <p:cNvSpPr/>
          <p:nvPr/>
        </p:nvSpPr>
        <p:spPr>
          <a:xfrm>
            <a:off x="1148861" y="1616837"/>
            <a:ext cx="6096000" cy="1200329"/>
          </a:xfrm>
          <a:prstGeom prst="rect">
            <a:avLst/>
          </a:prstGeom>
        </p:spPr>
        <p:txBody>
          <a:bodyPr>
            <a:spAutoFit/>
          </a:bodyPr>
          <a:lstStyle/>
          <a:p>
            <a:pPr algn="just"/>
            <a:r>
              <a:rPr lang="en-US" sz="2400" dirty="0">
                <a:solidFill>
                  <a:srgbClr val="05B9F6"/>
                </a:solidFill>
                <a:latin typeface="Times New Roman" panose="02020603050405020304" pitchFamily="18" charset="0"/>
                <a:cs typeface="Times New Roman" panose="02020603050405020304" pitchFamily="18" charset="0"/>
              </a:rPr>
              <a:t>1- Create a score</a:t>
            </a:r>
          </a:p>
          <a:p>
            <a:pPr algn="just"/>
            <a:r>
              <a:rPr lang="en-US" sz="2400" dirty="0">
                <a:solidFill>
                  <a:srgbClr val="05B9F6"/>
                </a:solidFill>
                <a:latin typeface="Times New Roman" panose="02020603050405020304" pitchFamily="18" charset="0"/>
                <a:cs typeface="Times New Roman" panose="02020603050405020304" pitchFamily="18" charset="0"/>
              </a:rPr>
              <a:t>2- Do a clustering </a:t>
            </a:r>
          </a:p>
          <a:p>
            <a:pPr algn="just"/>
            <a:r>
              <a:rPr lang="en-US" sz="2400" dirty="0">
                <a:solidFill>
                  <a:srgbClr val="05B9F6"/>
                </a:solidFill>
                <a:latin typeface="Times New Roman" panose="02020603050405020304" pitchFamily="18" charset="0"/>
                <a:cs typeface="Times New Roman" panose="02020603050405020304" pitchFamily="18" charset="0"/>
              </a:rPr>
              <a:t>3- Create a dashboard</a:t>
            </a:r>
          </a:p>
        </p:txBody>
      </p:sp>
      <p:sp>
        <p:nvSpPr>
          <p:cNvPr id="5" name="Title 3" descr="Title">
            <a:extLst>
              <a:ext uri="{FF2B5EF4-FFF2-40B4-BE49-F238E27FC236}">
                <a16:creationId xmlns:a16="http://schemas.microsoft.com/office/drawing/2014/main" id="{AF6FF176-53DF-44FC-99BC-3B3A8DB175D5}"/>
              </a:ext>
            </a:extLst>
          </p:cNvPr>
          <p:cNvSpPr txBox="1">
            <a:spLocks/>
          </p:cNvSpPr>
          <p:nvPr/>
        </p:nvSpPr>
        <p:spPr>
          <a:xfrm>
            <a:off x="1148861" y="684050"/>
            <a:ext cx="6891564" cy="8309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Process</a:t>
            </a:r>
            <a:endParaRPr lang="en-US" sz="6000" dirty="0"/>
          </a:p>
        </p:txBody>
      </p:sp>
    </p:spTree>
    <p:extLst>
      <p:ext uri="{BB962C8B-B14F-4D97-AF65-F5344CB8AC3E}">
        <p14:creationId xmlns:p14="http://schemas.microsoft.com/office/powerpoint/2010/main" val="36504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0D7D81-4FF3-42ED-A418-028DEF8BCD66}"/>
              </a:ext>
            </a:extLst>
          </p:cNvPr>
          <p:cNvSpPr/>
          <p:nvPr/>
        </p:nvSpPr>
        <p:spPr>
          <a:xfrm>
            <a:off x="757312" y="2646710"/>
            <a:ext cx="5140568" cy="1384995"/>
          </a:xfrm>
          <a:prstGeom prst="rect">
            <a:avLst/>
          </a:prstGeom>
        </p:spPr>
        <p:txBody>
          <a:bodyPr wrap="square">
            <a:spAutoFit/>
          </a:bodyPr>
          <a:lstStyle/>
          <a:p>
            <a:pPr algn="just"/>
            <a:r>
              <a:rPr lang="en-US" sz="2800" dirty="0">
                <a:solidFill>
                  <a:srgbClr val="05B9F6"/>
                </a:solidFill>
                <a:latin typeface="Times New Roman" panose="02020603050405020304" pitchFamily="18" charset="0"/>
                <a:cs typeface="Times New Roman" panose="02020603050405020304" pitchFamily="18" charset="0"/>
              </a:rPr>
              <a:t>1- Families  who migrate from a department to another one.</a:t>
            </a:r>
          </a:p>
          <a:p>
            <a:r>
              <a:rPr lang="en-US" sz="2800" dirty="0">
                <a:solidFill>
                  <a:srgbClr val="05B9F6"/>
                </a:solidFill>
                <a:latin typeface="Times New Roman" panose="02020603050405020304" pitchFamily="18" charset="0"/>
                <a:cs typeface="Times New Roman" panose="02020603050405020304" pitchFamily="18" charset="0"/>
              </a:rPr>
              <a:t>2- The government(MENFP)</a:t>
            </a:r>
          </a:p>
        </p:txBody>
      </p:sp>
      <p:sp>
        <p:nvSpPr>
          <p:cNvPr id="5" name="Rectangle 4">
            <a:extLst>
              <a:ext uri="{FF2B5EF4-FFF2-40B4-BE49-F238E27FC236}">
                <a16:creationId xmlns:a16="http://schemas.microsoft.com/office/drawing/2014/main" id="{1E1634B8-B7FA-4E67-8AC9-BCF8AE49C0E3}"/>
              </a:ext>
            </a:extLst>
          </p:cNvPr>
          <p:cNvSpPr/>
          <p:nvPr/>
        </p:nvSpPr>
        <p:spPr>
          <a:xfrm>
            <a:off x="-198120" y="1605278"/>
            <a:ext cx="6096000" cy="769441"/>
          </a:xfrm>
          <a:prstGeom prst="rect">
            <a:avLst/>
          </a:prstGeom>
        </p:spPr>
        <p:txBody>
          <a:bodyPr>
            <a:spAutoFit/>
          </a:bodyPr>
          <a:lstStyle/>
          <a:p>
            <a:pPr algn="ctr"/>
            <a:r>
              <a:rPr lang="en-US" sz="4400" dirty="0"/>
              <a:t>Target Audience</a:t>
            </a:r>
          </a:p>
        </p:txBody>
      </p:sp>
      <p:pic>
        <p:nvPicPr>
          <p:cNvPr id="7" name="Picture 6">
            <a:extLst>
              <a:ext uri="{FF2B5EF4-FFF2-40B4-BE49-F238E27FC236}">
                <a16:creationId xmlns:a16="http://schemas.microsoft.com/office/drawing/2014/main" id="{44EB058B-BA80-4B43-B2A4-4E131CE9B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672" y="2646710"/>
            <a:ext cx="3176814" cy="2114999"/>
          </a:xfrm>
          <a:prstGeom prst="rect">
            <a:avLst/>
          </a:prstGeom>
        </p:spPr>
      </p:pic>
    </p:spTree>
    <p:extLst>
      <p:ext uri="{BB962C8B-B14F-4D97-AF65-F5344CB8AC3E}">
        <p14:creationId xmlns:p14="http://schemas.microsoft.com/office/powerpoint/2010/main" val="419420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6" descr="close up of clock">
            <a:extLst>
              <a:ext uri="{FF2B5EF4-FFF2-40B4-BE49-F238E27FC236}">
                <a16:creationId xmlns:a16="http://schemas.microsoft.com/office/drawing/2014/main" id="{1432FAA4-D0A9-4B41-8336-F7423ED5C98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pic>
      <p:pic>
        <p:nvPicPr>
          <p:cNvPr id="5" name="Picture Placeholder 4" descr="girl with headphones, backpack, and stack of binders/books">
            <a:extLst>
              <a:ext uri="{FF2B5EF4-FFF2-40B4-BE49-F238E27FC236}">
                <a16:creationId xmlns:a16="http://schemas.microsoft.com/office/drawing/2014/main" id="{C6B58C22-39A9-47BB-942F-AF288CEB8BA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pic>
      <p:grpSp>
        <p:nvGrpSpPr>
          <p:cNvPr id="6" name="Group 5">
            <a:extLst>
              <a:ext uri="{FF2B5EF4-FFF2-40B4-BE49-F238E27FC236}">
                <a16:creationId xmlns:a16="http://schemas.microsoft.com/office/drawing/2014/main" id="{A55A9565-E084-4D16-A610-9384BEBD1608}"/>
              </a:ext>
              <a:ext uri="{C183D7F6-B498-43B3-948B-1728B52AA6E4}">
                <adec:decorative xmlns:adec="http://schemas.microsoft.com/office/drawing/2017/decorative" val="1"/>
              </a:ext>
            </a:extLst>
          </p:cNvPr>
          <p:cNvGrpSpPr/>
          <p:nvPr/>
        </p:nvGrpSpPr>
        <p:grpSpPr>
          <a:xfrm>
            <a:off x="0" y="3793080"/>
            <a:ext cx="7833208" cy="2547440"/>
            <a:chOff x="0" y="3808320"/>
            <a:chExt cx="7833208" cy="2547440"/>
          </a:xfrm>
          <a:solidFill>
            <a:srgbClr val="EF2A79"/>
          </a:solidFill>
        </p:grpSpPr>
        <p:sp>
          <p:nvSpPr>
            <p:cNvPr id="7" name="Freeform: Shape 6">
              <a:extLst>
                <a:ext uri="{FF2B5EF4-FFF2-40B4-BE49-F238E27FC236}">
                  <a16:creationId xmlns:a16="http://schemas.microsoft.com/office/drawing/2014/main" id="{E449C4D4-DAEA-4FD2-9EED-3B0455BE8988}"/>
                </a:ext>
                <a:ext uri="{C183D7F6-B498-43B3-948B-1728B52AA6E4}">
                  <adec:decorative xmlns:adec="http://schemas.microsoft.com/office/drawing/2017/decorative" val="1"/>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05B9F6"/>
                </a:solidFill>
              </a:endParaRPr>
            </a:p>
          </p:txBody>
        </p:sp>
        <p:sp>
          <p:nvSpPr>
            <p:cNvPr id="8" name="Freeform: Shape 7">
              <a:extLst>
                <a:ext uri="{FF2B5EF4-FFF2-40B4-BE49-F238E27FC236}">
                  <a16:creationId xmlns:a16="http://schemas.microsoft.com/office/drawing/2014/main" id="{086A6CD6-516C-402C-A94D-009E6BBB1055}"/>
                </a:ext>
                <a:ext uri="{C183D7F6-B498-43B3-948B-1728B52AA6E4}">
                  <adec:decorative xmlns:adec="http://schemas.microsoft.com/office/drawing/2017/decorative" val="1"/>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05B9F6"/>
                </a:solidFill>
              </a:endParaRPr>
            </a:p>
          </p:txBody>
        </p:sp>
      </p:grpSp>
      <p:sp>
        <p:nvSpPr>
          <p:cNvPr id="9" name="Title 32" descr="title">
            <a:extLst>
              <a:ext uri="{FF2B5EF4-FFF2-40B4-BE49-F238E27FC236}">
                <a16:creationId xmlns:a16="http://schemas.microsoft.com/office/drawing/2014/main" id="{DC534C1E-6805-48C4-AD62-212799AD7ED0}"/>
              </a:ext>
            </a:extLst>
          </p:cNvPr>
          <p:cNvSpPr txBox="1">
            <a:spLocks/>
          </p:cNvSpPr>
          <p:nvPr/>
        </p:nvSpPr>
        <p:spPr>
          <a:xfrm>
            <a:off x="1540845" y="217787"/>
            <a:ext cx="5005614" cy="822960"/>
          </a:xfrm>
          <a:prstGeom prst="rect">
            <a:avLst/>
          </a:prstGeom>
          <a:noFill/>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D3047"/>
                </a:highlight>
              </a:rPr>
              <a:t>Data Source</a:t>
            </a:r>
            <a:endParaRPr lang="en-US"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Text Placeholder 33" descr="slide content">
            <a:extLst>
              <a:ext uri="{FF2B5EF4-FFF2-40B4-BE49-F238E27FC236}">
                <a16:creationId xmlns:a16="http://schemas.microsoft.com/office/drawing/2014/main" id="{B3D9B4FB-A97E-47CE-8F8A-8481670535AC}"/>
              </a:ext>
            </a:extLst>
          </p:cNvPr>
          <p:cNvSpPr>
            <a:spLocks noGrp="1"/>
          </p:cNvSpPr>
          <p:nvPr>
            <p:ph type="body" sz="quarter" idx="11"/>
          </p:nvPr>
        </p:nvSpPr>
        <p:spPr>
          <a:xfrm>
            <a:off x="451835" y="4347320"/>
            <a:ext cx="5005614" cy="1005840"/>
          </a:xfrm>
        </p:spPr>
        <p:txBody>
          <a:bodyPr/>
          <a:lstStyle/>
          <a:p>
            <a:pPr algn="just"/>
            <a:r>
              <a:rPr lang="en-US" sz="2400" dirty="0">
                <a:solidFill>
                  <a:schemeClr val="bg1"/>
                </a:solidFill>
              </a:rPr>
              <a:t>The data we used comes from the MENFP database, via </a:t>
            </a:r>
            <a:r>
              <a:rPr lang="en-US" sz="2400" dirty="0" err="1">
                <a:solidFill>
                  <a:schemeClr val="bg1"/>
                </a:solidFill>
              </a:rPr>
              <a:t>Ayiti</a:t>
            </a:r>
            <a:r>
              <a:rPr lang="en-US" sz="2400" dirty="0">
                <a:solidFill>
                  <a:schemeClr val="bg1"/>
                </a:solidFill>
              </a:rPr>
              <a:t> Analytics. And they include the number of schools per municipality, infrastructure, student results, school information.</a:t>
            </a:r>
          </a:p>
        </p:txBody>
      </p:sp>
      <p:sp>
        <p:nvSpPr>
          <p:cNvPr id="11" name="Rectangle 10">
            <a:extLst>
              <a:ext uri="{FF2B5EF4-FFF2-40B4-BE49-F238E27FC236}">
                <a16:creationId xmlns:a16="http://schemas.microsoft.com/office/drawing/2014/main" id="{7B006105-3280-447B-9077-C56D10247210}"/>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418F3D1-CE14-4DAB-930A-2222B36D1D71}"/>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5" descr="slide number">
            <a:extLst>
              <a:ext uri="{FF2B5EF4-FFF2-40B4-BE49-F238E27FC236}">
                <a16:creationId xmlns:a16="http://schemas.microsoft.com/office/drawing/2014/main" id="{DFC17616-ADAF-4182-8681-22BC9DE70B46}"/>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7</a:t>
            </a:fld>
            <a:endParaRPr lang="en-US" sz="1200" dirty="0">
              <a:solidFill>
                <a:schemeClr val="bg1"/>
              </a:solidFill>
            </a:endParaRPr>
          </a:p>
        </p:txBody>
      </p:sp>
      <p:sp>
        <p:nvSpPr>
          <p:cNvPr id="16" name="object 10">
            <a:extLst>
              <a:ext uri="{FF2B5EF4-FFF2-40B4-BE49-F238E27FC236}">
                <a16:creationId xmlns:a16="http://schemas.microsoft.com/office/drawing/2014/main" id="{BCC8B4E8-90DF-4607-AF92-15D2A5B074CB}"/>
              </a:ext>
            </a:extLst>
          </p:cNvPr>
          <p:cNvSpPr/>
          <p:nvPr/>
        </p:nvSpPr>
        <p:spPr>
          <a:xfrm>
            <a:off x="10400206" y="894731"/>
            <a:ext cx="1791794" cy="74309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808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4CC78C4-CA18-4641-9467-7F523F54EB54}"/>
              </a:ext>
            </a:extLst>
          </p:cNvPr>
          <p:cNvSpPr txBox="1">
            <a:spLocks/>
          </p:cNvSpPr>
          <p:nvPr/>
        </p:nvSpPr>
        <p:spPr>
          <a:xfrm>
            <a:off x="802472" y="1391380"/>
            <a:ext cx="2839887" cy="566822"/>
          </a:xfrm>
          <a:prstGeom prst="rect">
            <a:avLst/>
          </a:prstGeom>
        </p:spPr>
        <p:txBody>
          <a:bodyPr vert="horz" wrap="square" lIns="0" tIns="12700" rIns="0" bIns="0" rtlCol="0" anchor="t">
            <a:sp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marL="12700">
              <a:lnSpc>
                <a:spcPct val="100000"/>
              </a:lnSpc>
              <a:spcBef>
                <a:spcPts val="100"/>
              </a:spcBef>
            </a:pPr>
            <a:r>
              <a:rPr lang="en-US" sz="3600" b="1" spc="55" dirty="0">
                <a:solidFill>
                  <a:srgbClr val="05B9F6"/>
                </a:solidFill>
              </a:rPr>
              <a:t>M</a:t>
            </a:r>
            <a:r>
              <a:rPr lang="en-US" sz="3600" b="1" spc="95" dirty="0">
                <a:solidFill>
                  <a:srgbClr val="05B9F6"/>
                </a:solidFill>
              </a:rPr>
              <a:t>e</a:t>
            </a:r>
            <a:r>
              <a:rPr lang="en-US" sz="3600" b="1" spc="30" dirty="0">
                <a:solidFill>
                  <a:srgbClr val="05B9F6"/>
                </a:solidFill>
              </a:rPr>
              <a:t>thodology</a:t>
            </a:r>
            <a:endParaRPr lang="en-US" sz="3600" b="1" dirty="0">
              <a:solidFill>
                <a:srgbClr val="05B9F6"/>
              </a:solidFill>
            </a:endParaRPr>
          </a:p>
        </p:txBody>
      </p:sp>
      <p:sp>
        <p:nvSpPr>
          <p:cNvPr id="5" name="object 3">
            <a:extLst>
              <a:ext uri="{FF2B5EF4-FFF2-40B4-BE49-F238E27FC236}">
                <a16:creationId xmlns:a16="http://schemas.microsoft.com/office/drawing/2014/main" id="{B38EC39E-3A5C-46B6-916E-7E43520214B7}"/>
              </a:ext>
            </a:extLst>
          </p:cNvPr>
          <p:cNvSpPr/>
          <p:nvPr/>
        </p:nvSpPr>
        <p:spPr>
          <a:xfrm>
            <a:off x="633187" y="1918170"/>
            <a:ext cx="3142940" cy="1640840"/>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D387DE3E-9EFE-4198-B190-0D4383D425EA}"/>
              </a:ext>
            </a:extLst>
          </p:cNvPr>
          <p:cNvSpPr txBox="1"/>
          <p:nvPr/>
        </p:nvSpPr>
        <p:spPr>
          <a:xfrm>
            <a:off x="633184" y="3360743"/>
            <a:ext cx="3142940" cy="3094822"/>
          </a:xfrm>
          <a:prstGeom prst="rect">
            <a:avLst/>
          </a:prstGeom>
          <a:solidFill>
            <a:srgbClr val="E8EDED"/>
          </a:solidFill>
        </p:spPr>
        <p:txBody>
          <a:bodyPr vert="horz" wrap="square" lIns="0" tIns="3175" rIns="0" bIns="0" rtlCol="0">
            <a:spAutoFit/>
          </a:bodyPr>
          <a:lstStyle/>
          <a:p>
            <a:pPr>
              <a:lnSpc>
                <a:spcPct val="100000"/>
              </a:lnSpc>
              <a:spcBef>
                <a:spcPts val="25"/>
              </a:spcBef>
            </a:pPr>
            <a:endParaRPr dirty="0">
              <a:solidFill>
                <a:srgbClr val="D97B8C"/>
              </a:solidFill>
              <a:latin typeface="Times New Roman"/>
              <a:cs typeface="Times New Roman"/>
            </a:endParaRPr>
          </a:p>
          <a:p>
            <a:pPr marL="222885">
              <a:lnSpc>
                <a:spcPct val="100000"/>
              </a:lnSpc>
            </a:pPr>
            <a:r>
              <a:rPr sz="2000" b="1" spc="15" dirty="0">
                <a:solidFill>
                  <a:srgbClr val="D97B8C"/>
                </a:solidFill>
                <a:latin typeface="Arial"/>
                <a:cs typeface="Arial"/>
              </a:rPr>
              <a:t>Collect</a:t>
            </a:r>
            <a:r>
              <a:rPr sz="2000" b="1" spc="-45" dirty="0">
                <a:solidFill>
                  <a:srgbClr val="D97B8C"/>
                </a:solidFill>
                <a:latin typeface="Arial"/>
                <a:cs typeface="Arial"/>
              </a:rPr>
              <a:t> </a:t>
            </a:r>
            <a:r>
              <a:rPr sz="2000" b="1" spc="25" dirty="0">
                <a:solidFill>
                  <a:srgbClr val="D97B8C"/>
                </a:solidFill>
                <a:latin typeface="Arial"/>
                <a:cs typeface="Arial"/>
              </a:rPr>
              <a:t>data</a:t>
            </a:r>
            <a:endParaRPr sz="2000" dirty="0">
              <a:solidFill>
                <a:srgbClr val="D97B8C"/>
              </a:solidFill>
              <a:latin typeface="Arial"/>
              <a:cs typeface="Arial"/>
            </a:endParaRPr>
          </a:p>
          <a:p>
            <a:pPr marL="148590">
              <a:lnSpc>
                <a:spcPct val="100000"/>
              </a:lnSpc>
              <a:spcBef>
                <a:spcPts val="705"/>
              </a:spcBef>
            </a:pPr>
            <a:r>
              <a:rPr sz="1600" spc="-20" dirty="0">
                <a:solidFill>
                  <a:srgbClr val="595959"/>
                </a:solidFill>
                <a:latin typeface="Lato"/>
                <a:cs typeface="Lato"/>
              </a:rPr>
              <a:t>We</a:t>
            </a:r>
            <a:r>
              <a:rPr sz="1600" spc="-60" dirty="0">
                <a:solidFill>
                  <a:srgbClr val="595959"/>
                </a:solidFill>
                <a:latin typeface="Lato"/>
                <a:cs typeface="Lato"/>
              </a:rPr>
              <a:t> </a:t>
            </a:r>
            <a:r>
              <a:rPr sz="1600" dirty="0">
                <a:solidFill>
                  <a:srgbClr val="595959"/>
                </a:solidFill>
                <a:latin typeface="Lato"/>
                <a:cs typeface="Lato"/>
              </a:rPr>
              <a:t>receive</a:t>
            </a:r>
            <a:r>
              <a:rPr sz="1600" spc="-55" dirty="0">
                <a:solidFill>
                  <a:srgbClr val="595959"/>
                </a:solidFill>
                <a:latin typeface="Lato"/>
                <a:cs typeface="Lato"/>
              </a:rPr>
              <a:t> </a:t>
            </a:r>
            <a:r>
              <a:rPr sz="1600" spc="5" dirty="0">
                <a:solidFill>
                  <a:srgbClr val="595959"/>
                </a:solidFill>
                <a:latin typeface="Lato"/>
                <a:cs typeface="Lato"/>
              </a:rPr>
              <a:t>data</a:t>
            </a:r>
            <a:r>
              <a:rPr sz="1600" spc="-55" dirty="0">
                <a:solidFill>
                  <a:srgbClr val="595959"/>
                </a:solidFill>
                <a:latin typeface="Lato"/>
                <a:cs typeface="Lato"/>
              </a:rPr>
              <a:t> </a:t>
            </a:r>
            <a:r>
              <a:rPr sz="1600" dirty="0">
                <a:solidFill>
                  <a:srgbClr val="595959"/>
                </a:solidFill>
                <a:latin typeface="Lato"/>
                <a:cs typeface="Lato"/>
              </a:rPr>
              <a:t>from</a:t>
            </a:r>
            <a:r>
              <a:rPr sz="1600" spc="-55" dirty="0">
                <a:solidFill>
                  <a:srgbClr val="595959"/>
                </a:solidFill>
                <a:latin typeface="Lato"/>
                <a:cs typeface="Lato"/>
              </a:rPr>
              <a:t> </a:t>
            </a:r>
            <a:r>
              <a:rPr sz="1600" spc="-10" dirty="0">
                <a:solidFill>
                  <a:srgbClr val="595959"/>
                </a:solidFill>
                <a:latin typeface="Lato"/>
                <a:cs typeface="Lato"/>
              </a:rPr>
              <a:t>DHS</a:t>
            </a:r>
            <a:r>
              <a:rPr sz="1600" spc="-60" dirty="0">
                <a:solidFill>
                  <a:srgbClr val="595959"/>
                </a:solidFill>
                <a:latin typeface="Lato"/>
                <a:cs typeface="Lato"/>
              </a:rPr>
              <a:t> </a:t>
            </a:r>
            <a:r>
              <a:rPr sz="1600" spc="5" dirty="0">
                <a:solidFill>
                  <a:srgbClr val="595959"/>
                </a:solidFill>
                <a:latin typeface="Lato"/>
                <a:cs typeface="Lato"/>
              </a:rPr>
              <a:t>P</a:t>
            </a:r>
            <a:r>
              <a:rPr sz="1600" spc="-55" dirty="0">
                <a:solidFill>
                  <a:srgbClr val="595959"/>
                </a:solidFill>
                <a:latin typeface="Lato"/>
                <a:cs typeface="Lato"/>
              </a:rPr>
              <a:t> </a:t>
            </a:r>
            <a:r>
              <a:rPr sz="1600" spc="5" dirty="0">
                <a:solidFill>
                  <a:srgbClr val="595959"/>
                </a:solidFill>
                <a:latin typeface="Lato"/>
                <a:cs typeface="Lato"/>
              </a:rPr>
              <a:t>rogram</a:t>
            </a:r>
            <a:endParaRPr sz="1600" dirty="0">
              <a:latin typeface="Lato"/>
              <a:cs typeface="Lato"/>
            </a:endParaRPr>
          </a:p>
          <a:p>
            <a:pPr marL="148590" marR="399415">
              <a:lnSpc>
                <a:spcPct val="179700"/>
              </a:lnSpc>
            </a:pPr>
            <a:r>
              <a:rPr sz="1600" spc="-20" dirty="0">
                <a:solidFill>
                  <a:srgbClr val="595959"/>
                </a:solidFill>
                <a:latin typeface="Lato"/>
                <a:cs typeface="Lato"/>
              </a:rPr>
              <a:t>We</a:t>
            </a:r>
            <a:r>
              <a:rPr sz="1600" spc="-60" dirty="0">
                <a:solidFill>
                  <a:srgbClr val="595959"/>
                </a:solidFill>
                <a:latin typeface="Lato"/>
                <a:cs typeface="Lato"/>
              </a:rPr>
              <a:t> </a:t>
            </a:r>
            <a:r>
              <a:rPr sz="1600" spc="-5" dirty="0">
                <a:solidFill>
                  <a:srgbClr val="595959"/>
                </a:solidFill>
                <a:latin typeface="Lato"/>
                <a:cs typeface="Lato"/>
              </a:rPr>
              <a:t>complete</a:t>
            </a:r>
            <a:r>
              <a:rPr sz="1600" spc="-55" dirty="0">
                <a:solidFill>
                  <a:srgbClr val="595959"/>
                </a:solidFill>
                <a:latin typeface="Lato"/>
                <a:cs typeface="Lato"/>
              </a:rPr>
              <a:t> </a:t>
            </a:r>
            <a:r>
              <a:rPr sz="1600" dirty="0">
                <a:solidFill>
                  <a:srgbClr val="595959"/>
                </a:solidFill>
                <a:latin typeface="Lato"/>
                <a:cs typeface="Lato"/>
              </a:rPr>
              <a:t>the</a:t>
            </a:r>
            <a:r>
              <a:rPr sz="1600" spc="-60" dirty="0">
                <a:solidFill>
                  <a:srgbClr val="595959"/>
                </a:solidFill>
                <a:latin typeface="Lato"/>
                <a:cs typeface="Lato"/>
              </a:rPr>
              <a:t> </a:t>
            </a:r>
            <a:r>
              <a:rPr sz="1600" spc="5" dirty="0">
                <a:solidFill>
                  <a:srgbClr val="595959"/>
                </a:solidFill>
                <a:latin typeface="Lato"/>
                <a:cs typeface="Lato"/>
              </a:rPr>
              <a:t>dataset</a:t>
            </a:r>
            <a:r>
              <a:rPr sz="1600" spc="-55" dirty="0">
                <a:solidFill>
                  <a:srgbClr val="595959"/>
                </a:solidFill>
                <a:latin typeface="Lato"/>
                <a:cs typeface="Lato"/>
              </a:rPr>
              <a:t> </a:t>
            </a:r>
            <a:r>
              <a:rPr sz="1600" dirty="0">
                <a:solidFill>
                  <a:srgbClr val="595959"/>
                </a:solidFill>
                <a:latin typeface="Lato"/>
                <a:cs typeface="Lato"/>
              </a:rPr>
              <a:t>with</a:t>
            </a:r>
            <a:r>
              <a:rPr sz="1600" spc="-60" dirty="0">
                <a:solidFill>
                  <a:srgbClr val="595959"/>
                </a:solidFill>
                <a:latin typeface="Lato"/>
                <a:cs typeface="Lato"/>
              </a:rPr>
              <a:t> </a:t>
            </a:r>
            <a:r>
              <a:rPr sz="1600" dirty="0">
                <a:solidFill>
                  <a:srgbClr val="595959"/>
                </a:solidFill>
                <a:latin typeface="Lato"/>
                <a:cs typeface="Lato"/>
              </a:rPr>
              <a:t>the</a:t>
            </a:r>
            <a:r>
              <a:rPr sz="1600" spc="-55" dirty="0">
                <a:solidFill>
                  <a:srgbClr val="595959"/>
                </a:solidFill>
                <a:latin typeface="Lato"/>
                <a:cs typeface="Lato"/>
              </a:rPr>
              <a:t> </a:t>
            </a:r>
            <a:r>
              <a:rPr sz="1600" spc="5" dirty="0">
                <a:solidFill>
                  <a:srgbClr val="595959"/>
                </a:solidFill>
                <a:latin typeface="Lato"/>
                <a:cs typeface="Lato"/>
              </a:rPr>
              <a:t>data</a:t>
            </a:r>
            <a:r>
              <a:rPr sz="1600" spc="-60" dirty="0">
                <a:solidFill>
                  <a:srgbClr val="595959"/>
                </a:solidFill>
                <a:latin typeface="Lato"/>
                <a:cs typeface="Lato"/>
              </a:rPr>
              <a:t> </a:t>
            </a:r>
            <a:r>
              <a:rPr sz="1600" dirty="0">
                <a:solidFill>
                  <a:srgbClr val="595959"/>
                </a:solidFill>
                <a:latin typeface="Lato"/>
                <a:cs typeface="Lato"/>
              </a:rPr>
              <a:t>from  Ayiti Analytics</a:t>
            </a:r>
            <a:r>
              <a:rPr sz="1600" spc="-114" dirty="0">
                <a:solidFill>
                  <a:srgbClr val="595959"/>
                </a:solidFill>
                <a:latin typeface="Lato"/>
                <a:cs typeface="Lato"/>
              </a:rPr>
              <a:t> </a:t>
            </a:r>
            <a:r>
              <a:rPr sz="1600" spc="5" dirty="0">
                <a:solidFill>
                  <a:srgbClr val="595959"/>
                </a:solidFill>
                <a:latin typeface="Lato"/>
                <a:cs typeface="Lato"/>
              </a:rPr>
              <a:t>data</a:t>
            </a:r>
            <a:endParaRPr sz="1600" dirty="0">
              <a:latin typeface="Lato"/>
              <a:cs typeface="Lato"/>
            </a:endParaRPr>
          </a:p>
          <a:p>
            <a:pPr marL="148590">
              <a:lnSpc>
                <a:spcPct val="100000"/>
              </a:lnSpc>
              <a:spcBef>
                <a:spcPts val="765"/>
              </a:spcBef>
            </a:pPr>
            <a:r>
              <a:rPr sz="1600" spc="-20" dirty="0">
                <a:solidFill>
                  <a:srgbClr val="595959"/>
                </a:solidFill>
                <a:latin typeface="Lato"/>
                <a:cs typeface="Lato"/>
              </a:rPr>
              <a:t>We</a:t>
            </a:r>
            <a:r>
              <a:rPr sz="1600" spc="-55" dirty="0">
                <a:solidFill>
                  <a:srgbClr val="595959"/>
                </a:solidFill>
                <a:latin typeface="Lato"/>
                <a:cs typeface="Lato"/>
              </a:rPr>
              <a:t> </a:t>
            </a:r>
            <a:r>
              <a:rPr sz="1600" spc="-5" dirty="0">
                <a:solidFill>
                  <a:srgbClr val="595959"/>
                </a:solidFill>
                <a:latin typeface="Lato"/>
                <a:cs typeface="Lato"/>
              </a:rPr>
              <a:t>use</a:t>
            </a:r>
            <a:r>
              <a:rPr sz="1600" spc="-55" dirty="0">
                <a:solidFill>
                  <a:srgbClr val="595959"/>
                </a:solidFill>
                <a:latin typeface="Lato"/>
                <a:cs typeface="Lato"/>
              </a:rPr>
              <a:t> </a:t>
            </a:r>
            <a:r>
              <a:rPr sz="1600" spc="-5" dirty="0">
                <a:solidFill>
                  <a:srgbClr val="595959"/>
                </a:solidFill>
                <a:latin typeface="Lato"/>
                <a:cs typeface="Lato"/>
              </a:rPr>
              <a:t>Open</a:t>
            </a:r>
            <a:r>
              <a:rPr sz="1600" spc="-55" dirty="0">
                <a:solidFill>
                  <a:srgbClr val="595959"/>
                </a:solidFill>
                <a:latin typeface="Lato"/>
                <a:cs typeface="Lato"/>
              </a:rPr>
              <a:t> </a:t>
            </a:r>
            <a:r>
              <a:rPr sz="1600" spc="5" dirty="0">
                <a:solidFill>
                  <a:srgbClr val="595959"/>
                </a:solidFill>
                <a:latin typeface="Lato"/>
                <a:cs typeface="Lato"/>
              </a:rPr>
              <a:t>Street</a:t>
            </a:r>
            <a:r>
              <a:rPr sz="1600" spc="-55" dirty="0">
                <a:solidFill>
                  <a:srgbClr val="595959"/>
                </a:solidFill>
                <a:latin typeface="Lato"/>
                <a:cs typeface="Lato"/>
              </a:rPr>
              <a:t> </a:t>
            </a:r>
            <a:r>
              <a:rPr sz="1600" spc="-5" dirty="0">
                <a:solidFill>
                  <a:srgbClr val="595959"/>
                </a:solidFill>
                <a:latin typeface="Lato"/>
                <a:cs typeface="Lato"/>
              </a:rPr>
              <a:t>Map</a:t>
            </a:r>
            <a:r>
              <a:rPr sz="1600" spc="-55" dirty="0">
                <a:solidFill>
                  <a:srgbClr val="595959"/>
                </a:solidFill>
                <a:latin typeface="Lato"/>
                <a:cs typeface="Lato"/>
              </a:rPr>
              <a:t> </a:t>
            </a:r>
            <a:r>
              <a:rPr sz="1600" spc="10" dirty="0">
                <a:solidFill>
                  <a:srgbClr val="595959"/>
                </a:solidFill>
                <a:latin typeface="Lato"/>
                <a:cs typeface="Lato"/>
              </a:rPr>
              <a:t>API</a:t>
            </a:r>
            <a:r>
              <a:rPr sz="1600" spc="-55" dirty="0">
                <a:solidFill>
                  <a:srgbClr val="595959"/>
                </a:solidFill>
                <a:latin typeface="Lato"/>
                <a:cs typeface="Lato"/>
              </a:rPr>
              <a:t> </a:t>
            </a:r>
            <a:r>
              <a:rPr sz="1600" dirty="0">
                <a:solidFill>
                  <a:srgbClr val="595959"/>
                </a:solidFill>
                <a:latin typeface="Lato"/>
                <a:cs typeface="Lato"/>
              </a:rPr>
              <a:t>to</a:t>
            </a:r>
            <a:r>
              <a:rPr sz="1600" spc="-55" dirty="0">
                <a:solidFill>
                  <a:srgbClr val="595959"/>
                </a:solidFill>
                <a:latin typeface="Lato"/>
                <a:cs typeface="Lato"/>
              </a:rPr>
              <a:t> </a:t>
            </a:r>
            <a:r>
              <a:rPr sz="1600" spc="-5" dirty="0">
                <a:solidFill>
                  <a:srgbClr val="595959"/>
                </a:solidFill>
                <a:latin typeface="Lato"/>
                <a:cs typeface="Lato"/>
              </a:rPr>
              <a:t>ﬁnd</a:t>
            </a:r>
            <a:r>
              <a:rPr sz="1600" spc="-55" dirty="0">
                <a:solidFill>
                  <a:srgbClr val="595959"/>
                </a:solidFill>
                <a:latin typeface="Lato"/>
                <a:cs typeface="Lato"/>
              </a:rPr>
              <a:t> </a:t>
            </a:r>
            <a:r>
              <a:rPr sz="1600" spc="-5" dirty="0">
                <a:solidFill>
                  <a:srgbClr val="595959"/>
                </a:solidFill>
                <a:latin typeface="Lato"/>
                <a:cs typeface="Lato"/>
              </a:rPr>
              <a:t>geolocate</a:t>
            </a:r>
            <a:endParaRPr sz="1600" dirty="0">
              <a:latin typeface="Lato"/>
              <a:cs typeface="Lato"/>
            </a:endParaRPr>
          </a:p>
        </p:txBody>
      </p:sp>
      <p:sp>
        <p:nvSpPr>
          <p:cNvPr id="7" name="object 7">
            <a:extLst>
              <a:ext uri="{FF2B5EF4-FFF2-40B4-BE49-F238E27FC236}">
                <a16:creationId xmlns:a16="http://schemas.microsoft.com/office/drawing/2014/main" id="{FA3A2912-93EB-4D8F-832F-719C3F7280A6}"/>
              </a:ext>
            </a:extLst>
          </p:cNvPr>
          <p:cNvSpPr/>
          <p:nvPr/>
        </p:nvSpPr>
        <p:spPr>
          <a:xfrm>
            <a:off x="3776130" y="3559010"/>
            <a:ext cx="3674533" cy="2896555"/>
          </a:xfrm>
          <a:prstGeom prst="rect">
            <a:avLst/>
          </a:prstGeom>
          <a:blipFill>
            <a:blip r:embed="rId3" cstate="print"/>
            <a:stretch>
              <a:fillRect/>
            </a:stretch>
          </a:blipFill>
        </p:spPr>
        <p:txBody>
          <a:bodyPr wrap="square" lIns="0" tIns="0" rIns="0" bIns="0" rtlCol="0"/>
          <a:lstStyle/>
          <a:p>
            <a:endParaRPr/>
          </a:p>
        </p:txBody>
      </p:sp>
      <p:sp>
        <p:nvSpPr>
          <p:cNvPr id="8" name="object 10">
            <a:extLst>
              <a:ext uri="{FF2B5EF4-FFF2-40B4-BE49-F238E27FC236}">
                <a16:creationId xmlns:a16="http://schemas.microsoft.com/office/drawing/2014/main" id="{2B42066D-EE0A-4F08-A7BA-3C9980B587E7}"/>
              </a:ext>
            </a:extLst>
          </p:cNvPr>
          <p:cNvSpPr txBox="1"/>
          <p:nvPr/>
        </p:nvSpPr>
        <p:spPr>
          <a:xfrm>
            <a:off x="3776130" y="1918169"/>
            <a:ext cx="3674534" cy="1667829"/>
          </a:xfrm>
          <a:prstGeom prst="rect">
            <a:avLst/>
          </a:prstGeom>
          <a:solidFill>
            <a:srgbClr val="E8EDED"/>
          </a:solidFill>
        </p:spPr>
        <p:txBody>
          <a:bodyPr vert="horz" wrap="square" lIns="0" tIns="635" rIns="0" bIns="0" rtlCol="0">
            <a:spAutoFit/>
          </a:bodyPr>
          <a:lstStyle/>
          <a:p>
            <a:pPr>
              <a:lnSpc>
                <a:spcPct val="100000"/>
              </a:lnSpc>
              <a:spcBef>
                <a:spcPts val="5"/>
              </a:spcBef>
            </a:pPr>
            <a:endParaRPr sz="2800" dirty="0">
              <a:latin typeface="Times New Roman"/>
              <a:cs typeface="Times New Roman"/>
            </a:endParaRPr>
          </a:p>
          <a:p>
            <a:pPr marL="217804">
              <a:lnSpc>
                <a:spcPct val="100000"/>
              </a:lnSpc>
              <a:spcBef>
                <a:spcPts val="5"/>
              </a:spcBef>
            </a:pPr>
            <a:r>
              <a:rPr sz="2000" b="1" spc="5" dirty="0">
                <a:solidFill>
                  <a:srgbClr val="4F899E"/>
                </a:solidFill>
                <a:latin typeface="Arial"/>
                <a:cs typeface="Arial"/>
              </a:rPr>
              <a:t>Cleaning</a:t>
            </a:r>
            <a:r>
              <a:rPr sz="2000" b="1" spc="-45" dirty="0">
                <a:solidFill>
                  <a:srgbClr val="4F899E"/>
                </a:solidFill>
                <a:latin typeface="Arial"/>
                <a:cs typeface="Arial"/>
              </a:rPr>
              <a:t> </a:t>
            </a:r>
            <a:r>
              <a:rPr sz="2000" b="1" spc="25" dirty="0">
                <a:solidFill>
                  <a:srgbClr val="4F899E"/>
                </a:solidFill>
                <a:latin typeface="Arial"/>
                <a:cs typeface="Arial"/>
              </a:rPr>
              <a:t>data</a:t>
            </a:r>
            <a:endParaRPr sz="2000" dirty="0">
              <a:solidFill>
                <a:srgbClr val="4F899E"/>
              </a:solidFill>
              <a:latin typeface="Arial"/>
              <a:cs typeface="Arial"/>
            </a:endParaRPr>
          </a:p>
          <a:p>
            <a:pPr marL="206375" marR="235585">
              <a:lnSpc>
                <a:spcPct val="117200"/>
              </a:lnSpc>
              <a:spcBef>
                <a:spcPts val="715"/>
              </a:spcBef>
            </a:pPr>
            <a:r>
              <a:rPr sz="1600" spc="5" dirty="0">
                <a:solidFill>
                  <a:srgbClr val="595959"/>
                </a:solidFill>
                <a:latin typeface="Lato"/>
                <a:cs typeface="Lato"/>
              </a:rPr>
              <a:t>it’s</a:t>
            </a:r>
            <a:r>
              <a:rPr sz="1600" spc="-60" dirty="0">
                <a:solidFill>
                  <a:srgbClr val="595959"/>
                </a:solidFill>
                <a:latin typeface="Lato"/>
                <a:cs typeface="Lato"/>
              </a:rPr>
              <a:t> </a:t>
            </a:r>
            <a:r>
              <a:rPr sz="1600" dirty="0">
                <a:solidFill>
                  <a:srgbClr val="595959"/>
                </a:solidFill>
                <a:latin typeface="Lato"/>
                <a:cs typeface="Lato"/>
              </a:rPr>
              <a:t>the</a:t>
            </a:r>
            <a:r>
              <a:rPr sz="1600" spc="-55" dirty="0">
                <a:solidFill>
                  <a:srgbClr val="595959"/>
                </a:solidFill>
                <a:latin typeface="Lato"/>
                <a:cs typeface="Lato"/>
              </a:rPr>
              <a:t> </a:t>
            </a:r>
            <a:r>
              <a:rPr sz="1600" dirty="0">
                <a:solidFill>
                  <a:srgbClr val="595959"/>
                </a:solidFill>
                <a:latin typeface="Lato"/>
                <a:cs typeface="Lato"/>
              </a:rPr>
              <a:t>most</a:t>
            </a:r>
            <a:r>
              <a:rPr sz="1600" spc="-55" dirty="0">
                <a:solidFill>
                  <a:srgbClr val="595959"/>
                </a:solidFill>
                <a:latin typeface="Lato"/>
                <a:cs typeface="Lato"/>
              </a:rPr>
              <a:t> </a:t>
            </a:r>
            <a:r>
              <a:rPr sz="1600" spc="5" dirty="0">
                <a:solidFill>
                  <a:srgbClr val="595959"/>
                </a:solidFill>
                <a:latin typeface="Lato"/>
                <a:cs typeface="Lato"/>
              </a:rPr>
              <a:t>hard</a:t>
            </a:r>
            <a:r>
              <a:rPr sz="1600" spc="-55" dirty="0">
                <a:solidFill>
                  <a:srgbClr val="595959"/>
                </a:solidFill>
                <a:latin typeface="Lato"/>
                <a:cs typeface="Lato"/>
              </a:rPr>
              <a:t> </a:t>
            </a:r>
            <a:r>
              <a:rPr sz="1600" spc="10" dirty="0">
                <a:solidFill>
                  <a:srgbClr val="595959"/>
                </a:solidFill>
                <a:latin typeface="Lato"/>
                <a:cs typeface="Lato"/>
              </a:rPr>
              <a:t>part</a:t>
            </a:r>
            <a:r>
              <a:rPr sz="1600" spc="-60" dirty="0">
                <a:solidFill>
                  <a:srgbClr val="595959"/>
                </a:solidFill>
                <a:latin typeface="Lato"/>
                <a:cs typeface="Lato"/>
              </a:rPr>
              <a:t> </a:t>
            </a:r>
            <a:r>
              <a:rPr sz="1600" spc="-15" dirty="0">
                <a:solidFill>
                  <a:srgbClr val="595959"/>
                </a:solidFill>
                <a:latin typeface="Lato"/>
                <a:cs typeface="Lato"/>
              </a:rPr>
              <a:t>,</a:t>
            </a:r>
            <a:r>
              <a:rPr sz="1600" spc="-55" dirty="0">
                <a:solidFill>
                  <a:srgbClr val="595959"/>
                </a:solidFill>
                <a:latin typeface="Lato"/>
                <a:cs typeface="Lato"/>
              </a:rPr>
              <a:t> </a:t>
            </a:r>
            <a:r>
              <a:rPr sz="1600" spc="-10" dirty="0">
                <a:solidFill>
                  <a:srgbClr val="595959"/>
                </a:solidFill>
                <a:latin typeface="Lato"/>
                <a:cs typeface="Lato"/>
              </a:rPr>
              <a:t>we</a:t>
            </a:r>
            <a:r>
              <a:rPr sz="1600" spc="-55" dirty="0">
                <a:solidFill>
                  <a:srgbClr val="595959"/>
                </a:solidFill>
                <a:latin typeface="Lato"/>
                <a:cs typeface="Lato"/>
              </a:rPr>
              <a:t> </a:t>
            </a:r>
            <a:r>
              <a:rPr sz="1600" spc="-5" dirty="0">
                <a:solidFill>
                  <a:srgbClr val="595959"/>
                </a:solidFill>
                <a:latin typeface="Lato"/>
                <a:cs typeface="Lato"/>
              </a:rPr>
              <a:t>remove</a:t>
            </a:r>
            <a:r>
              <a:rPr sz="1600" spc="-55" dirty="0">
                <a:solidFill>
                  <a:srgbClr val="595959"/>
                </a:solidFill>
                <a:latin typeface="Lato"/>
                <a:cs typeface="Lato"/>
              </a:rPr>
              <a:t> </a:t>
            </a:r>
            <a:r>
              <a:rPr sz="1600" dirty="0">
                <a:solidFill>
                  <a:srgbClr val="595959"/>
                </a:solidFill>
                <a:latin typeface="Lato"/>
                <a:cs typeface="Lato"/>
              </a:rPr>
              <a:t>and</a:t>
            </a:r>
            <a:r>
              <a:rPr sz="1600" spc="-60" dirty="0">
                <a:solidFill>
                  <a:srgbClr val="595959"/>
                </a:solidFill>
                <a:latin typeface="Lato"/>
                <a:cs typeface="Lato"/>
              </a:rPr>
              <a:t> </a:t>
            </a:r>
            <a:r>
              <a:rPr sz="1600" dirty="0">
                <a:solidFill>
                  <a:srgbClr val="595959"/>
                </a:solidFill>
                <a:latin typeface="Lato"/>
                <a:cs typeface="Lato"/>
              </a:rPr>
              <a:t>replace  </a:t>
            </a:r>
            <a:r>
              <a:rPr sz="1600" spc="5" dirty="0">
                <a:solidFill>
                  <a:srgbClr val="595959"/>
                </a:solidFill>
                <a:latin typeface="Lato"/>
                <a:cs typeface="Lato"/>
              </a:rPr>
              <a:t>null</a:t>
            </a:r>
            <a:r>
              <a:rPr sz="1600" spc="-60" dirty="0">
                <a:solidFill>
                  <a:srgbClr val="595959"/>
                </a:solidFill>
                <a:latin typeface="Lato"/>
                <a:cs typeface="Lato"/>
              </a:rPr>
              <a:t> </a:t>
            </a:r>
            <a:r>
              <a:rPr sz="1600" dirty="0">
                <a:solidFill>
                  <a:srgbClr val="595959"/>
                </a:solidFill>
                <a:latin typeface="Lato"/>
                <a:cs typeface="Lato"/>
              </a:rPr>
              <a:t>values</a:t>
            </a:r>
            <a:r>
              <a:rPr sz="1600" spc="-55" dirty="0">
                <a:solidFill>
                  <a:srgbClr val="595959"/>
                </a:solidFill>
                <a:latin typeface="Lato"/>
                <a:cs typeface="Lato"/>
              </a:rPr>
              <a:t> </a:t>
            </a:r>
            <a:r>
              <a:rPr sz="1600" dirty="0">
                <a:solidFill>
                  <a:srgbClr val="595959"/>
                </a:solidFill>
                <a:latin typeface="Lato"/>
                <a:cs typeface="Lato"/>
              </a:rPr>
              <a:t>and</a:t>
            </a:r>
            <a:r>
              <a:rPr sz="1600" spc="-55" dirty="0">
                <a:solidFill>
                  <a:srgbClr val="595959"/>
                </a:solidFill>
                <a:latin typeface="Lato"/>
                <a:cs typeface="Lato"/>
              </a:rPr>
              <a:t> </a:t>
            </a:r>
            <a:r>
              <a:rPr sz="1600" dirty="0">
                <a:solidFill>
                  <a:srgbClr val="595959"/>
                </a:solidFill>
                <a:latin typeface="Lato"/>
                <a:cs typeface="Lato"/>
              </a:rPr>
              <a:t>the</a:t>
            </a:r>
            <a:r>
              <a:rPr sz="1600" spc="-55" dirty="0">
                <a:solidFill>
                  <a:srgbClr val="595959"/>
                </a:solidFill>
                <a:latin typeface="Lato"/>
                <a:cs typeface="Lato"/>
              </a:rPr>
              <a:t> </a:t>
            </a:r>
            <a:r>
              <a:rPr sz="1600" spc="-5" dirty="0">
                <a:solidFill>
                  <a:srgbClr val="595959"/>
                </a:solidFill>
                <a:latin typeface="Lato"/>
                <a:cs typeface="Lato"/>
              </a:rPr>
              <a:t>wrong</a:t>
            </a:r>
            <a:r>
              <a:rPr sz="1600" spc="-55" dirty="0">
                <a:solidFill>
                  <a:srgbClr val="595959"/>
                </a:solidFill>
                <a:latin typeface="Lato"/>
                <a:cs typeface="Lato"/>
              </a:rPr>
              <a:t> </a:t>
            </a:r>
            <a:r>
              <a:rPr sz="1600" spc="-5" dirty="0">
                <a:solidFill>
                  <a:srgbClr val="595959"/>
                </a:solidFill>
                <a:latin typeface="Lato"/>
                <a:cs typeface="Lato"/>
              </a:rPr>
              <a:t>values.</a:t>
            </a:r>
            <a:endParaRPr sz="1600" dirty="0">
              <a:latin typeface="Lato"/>
              <a:cs typeface="Lato"/>
            </a:endParaRPr>
          </a:p>
        </p:txBody>
      </p:sp>
      <p:sp>
        <p:nvSpPr>
          <p:cNvPr id="9" name="object 11">
            <a:extLst>
              <a:ext uri="{FF2B5EF4-FFF2-40B4-BE49-F238E27FC236}">
                <a16:creationId xmlns:a16="http://schemas.microsoft.com/office/drawing/2014/main" id="{D47839D6-2084-449A-A88A-7B2872D46628}"/>
              </a:ext>
            </a:extLst>
          </p:cNvPr>
          <p:cNvSpPr/>
          <p:nvPr/>
        </p:nvSpPr>
        <p:spPr>
          <a:xfrm>
            <a:off x="7450667" y="1918169"/>
            <a:ext cx="3674533" cy="2162764"/>
          </a:xfrm>
          <a:prstGeom prst="rect">
            <a:avLst/>
          </a:prstGeom>
          <a:blipFill>
            <a:blip r:embed="rId4" cstate="print"/>
            <a:stretch>
              <a:fillRect/>
            </a:stretch>
          </a:blipFill>
        </p:spPr>
        <p:txBody>
          <a:bodyPr wrap="square" lIns="0" tIns="0" rIns="0" bIns="0" rtlCol="0"/>
          <a:lstStyle/>
          <a:p>
            <a:endParaRPr/>
          </a:p>
        </p:txBody>
      </p:sp>
      <p:sp>
        <p:nvSpPr>
          <p:cNvPr id="10" name="object 14">
            <a:extLst>
              <a:ext uri="{FF2B5EF4-FFF2-40B4-BE49-F238E27FC236}">
                <a16:creationId xmlns:a16="http://schemas.microsoft.com/office/drawing/2014/main" id="{F18FE6EF-3BCF-441B-8CD0-4D20ACBDCBB5}"/>
              </a:ext>
            </a:extLst>
          </p:cNvPr>
          <p:cNvSpPr txBox="1"/>
          <p:nvPr/>
        </p:nvSpPr>
        <p:spPr>
          <a:xfrm>
            <a:off x="7450663" y="4043198"/>
            <a:ext cx="3674533" cy="2320956"/>
          </a:xfrm>
          <a:prstGeom prst="rect">
            <a:avLst/>
          </a:prstGeom>
          <a:solidFill>
            <a:srgbClr val="E8EDED"/>
          </a:solidFill>
        </p:spPr>
        <p:txBody>
          <a:bodyPr vert="horz" wrap="square" lIns="0" tIns="0" rIns="0" bIns="0" rtlCol="0">
            <a:spAutoFit/>
          </a:bodyPr>
          <a:lstStyle/>
          <a:p>
            <a:pPr>
              <a:lnSpc>
                <a:spcPct val="100000"/>
              </a:lnSpc>
            </a:pPr>
            <a:endParaRPr sz="1100" dirty="0">
              <a:latin typeface="Times New Roman"/>
              <a:cs typeface="Times New Roman"/>
            </a:endParaRPr>
          </a:p>
          <a:p>
            <a:pPr marL="213995">
              <a:lnSpc>
                <a:spcPct val="100000"/>
              </a:lnSpc>
              <a:spcBef>
                <a:spcPts val="950"/>
              </a:spcBef>
            </a:pPr>
            <a:r>
              <a:rPr sz="2000" b="1" spc="-25" dirty="0">
                <a:solidFill>
                  <a:srgbClr val="A27315"/>
                </a:solidFill>
                <a:latin typeface="Arial"/>
                <a:cs typeface="Arial"/>
              </a:rPr>
              <a:t>Analysis</a:t>
            </a:r>
            <a:endParaRPr sz="2000" dirty="0">
              <a:solidFill>
                <a:srgbClr val="A27315"/>
              </a:solidFill>
              <a:latin typeface="Arial"/>
              <a:cs typeface="Arial"/>
            </a:endParaRPr>
          </a:p>
          <a:p>
            <a:pPr marL="213995">
              <a:lnSpc>
                <a:spcPct val="100000"/>
              </a:lnSpc>
              <a:spcBef>
                <a:spcPts val="819"/>
              </a:spcBef>
            </a:pPr>
            <a:r>
              <a:rPr sz="1600" spc="-20" dirty="0">
                <a:solidFill>
                  <a:srgbClr val="595959"/>
                </a:solidFill>
                <a:latin typeface="Lato"/>
                <a:cs typeface="Lato"/>
              </a:rPr>
              <a:t>We </a:t>
            </a:r>
            <a:r>
              <a:rPr sz="1600" dirty="0">
                <a:solidFill>
                  <a:srgbClr val="595959"/>
                </a:solidFill>
                <a:latin typeface="Lato"/>
                <a:cs typeface="Lato"/>
              </a:rPr>
              <a:t>analyze the</a:t>
            </a:r>
            <a:r>
              <a:rPr sz="1600" spc="5" dirty="0">
                <a:solidFill>
                  <a:srgbClr val="595959"/>
                </a:solidFill>
                <a:latin typeface="Lato"/>
                <a:cs typeface="Lato"/>
              </a:rPr>
              <a:t> data</a:t>
            </a:r>
            <a:endParaRPr sz="1600" dirty="0">
              <a:latin typeface="Lato"/>
              <a:cs typeface="Lato"/>
            </a:endParaRPr>
          </a:p>
          <a:p>
            <a:pPr marL="233679" marR="858519" indent="-19685">
              <a:lnSpc>
                <a:spcPct val="195300"/>
              </a:lnSpc>
            </a:pPr>
            <a:r>
              <a:rPr sz="1600" spc="-20" dirty="0">
                <a:solidFill>
                  <a:srgbClr val="595959"/>
                </a:solidFill>
                <a:latin typeface="Lato"/>
                <a:cs typeface="Lato"/>
              </a:rPr>
              <a:t>We</a:t>
            </a:r>
            <a:r>
              <a:rPr sz="1600" spc="-55" dirty="0">
                <a:solidFill>
                  <a:srgbClr val="595959"/>
                </a:solidFill>
                <a:latin typeface="Lato"/>
                <a:cs typeface="Lato"/>
              </a:rPr>
              <a:t> </a:t>
            </a:r>
            <a:r>
              <a:rPr sz="1600" dirty="0">
                <a:solidFill>
                  <a:srgbClr val="595959"/>
                </a:solidFill>
                <a:latin typeface="Lato"/>
                <a:cs typeface="Lato"/>
              </a:rPr>
              <a:t>perform</a:t>
            </a:r>
            <a:r>
              <a:rPr sz="1600" spc="-55" dirty="0">
                <a:solidFill>
                  <a:srgbClr val="595959"/>
                </a:solidFill>
                <a:latin typeface="Lato"/>
                <a:cs typeface="Lato"/>
              </a:rPr>
              <a:t> </a:t>
            </a:r>
            <a:r>
              <a:rPr sz="1600" spc="5" dirty="0">
                <a:solidFill>
                  <a:srgbClr val="595959"/>
                </a:solidFill>
                <a:latin typeface="Lato"/>
                <a:cs typeface="Lato"/>
              </a:rPr>
              <a:t>a</a:t>
            </a:r>
            <a:r>
              <a:rPr sz="1600" spc="-55" dirty="0">
                <a:solidFill>
                  <a:srgbClr val="595959"/>
                </a:solidFill>
                <a:latin typeface="Lato"/>
                <a:cs typeface="Lato"/>
              </a:rPr>
              <a:t> </a:t>
            </a:r>
            <a:r>
              <a:rPr sz="1600" spc="-5" dirty="0">
                <a:solidFill>
                  <a:srgbClr val="595959"/>
                </a:solidFill>
                <a:latin typeface="Lato"/>
                <a:cs typeface="Lato"/>
              </a:rPr>
              <a:t>Machine</a:t>
            </a:r>
            <a:r>
              <a:rPr sz="1600" spc="-55" dirty="0">
                <a:solidFill>
                  <a:srgbClr val="595959"/>
                </a:solidFill>
                <a:latin typeface="Lato"/>
                <a:cs typeface="Lato"/>
              </a:rPr>
              <a:t> </a:t>
            </a:r>
            <a:r>
              <a:rPr sz="1600" dirty="0">
                <a:solidFill>
                  <a:srgbClr val="595959"/>
                </a:solidFill>
                <a:latin typeface="Lato"/>
                <a:cs typeface="Lato"/>
              </a:rPr>
              <a:t>Learning  </a:t>
            </a:r>
            <a:r>
              <a:rPr sz="1600" spc="-5" dirty="0">
                <a:solidFill>
                  <a:srgbClr val="595959"/>
                </a:solidFill>
                <a:latin typeface="Lato"/>
                <a:cs typeface="Lato"/>
              </a:rPr>
              <a:t>(K_means</a:t>
            </a:r>
            <a:r>
              <a:rPr sz="1600" spc="-60" dirty="0">
                <a:solidFill>
                  <a:srgbClr val="595959"/>
                </a:solidFill>
                <a:latin typeface="Lato"/>
                <a:cs typeface="Lato"/>
              </a:rPr>
              <a:t> </a:t>
            </a:r>
            <a:r>
              <a:rPr sz="1600" spc="5" dirty="0">
                <a:solidFill>
                  <a:srgbClr val="595959"/>
                </a:solidFill>
                <a:latin typeface="Lato"/>
                <a:cs typeface="Lato"/>
              </a:rPr>
              <a:t>Clustering)</a:t>
            </a:r>
            <a:endParaRPr sz="1600" dirty="0">
              <a:latin typeface="Lato"/>
              <a:cs typeface="Lato"/>
            </a:endParaRPr>
          </a:p>
        </p:txBody>
      </p:sp>
    </p:spTree>
    <p:extLst>
      <p:ext uri="{BB962C8B-B14F-4D97-AF65-F5344CB8AC3E}">
        <p14:creationId xmlns:p14="http://schemas.microsoft.com/office/powerpoint/2010/main" val="397639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667243-6B84-493D-B592-825EC31CE352}"/>
              </a:ext>
              <a:ext uri="{C183D7F6-B498-43B3-948B-1728B52AA6E4}">
                <adec:decorative xmlns:adec="http://schemas.microsoft.com/office/drawing/2017/decorative" val="1"/>
              </a:ext>
            </a:extLst>
          </p:cNvPr>
          <p:cNvSpPr/>
          <p:nvPr/>
        </p:nvSpPr>
        <p:spPr>
          <a:xfrm>
            <a:off x="1" y="-5625"/>
            <a:ext cx="6333066"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2">
            <a:extLst>
              <a:ext uri="{FF2B5EF4-FFF2-40B4-BE49-F238E27FC236}">
                <a16:creationId xmlns:a16="http://schemas.microsoft.com/office/drawing/2014/main" id="{ADC8FBC3-EC13-41FF-8849-D24C7A85B182}"/>
              </a:ext>
            </a:extLst>
          </p:cNvPr>
          <p:cNvSpPr txBox="1">
            <a:spLocks/>
          </p:cNvSpPr>
          <p:nvPr/>
        </p:nvSpPr>
        <p:spPr>
          <a:xfrm>
            <a:off x="6333067" y="1291772"/>
            <a:ext cx="5321053" cy="38390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br>
            <a:endParaRPr lang="en-US" dirty="0"/>
          </a:p>
        </p:txBody>
      </p:sp>
      <p:pic>
        <p:nvPicPr>
          <p:cNvPr id="6" name="Picture 5">
            <a:extLst>
              <a:ext uri="{FF2B5EF4-FFF2-40B4-BE49-F238E27FC236}">
                <a16:creationId xmlns:a16="http://schemas.microsoft.com/office/drawing/2014/main" id="{F41FA0CD-32F9-4D2A-B62E-F598560BD45F}"/>
              </a:ext>
            </a:extLst>
          </p:cNvPr>
          <p:cNvPicPr>
            <a:picLocks noChangeAspect="1"/>
          </p:cNvPicPr>
          <p:nvPr/>
        </p:nvPicPr>
        <p:blipFill>
          <a:blip r:embed="rId2"/>
          <a:stretch>
            <a:fillRect/>
          </a:stretch>
        </p:blipFill>
        <p:spPr>
          <a:xfrm>
            <a:off x="118533" y="1422400"/>
            <a:ext cx="5554134" cy="4250266"/>
          </a:xfrm>
          <a:prstGeom prst="rect">
            <a:avLst/>
          </a:prstGeom>
        </p:spPr>
      </p:pic>
      <p:sp>
        <p:nvSpPr>
          <p:cNvPr id="7" name="Title 2">
            <a:extLst>
              <a:ext uri="{FF2B5EF4-FFF2-40B4-BE49-F238E27FC236}">
                <a16:creationId xmlns:a16="http://schemas.microsoft.com/office/drawing/2014/main" id="{CC0DCFB2-805D-4ED6-A4F4-3DF71A86AD54}"/>
              </a:ext>
            </a:extLst>
          </p:cNvPr>
          <p:cNvSpPr txBox="1">
            <a:spLocks/>
          </p:cNvSpPr>
          <p:nvPr/>
        </p:nvSpPr>
        <p:spPr>
          <a:xfrm>
            <a:off x="7274144" y="1422400"/>
            <a:ext cx="4379976" cy="4250266"/>
          </a:xfrm>
          <a:prstGeom prst="rect">
            <a:avLst/>
          </a:prstGeom>
        </p:spPr>
        <p:txBody>
          <a:bodyPr vert="horz" lIns="91440" tIns="45720" rIns="91440" bIns="45720" rtlCol="0" anchor="b" anchorCtr="1">
            <a:noAutofit/>
          </a:bodyPr>
          <a:lstStyle>
            <a:lvl1pPr algn="l" defTabSz="914400" rtl="0" eaLnBrk="1" latinLnBrk="0" hangingPunct="1">
              <a:lnSpc>
                <a:spcPct val="90000"/>
              </a:lnSpc>
              <a:spcBef>
                <a:spcPct val="0"/>
              </a:spcBef>
              <a:buNone/>
              <a:defRPr lang="en-GB" sz="4400" kern="1200" dirty="0">
                <a:solidFill>
                  <a:schemeClr val="tx1"/>
                </a:solidFill>
                <a:latin typeface="+mj-lt"/>
                <a:ea typeface="+mj-ea"/>
                <a:cs typeface="+mj-cs"/>
              </a:defRPr>
            </a:lvl1pPr>
          </a:lstStyle>
          <a:p>
            <a:r>
              <a:rPr lang="en-US" sz="2400" b="1" dirty="0">
                <a:solidFill>
                  <a:srgbClr val="05B9F6"/>
                </a:solidFill>
                <a:latin typeface="Times New Roman" panose="02020603050405020304" pitchFamily="18" charset="0"/>
                <a:cs typeface="Times New Roman" panose="02020603050405020304" pitchFamily="18" charset="0"/>
              </a:rPr>
              <a:t>As we can see only 14% of the directors of the dataset are women, compared with 82% of men. The 3% left is undefined. Maybe it's a problem with the survey or the investigators. Or these schools don't have an organizational structure. </a:t>
            </a:r>
            <a:endParaRPr lang="en-US" sz="1200" dirty="0">
              <a:solidFill>
                <a:srgbClr val="05B9F6"/>
              </a:solidFill>
              <a:latin typeface="Times New Roman" panose="02020603050405020304" pitchFamily="18" charset="0"/>
              <a:cs typeface="Times New Roman" panose="02020603050405020304" pitchFamily="18" charset="0"/>
            </a:endParaRPr>
          </a:p>
          <a:p>
            <a:br>
              <a:rPr lang="en-US" sz="2400" dirty="0"/>
            </a:br>
            <a:br>
              <a:rPr lang="en-US" sz="1050" dirty="0"/>
            </a:br>
            <a:br>
              <a:rPr lang="en-US" sz="1800" dirty="0"/>
            </a:br>
            <a:endParaRPr lang="en-US" sz="1800" dirty="0"/>
          </a:p>
        </p:txBody>
      </p:sp>
    </p:spTree>
    <p:extLst>
      <p:ext uri="{BB962C8B-B14F-4D97-AF65-F5344CB8AC3E}">
        <p14:creationId xmlns:p14="http://schemas.microsoft.com/office/powerpoint/2010/main" val="3319801462"/>
      </p:ext>
    </p:extLst>
  </p:cSld>
  <p:clrMapOvr>
    <a:masterClrMapping/>
  </p:clrMapOvr>
</p:sld>
</file>

<file path=ppt/theme/theme1.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 dockstate="right" visibility="0" width="350"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55AD3D75-6CB1-42EF-AF3B-C00FF7C49277}">
  <we:reference id="wa104380907" version="3.0.0.1" store="en-US" storeType="OMEX"/>
  <we:alternateReferences>
    <we:reference id="wa104380907" version="3.0.0.1"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C54D001-26E8-47A7-A570-3974B9CE8944}">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12755</TotalTime>
  <Words>707</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Corbel</vt:lpstr>
      <vt:lpstr>Lato</vt:lpstr>
      <vt:lpstr>Open Sans</vt:lpstr>
      <vt:lpstr>Open Sans Light</vt:lpstr>
      <vt:lpstr>Poppins</vt:lpstr>
      <vt:lpstr>Times New Roman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Linxsly Alexis</cp:lastModifiedBy>
  <cp:revision>124</cp:revision>
  <dcterms:created xsi:type="dcterms:W3CDTF">2016-11-04T05:31:34Z</dcterms:created>
  <dcterms:modified xsi:type="dcterms:W3CDTF">2021-09-28T19:52:57Z</dcterms:modified>
</cp:coreProperties>
</file>