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76379" y="3888945"/>
            <a:ext cx="5735241" cy="128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1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1B3D87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1B3D87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25706" y="1819082"/>
            <a:ext cx="14639909" cy="8048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1B3D87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4730" y="647144"/>
            <a:ext cx="8478538" cy="743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1B3D87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3959" y="2768478"/>
            <a:ext cx="15560080" cy="529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exislinxsly@gmail.com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ta-flair.training/blogs/clustering-in-r-tutorial/" TargetMode="External"/><Relationship Id="rId4" Type="http://schemas.openxmlformats.org/officeDocument/2006/relationships/hyperlink" Target="https://github.com/MarvelAmazon/repo-dat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3D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25" y="5853317"/>
            <a:ext cx="18278459" cy="4433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7792" y="65248"/>
            <a:ext cx="15476855" cy="1280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200" spc="-285" dirty="0">
                <a:solidFill>
                  <a:srgbClr val="FFFFFF"/>
                </a:solidFill>
                <a:latin typeface="Arial"/>
                <a:cs typeface="Arial"/>
              </a:rPr>
              <a:t>School’s </a:t>
            </a:r>
            <a:r>
              <a:rPr sz="8200" spc="-35" dirty="0">
                <a:solidFill>
                  <a:srgbClr val="FFFFFF"/>
                </a:solidFill>
                <a:latin typeface="Arial"/>
                <a:cs typeface="Arial"/>
              </a:rPr>
              <a:t>Infrastructure</a:t>
            </a:r>
            <a:r>
              <a:rPr sz="82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00" spc="-13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8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0168" y="3655594"/>
            <a:ext cx="8528050" cy="218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210"/>
              </a:lnSpc>
              <a:spcBef>
                <a:spcPts val="100"/>
              </a:spcBef>
            </a:pPr>
            <a:r>
              <a:rPr sz="5200" spc="-25" dirty="0">
                <a:solidFill>
                  <a:srgbClr val="FFFFFF"/>
                </a:solidFill>
                <a:latin typeface="Noto Sans"/>
                <a:cs typeface="Noto Sans"/>
              </a:rPr>
              <a:t>Prepared</a:t>
            </a:r>
            <a:r>
              <a:rPr sz="5200" spc="-1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5200" spc="-25" dirty="0">
                <a:solidFill>
                  <a:srgbClr val="FFFFFF"/>
                </a:solidFill>
                <a:latin typeface="Noto Sans"/>
                <a:cs typeface="Noto Sans"/>
              </a:rPr>
              <a:t>by</a:t>
            </a:r>
            <a:endParaRPr sz="5200">
              <a:latin typeface="Noto Sans"/>
              <a:cs typeface="Noto Sans"/>
            </a:endParaRPr>
          </a:p>
          <a:p>
            <a:pPr algn="ctr">
              <a:lnSpc>
                <a:spcPts val="10770"/>
              </a:lnSpc>
              <a:tabLst>
                <a:tab pos="4495165" algn="l"/>
              </a:tabLst>
            </a:pPr>
            <a:r>
              <a:rPr sz="9000" b="1" spc="250" dirty="0">
                <a:solidFill>
                  <a:srgbClr val="FFFFFF"/>
                </a:solidFill>
                <a:latin typeface="Noto Sans"/>
                <a:cs typeface="Noto Sans"/>
              </a:rPr>
              <a:t>Linxsly	</a:t>
            </a:r>
            <a:r>
              <a:rPr sz="9000" b="1" spc="125" dirty="0">
                <a:solidFill>
                  <a:srgbClr val="FFFFFF"/>
                </a:solidFill>
                <a:latin typeface="Noto Sans"/>
                <a:cs typeface="Noto Sans"/>
              </a:rPr>
              <a:t>ALEXIS</a:t>
            </a:r>
            <a:endParaRPr sz="9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5930" y="1775298"/>
            <a:ext cx="10001088" cy="566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45515" y="2116238"/>
            <a:ext cx="5456555" cy="498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8365">
              <a:lnSpc>
                <a:spcPct val="116300"/>
              </a:lnSpc>
              <a:spcBef>
                <a:spcPts val="95"/>
              </a:spcBef>
            </a:pPr>
            <a:r>
              <a:rPr lang="en-US" sz="2800" spc="-10" dirty="0">
                <a:latin typeface="Noto Sans"/>
                <a:cs typeface="Noto Sans"/>
              </a:rPr>
              <a:t>In this graph we can notice </a:t>
            </a:r>
            <a:r>
              <a:rPr sz="2800" spc="-15" dirty="0">
                <a:latin typeface="Noto Sans"/>
                <a:cs typeface="Noto Sans"/>
              </a:rPr>
              <a:t>the  </a:t>
            </a:r>
            <a:r>
              <a:rPr sz="2800" spc="-10" dirty="0">
                <a:latin typeface="Noto Sans"/>
                <a:cs typeface="Noto Sans"/>
              </a:rPr>
              <a:t>number of clusters</a:t>
            </a:r>
            <a:r>
              <a:rPr sz="2800" spc="-50" dirty="0">
                <a:latin typeface="Noto Sans"/>
                <a:cs typeface="Noto Sans"/>
              </a:rPr>
              <a:t> </a:t>
            </a:r>
            <a:r>
              <a:rPr sz="2800" spc="-10" dirty="0">
                <a:latin typeface="Noto Sans"/>
                <a:cs typeface="Noto Sans"/>
              </a:rPr>
              <a:t>by</a:t>
            </a:r>
            <a:endParaRPr sz="2800" dirty="0">
              <a:latin typeface="Noto Sans"/>
              <a:cs typeface="Noto Sans"/>
            </a:endParaRPr>
          </a:p>
          <a:p>
            <a:pPr marL="12700" marR="8255">
              <a:lnSpc>
                <a:spcPct val="116300"/>
              </a:lnSpc>
            </a:pPr>
            <a:r>
              <a:rPr sz="2800" spc="-10" dirty="0">
                <a:latin typeface="Noto Sans"/>
                <a:cs typeface="Noto Sans"/>
              </a:rPr>
              <a:t>department. The </a:t>
            </a:r>
            <a:r>
              <a:rPr sz="2800" spc="-5" dirty="0">
                <a:latin typeface="Noto Sans"/>
                <a:cs typeface="Noto Sans"/>
              </a:rPr>
              <a:t>second  </a:t>
            </a:r>
            <a:r>
              <a:rPr sz="2800" spc="-20" dirty="0">
                <a:latin typeface="Noto Sans"/>
                <a:cs typeface="Noto Sans"/>
              </a:rPr>
              <a:t>profile, </a:t>
            </a:r>
            <a:r>
              <a:rPr sz="2800" spc="-15" dirty="0">
                <a:latin typeface="Noto Sans"/>
                <a:cs typeface="Noto Sans"/>
              </a:rPr>
              <a:t>which </a:t>
            </a:r>
            <a:r>
              <a:rPr sz="2800" spc="-10" dirty="0">
                <a:latin typeface="Noto Sans"/>
                <a:cs typeface="Noto Sans"/>
              </a:rPr>
              <a:t>is </a:t>
            </a:r>
            <a:r>
              <a:rPr sz="2800" spc="-15" dirty="0">
                <a:latin typeface="Noto Sans"/>
                <a:cs typeface="Noto Sans"/>
              </a:rPr>
              <a:t>the </a:t>
            </a:r>
            <a:r>
              <a:rPr sz="2800" spc="-25" dirty="0">
                <a:latin typeface="Noto Sans"/>
                <a:cs typeface="Noto Sans"/>
              </a:rPr>
              <a:t>worst,  </a:t>
            </a:r>
            <a:r>
              <a:rPr sz="2800" spc="-10" dirty="0">
                <a:latin typeface="Noto Sans"/>
                <a:cs typeface="Noto Sans"/>
              </a:rPr>
              <a:t>is </a:t>
            </a:r>
            <a:r>
              <a:rPr sz="2800" spc="-15" dirty="0">
                <a:latin typeface="Noto Sans"/>
                <a:cs typeface="Noto Sans"/>
              </a:rPr>
              <a:t>the </a:t>
            </a:r>
            <a:r>
              <a:rPr sz="2800" spc="-10" dirty="0">
                <a:latin typeface="Noto Sans"/>
                <a:cs typeface="Noto Sans"/>
              </a:rPr>
              <a:t>only </a:t>
            </a:r>
            <a:r>
              <a:rPr sz="2800" spc="-5" dirty="0">
                <a:latin typeface="Noto Sans"/>
                <a:cs typeface="Noto Sans"/>
              </a:rPr>
              <a:t>one </a:t>
            </a:r>
            <a:r>
              <a:rPr sz="2800" spc="-10" dirty="0">
                <a:latin typeface="Noto Sans"/>
                <a:cs typeface="Noto Sans"/>
              </a:rPr>
              <a:t>profile</a:t>
            </a:r>
            <a:r>
              <a:rPr sz="2800" spc="5" dirty="0">
                <a:latin typeface="Noto Sans"/>
                <a:cs typeface="Noto Sans"/>
              </a:rPr>
              <a:t> </a:t>
            </a:r>
            <a:r>
              <a:rPr sz="2800" spc="-15" dirty="0">
                <a:latin typeface="Noto Sans"/>
                <a:cs typeface="Noto Sans"/>
              </a:rPr>
              <a:t>to</a:t>
            </a:r>
            <a:endParaRPr sz="2800" dirty="0">
              <a:latin typeface="Noto Sans"/>
              <a:cs typeface="Noto Sans"/>
            </a:endParaRPr>
          </a:p>
          <a:p>
            <a:pPr marL="12700" marR="5080">
              <a:lnSpc>
                <a:spcPct val="116300"/>
              </a:lnSpc>
            </a:pPr>
            <a:r>
              <a:rPr sz="2800" spc="-15" dirty="0">
                <a:latin typeface="Noto Sans"/>
                <a:cs typeface="Noto Sans"/>
              </a:rPr>
              <a:t>have </a:t>
            </a:r>
            <a:r>
              <a:rPr sz="2800" spc="-5" dirty="0">
                <a:latin typeface="Noto Sans"/>
                <a:cs typeface="Noto Sans"/>
              </a:rPr>
              <a:t>school </a:t>
            </a:r>
            <a:r>
              <a:rPr sz="2800" spc="-15" dirty="0">
                <a:latin typeface="Noto Sans"/>
                <a:cs typeface="Noto Sans"/>
              </a:rPr>
              <a:t>in  </a:t>
            </a:r>
            <a:r>
              <a:rPr sz="2800" spc="-10" dirty="0">
                <a:latin typeface="Noto Sans"/>
                <a:cs typeface="Noto Sans"/>
              </a:rPr>
              <a:t>Grande’Anse. </a:t>
            </a:r>
            <a:r>
              <a:rPr sz="2800" spc="-15" dirty="0">
                <a:latin typeface="Noto Sans"/>
                <a:cs typeface="Noto Sans"/>
              </a:rPr>
              <a:t>That</a:t>
            </a:r>
            <a:r>
              <a:rPr sz="2800" spc="-30" dirty="0">
                <a:latin typeface="Noto Sans"/>
                <a:cs typeface="Noto Sans"/>
              </a:rPr>
              <a:t> </a:t>
            </a:r>
            <a:r>
              <a:rPr sz="2800" spc="-20" dirty="0">
                <a:latin typeface="Noto Sans"/>
                <a:cs typeface="Noto Sans"/>
              </a:rPr>
              <a:t>means,  </a:t>
            </a:r>
            <a:r>
              <a:rPr sz="2800" spc="-15" dirty="0">
                <a:latin typeface="Noto Sans"/>
                <a:cs typeface="Noto Sans"/>
              </a:rPr>
              <a:t>in this </a:t>
            </a:r>
            <a:r>
              <a:rPr sz="2800" spc="-20" dirty="0">
                <a:latin typeface="Noto Sans"/>
                <a:cs typeface="Noto Sans"/>
              </a:rPr>
              <a:t>department, </a:t>
            </a:r>
            <a:r>
              <a:rPr sz="2800" spc="-15" dirty="0">
                <a:latin typeface="Noto Sans"/>
                <a:cs typeface="Noto Sans"/>
              </a:rPr>
              <a:t>there  </a:t>
            </a:r>
            <a:r>
              <a:rPr sz="2800" spc="-10" dirty="0">
                <a:latin typeface="Noto Sans"/>
                <a:cs typeface="Noto Sans"/>
              </a:rPr>
              <a:t>are not only</a:t>
            </a:r>
            <a:r>
              <a:rPr sz="2800" spc="5" dirty="0">
                <a:latin typeface="Noto Sans"/>
                <a:cs typeface="Noto Sans"/>
              </a:rPr>
              <a:t> </a:t>
            </a:r>
            <a:r>
              <a:rPr sz="2800" spc="-10" dirty="0">
                <a:latin typeface="Noto Sans"/>
                <a:cs typeface="Noto Sans"/>
              </a:rPr>
              <a:t>an</a:t>
            </a:r>
            <a:endParaRPr sz="2800" dirty="0">
              <a:latin typeface="Noto Sans"/>
              <a:cs typeface="Noto Sans"/>
            </a:endParaRPr>
          </a:p>
          <a:p>
            <a:pPr marL="12700" marR="386715">
              <a:lnSpc>
                <a:spcPct val="116300"/>
              </a:lnSpc>
            </a:pPr>
            <a:r>
              <a:rPr sz="2800" spc="-15" dirty="0">
                <a:latin typeface="Noto Sans"/>
                <a:cs typeface="Noto Sans"/>
              </a:rPr>
              <a:t>infrastructure’s </a:t>
            </a:r>
            <a:r>
              <a:rPr sz="2800" spc="-10" dirty="0">
                <a:latin typeface="Noto Sans"/>
                <a:cs typeface="Noto Sans"/>
              </a:rPr>
              <a:t>problem  </a:t>
            </a:r>
            <a:r>
              <a:rPr sz="2800" spc="-15" dirty="0">
                <a:latin typeface="Noto Sans"/>
                <a:cs typeface="Noto Sans"/>
              </a:rPr>
              <a:t>but </a:t>
            </a:r>
            <a:r>
              <a:rPr sz="2800" spc="-10" dirty="0">
                <a:latin typeface="Noto Sans"/>
                <a:cs typeface="Noto Sans"/>
              </a:rPr>
              <a:t>also an educational  problem.</a:t>
            </a:r>
            <a:endParaRPr sz="28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4731" y="723900"/>
            <a:ext cx="847853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spc="80" dirty="0"/>
              <a:t>First </a:t>
            </a:r>
            <a:r>
              <a:rPr sz="4000" spc="35" dirty="0"/>
              <a:t>page </a:t>
            </a:r>
            <a:r>
              <a:rPr sz="4000" spc="105" dirty="0"/>
              <a:t>of </a:t>
            </a:r>
            <a:r>
              <a:rPr sz="4000" spc="100" dirty="0"/>
              <a:t>the</a:t>
            </a:r>
            <a:r>
              <a:rPr sz="4000" spc="-250" dirty="0"/>
              <a:t> </a:t>
            </a:r>
            <a:r>
              <a:rPr sz="4000" spc="75" dirty="0"/>
              <a:t>dashboard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19755" y="1558932"/>
            <a:ext cx="7324709" cy="769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4108" y="1041788"/>
            <a:ext cx="79089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45" dirty="0">
                <a:solidFill>
                  <a:srgbClr val="000000"/>
                </a:solidFill>
                <a:latin typeface="Arial"/>
                <a:cs typeface="Arial"/>
              </a:rPr>
              <a:t>Recommendations</a:t>
            </a:r>
            <a:endParaRPr sz="7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59" y="2768478"/>
            <a:ext cx="8089900" cy="529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4250" spc="-5" dirty="0">
                <a:latin typeface="Noto Sans"/>
                <a:cs typeface="Noto Sans"/>
              </a:rPr>
              <a:t>We </a:t>
            </a:r>
            <a:r>
              <a:rPr sz="4250" spc="-20" dirty="0">
                <a:latin typeface="Noto Sans"/>
                <a:cs typeface="Noto Sans"/>
              </a:rPr>
              <a:t>will </a:t>
            </a:r>
            <a:r>
              <a:rPr sz="4250" spc="-90" dirty="0">
                <a:latin typeface="Noto Sans"/>
                <a:cs typeface="Noto Sans"/>
              </a:rPr>
              <a:t>suggest </a:t>
            </a:r>
            <a:r>
              <a:rPr sz="4250" spc="-15" dirty="0">
                <a:latin typeface="Noto Sans"/>
                <a:cs typeface="Noto Sans"/>
              </a:rPr>
              <a:t>the </a:t>
            </a:r>
            <a:r>
              <a:rPr sz="4250" spc="-40" dirty="0">
                <a:latin typeface="Noto Sans"/>
                <a:cs typeface="Noto Sans"/>
              </a:rPr>
              <a:t>government  </a:t>
            </a:r>
            <a:r>
              <a:rPr sz="4250" spc="-10" dirty="0">
                <a:latin typeface="Noto Sans"/>
                <a:cs typeface="Noto Sans"/>
              </a:rPr>
              <a:t>to </a:t>
            </a:r>
            <a:r>
              <a:rPr sz="4250" spc="-80" dirty="0">
                <a:latin typeface="Noto Sans"/>
                <a:cs typeface="Noto Sans"/>
              </a:rPr>
              <a:t>give </a:t>
            </a:r>
            <a:r>
              <a:rPr sz="4250" spc="-5" dirty="0">
                <a:latin typeface="Noto Sans"/>
                <a:cs typeface="Noto Sans"/>
              </a:rPr>
              <a:t>more </a:t>
            </a:r>
            <a:r>
              <a:rPr sz="4250" spc="-70" dirty="0">
                <a:latin typeface="Noto Sans"/>
                <a:cs typeface="Noto Sans"/>
              </a:rPr>
              <a:t>grant </a:t>
            </a:r>
            <a:r>
              <a:rPr sz="4250" spc="-45" dirty="0">
                <a:latin typeface="Noto Sans"/>
                <a:cs typeface="Noto Sans"/>
              </a:rPr>
              <a:t>programs </a:t>
            </a:r>
            <a:r>
              <a:rPr sz="4250" spc="-10" dirty="0">
                <a:latin typeface="Noto Sans"/>
                <a:cs typeface="Noto Sans"/>
              </a:rPr>
              <a:t>to  improve </a:t>
            </a:r>
            <a:r>
              <a:rPr sz="4250" spc="-15" dirty="0">
                <a:latin typeface="Noto Sans"/>
                <a:cs typeface="Noto Sans"/>
              </a:rPr>
              <a:t>the infrastructure </a:t>
            </a:r>
            <a:r>
              <a:rPr sz="4250" spc="-10" dirty="0">
                <a:latin typeface="Noto Sans"/>
                <a:cs typeface="Noto Sans"/>
              </a:rPr>
              <a:t>and  </a:t>
            </a:r>
            <a:r>
              <a:rPr sz="4250" spc="-15" dirty="0">
                <a:latin typeface="Noto Sans"/>
                <a:cs typeface="Noto Sans"/>
              </a:rPr>
              <a:t>the level </a:t>
            </a:r>
            <a:r>
              <a:rPr sz="4250" spc="-5" dirty="0">
                <a:latin typeface="Noto Sans"/>
                <a:cs typeface="Noto Sans"/>
              </a:rPr>
              <a:t>of </a:t>
            </a:r>
            <a:r>
              <a:rPr sz="4250" spc="-10" dirty="0">
                <a:latin typeface="Noto Sans"/>
                <a:cs typeface="Noto Sans"/>
              </a:rPr>
              <a:t>performance </a:t>
            </a:r>
            <a:r>
              <a:rPr sz="4250" spc="-15" dirty="0">
                <a:latin typeface="Noto Sans"/>
                <a:cs typeface="Noto Sans"/>
              </a:rPr>
              <a:t>in the  municipalities which have low  </a:t>
            </a:r>
            <a:r>
              <a:rPr sz="4250" spc="-40" dirty="0">
                <a:latin typeface="Noto Sans"/>
                <a:cs typeface="Noto Sans"/>
              </a:rPr>
              <a:t>performing </a:t>
            </a:r>
            <a:r>
              <a:rPr sz="4250" spc="-5" dirty="0">
                <a:latin typeface="Noto Sans"/>
                <a:cs typeface="Noto Sans"/>
              </a:rPr>
              <a:t>schools more  </a:t>
            </a:r>
            <a:r>
              <a:rPr sz="4250" spc="-15" dirty="0">
                <a:latin typeface="Noto Sans"/>
                <a:cs typeface="Noto Sans"/>
              </a:rPr>
              <a:t>specifically in</a:t>
            </a:r>
            <a:r>
              <a:rPr sz="4250" spc="15" dirty="0">
                <a:latin typeface="Noto Sans"/>
                <a:cs typeface="Noto Sans"/>
              </a:rPr>
              <a:t> </a:t>
            </a:r>
            <a:r>
              <a:rPr sz="4250" spc="-10" dirty="0">
                <a:latin typeface="Noto Sans"/>
                <a:cs typeface="Noto Sans"/>
              </a:rPr>
              <a:t>Grand'Anse.</a:t>
            </a:r>
            <a:endParaRPr sz="42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3D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8237" y="2107643"/>
            <a:ext cx="4695809" cy="6896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31932" y="3557762"/>
            <a:ext cx="828674" cy="828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31932" y="4736256"/>
            <a:ext cx="828674" cy="819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31932" y="5949970"/>
            <a:ext cx="828674" cy="809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19232" y="1893884"/>
            <a:ext cx="361569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30" dirty="0">
                <a:solidFill>
                  <a:srgbClr val="FFFFFF"/>
                </a:solidFill>
              </a:rPr>
              <a:t>Contact</a:t>
            </a:r>
            <a:endParaRPr sz="7000"/>
          </a:p>
        </p:txBody>
      </p:sp>
      <p:sp>
        <p:nvSpPr>
          <p:cNvPr id="8" name="object 8"/>
          <p:cNvSpPr txBox="1"/>
          <p:nvPr/>
        </p:nvSpPr>
        <p:spPr>
          <a:xfrm>
            <a:off x="12966977" y="3867274"/>
            <a:ext cx="5285105" cy="487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0"/>
              </a:spcBef>
            </a:pPr>
            <a:r>
              <a:rPr sz="3800" b="1" spc="-130" dirty="0">
                <a:solidFill>
                  <a:srgbClr val="FFFFFF"/>
                </a:solidFill>
                <a:latin typeface="Arial"/>
                <a:cs typeface="Arial"/>
              </a:rPr>
              <a:t>Linxsly</a:t>
            </a:r>
            <a:r>
              <a:rPr sz="3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-110" dirty="0">
                <a:solidFill>
                  <a:srgbClr val="FFFFFF"/>
                </a:solidFill>
                <a:latin typeface="Arial"/>
                <a:cs typeface="Arial"/>
              </a:rPr>
              <a:t>ALEXIS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00">
              <a:latin typeface="Arial"/>
              <a:cs typeface="Arial"/>
            </a:endParaRPr>
          </a:p>
          <a:p>
            <a:pPr marL="110236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FFFFFF"/>
                </a:solidFill>
                <a:latin typeface="Noto Sans"/>
                <a:cs typeface="Noto Sans"/>
              </a:rPr>
              <a:t>+509</a:t>
            </a:r>
            <a:r>
              <a:rPr sz="3000" spc="-1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3000" dirty="0">
                <a:solidFill>
                  <a:srgbClr val="FFFFFF"/>
                </a:solidFill>
                <a:latin typeface="Noto Sans"/>
                <a:cs typeface="Noto Sans"/>
              </a:rPr>
              <a:t>46976429</a:t>
            </a:r>
            <a:endParaRPr sz="3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Noto Sans"/>
              <a:cs typeface="Noto Sans"/>
            </a:endParaRPr>
          </a:p>
          <a:p>
            <a:pPr marL="1146810">
              <a:lnSpc>
                <a:spcPct val="100000"/>
              </a:lnSpc>
            </a:pPr>
            <a:r>
              <a:rPr sz="3000" i="1" spc="-120" dirty="0">
                <a:solidFill>
                  <a:srgbClr val="FFFFFF"/>
                </a:solidFill>
                <a:latin typeface="Noto Serif"/>
                <a:cs typeface="Noto Serif"/>
                <a:hlinkClick r:id="rId6"/>
              </a:rPr>
              <a:t>alexislinxsly@gmail.com</a:t>
            </a:r>
            <a:endParaRPr sz="3000">
              <a:latin typeface="Noto Serif"/>
              <a:cs typeface="Noto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Noto Serif"/>
              <a:cs typeface="Noto Serif"/>
            </a:endParaRPr>
          </a:p>
          <a:p>
            <a:pPr marL="12065" marR="5080" indent="1270" algn="ctr">
              <a:lnSpc>
                <a:spcPct val="116399"/>
              </a:lnSpc>
            </a:pPr>
            <a:r>
              <a:rPr sz="2450" spc="-5" dirty="0">
                <a:solidFill>
                  <a:srgbClr val="FFFFFF"/>
                </a:solidFill>
                <a:latin typeface="Noto Sans"/>
                <a:cs typeface="Noto Sans"/>
              </a:rPr>
              <a:t>Project link </a:t>
            </a:r>
            <a:r>
              <a:rPr sz="2450" dirty="0">
                <a:solidFill>
                  <a:srgbClr val="FFFFFF"/>
                </a:solidFill>
                <a:latin typeface="Noto Sans"/>
                <a:cs typeface="Noto Sans"/>
              </a:rPr>
              <a:t>:  </a:t>
            </a:r>
            <a:r>
              <a:rPr sz="2450" spc="-10" dirty="0">
                <a:solidFill>
                  <a:srgbClr val="FFFFFF"/>
                </a:solidFill>
                <a:latin typeface="Noto Sans"/>
                <a:cs typeface="Noto Sans"/>
              </a:rPr>
              <a:t>https://github.com/alexislinxsly/Cap  </a:t>
            </a:r>
            <a:r>
              <a:rPr sz="2450" spc="-15" dirty="0">
                <a:solidFill>
                  <a:srgbClr val="FFFFFF"/>
                </a:solidFill>
                <a:latin typeface="Noto Sans"/>
                <a:cs typeface="Noto Sans"/>
              </a:rPr>
              <a:t>stone-Project.git</a:t>
            </a:r>
            <a:endParaRPr sz="24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3D8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6000" y="996950"/>
            <a:ext cx="66255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215" dirty="0">
                <a:solidFill>
                  <a:srgbClr val="FFFFFF"/>
                </a:solidFill>
                <a:latin typeface="Noto Sans"/>
                <a:cs typeface="Noto Sans"/>
              </a:rPr>
              <a:t>References</a:t>
            </a:r>
            <a:endParaRPr sz="90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0175" y="3088803"/>
            <a:ext cx="1619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1125" y="3698403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8440" y="2782238"/>
            <a:ext cx="14436725" cy="18129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42545">
              <a:lnSpc>
                <a:spcPct val="115500"/>
              </a:lnSpc>
              <a:spcBef>
                <a:spcPts val="135"/>
              </a:spcBef>
            </a:pPr>
            <a:r>
              <a:rPr sz="3500" spc="-20" dirty="0">
                <a:solidFill>
                  <a:srgbClr val="FFFFFF"/>
                </a:solidFill>
                <a:latin typeface="Noto Sans"/>
                <a:cs typeface="Noto Sans"/>
                <a:hlinkClick r:id="rId4"/>
              </a:rPr>
              <a:t>MarvelAmazon/repo-data: </a:t>
            </a:r>
            <a:r>
              <a:rPr sz="3500" spc="-25" dirty="0">
                <a:solidFill>
                  <a:srgbClr val="FFFFFF"/>
                </a:solidFill>
                <a:latin typeface="Noto Sans"/>
                <a:cs typeface="Noto Sans"/>
                <a:hlinkClick r:id="rId4"/>
              </a:rPr>
              <a:t>data </a:t>
            </a:r>
            <a:r>
              <a:rPr sz="3500" spc="-20" dirty="0">
                <a:solidFill>
                  <a:srgbClr val="FFFFFF"/>
                </a:solidFill>
                <a:latin typeface="Noto Sans"/>
                <a:cs typeface="Noto Sans"/>
                <a:hlinkClick r:id="rId4"/>
              </a:rPr>
              <a:t>repository for bootcamp </a:t>
            </a:r>
            <a:r>
              <a:rPr sz="3500" spc="-40" dirty="0">
                <a:solidFill>
                  <a:srgbClr val="FFFFFF"/>
                </a:solidFill>
                <a:latin typeface="Noto Sans"/>
                <a:cs typeface="Noto Sans"/>
                <a:hlinkClick r:id="rId4"/>
              </a:rPr>
              <a:t>(github.com) </a:t>
            </a:r>
            <a:r>
              <a:rPr sz="3500" spc="-4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3300" spc="-35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Clustering </a:t>
            </a:r>
            <a:r>
              <a:rPr sz="3300" spc="-20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in </a:t>
            </a:r>
            <a:r>
              <a:rPr sz="3300" spc="-15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R </a:t>
            </a:r>
            <a:r>
              <a:rPr sz="3300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- </a:t>
            </a:r>
            <a:r>
              <a:rPr sz="3300" spc="-25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A </a:t>
            </a:r>
            <a:r>
              <a:rPr sz="3300" spc="-20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Survival </a:t>
            </a:r>
            <a:r>
              <a:rPr sz="3300" spc="-10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Guide on </a:t>
            </a:r>
            <a:r>
              <a:rPr sz="3300" spc="-15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Cluster Analysis </a:t>
            </a:r>
            <a:r>
              <a:rPr sz="3300" spc="-20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in </a:t>
            </a:r>
            <a:r>
              <a:rPr sz="3300" spc="-15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R for </a:t>
            </a:r>
            <a:r>
              <a:rPr sz="3300" spc="-35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Beginners! </a:t>
            </a:r>
            <a:r>
              <a:rPr sz="3300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-  </a:t>
            </a:r>
            <a:r>
              <a:rPr sz="3300" spc="-15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DataFlair</a:t>
            </a:r>
            <a:r>
              <a:rPr sz="3300" spc="-5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Noto Sans"/>
                <a:cs typeface="Noto Sans"/>
                <a:hlinkClick r:id="rId5"/>
              </a:rPr>
              <a:t>(data-flair.training)</a:t>
            </a:r>
            <a:endParaRPr sz="33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81125" y="4860453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973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Thank</a:t>
            </a:r>
            <a:r>
              <a:rPr spc="-80" dirty="0"/>
              <a:t> </a:t>
            </a:r>
            <a:r>
              <a:rPr spc="195" dirty="0"/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20307" y="5458669"/>
            <a:ext cx="44475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solidFill>
                  <a:srgbClr val="FFFFFF"/>
                </a:solidFill>
                <a:latin typeface="Noto Sans"/>
                <a:cs typeface="Noto Sans"/>
              </a:rPr>
              <a:t>For </a:t>
            </a:r>
            <a:r>
              <a:rPr sz="4000" spc="-20" dirty="0">
                <a:solidFill>
                  <a:srgbClr val="FFFFFF"/>
                </a:solidFill>
                <a:latin typeface="Noto Sans"/>
                <a:cs typeface="Noto Sans"/>
              </a:rPr>
              <a:t>your</a:t>
            </a:r>
            <a:r>
              <a:rPr sz="4000" spc="-6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Noto Sans"/>
                <a:cs typeface="Noto Sans"/>
              </a:rPr>
              <a:t>attention!</a:t>
            </a:r>
            <a:endParaRPr sz="4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871" y="4474192"/>
            <a:ext cx="5398135" cy="1096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0" b="1" spc="35" dirty="0">
                <a:solidFill>
                  <a:srgbClr val="FFFFFF"/>
                </a:solidFill>
                <a:latin typeface="Arial"/>
                <a:cs typeface="Arial"/>
              </a:rPr>
              <a:t>Story</a:t>
            </a:r>
            <a:r>
              <a:rPr sz="70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0" b="1" spc="-30" dirty="0">
                <a:solidFill>
                  <a:srgbClr val="FFFFFF"/>
                </a:solidFill>
                <a:latin typeface="Arial"/>
                <a:cs typeface="Arial"/>
              </a:rPr>
              <a:t>Telling</a:t>
            </a:r>
            <a:endParaRPr sz="7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7477" y="2184664"/>
            <a:ext cx="9472930" cy="213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900"/>
              </a:lnSpc>
              <a:spcBef>
                <a:spcPts val="100"/>
              </a:spcBef>
            </a:pPr>
            <a:r>
              <a:rPr sz="3950" b="0" spc="80" dirty="0">
                <a:solidFill>
                  <a:srgbClr val="FFFFFF"/>
                </a:solidFill>
                <a:latin typeface="Arial"/>
                <a:cs typeface="Arial"/>
              </a:rPr>
              <a:t>It's</a:t>
            </a:r>
            <a:r>
              <a:rPr sz="395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0" spc="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b="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0" spc="170" dirty="0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sz="3950" b="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0" spc="21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3950" b="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0" spc="70" dirty="0">
                <a:solidFill>
                  <a:srgbClr val="FFFFFF"/>
                </a:solidFill>
                <a:latin typeface="Arial"/>
                <a:cs typeface="Arial"/>
              </a:rPr>
              <a:t>children's</a:t>
            </a:r>
            <a:r>
              <a:rPr sz="395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0" spc="100" dirty="0">
                <a:solidFill>
                  <a:srgbClr val="FFFFFF"/>
                </a:solidFill>
                <a:latin typeface="Arial"/>
                <a:cs typeface="Arial"/>
              </a:rPr>
              <a:t>education</a:t>
            </a:r>
            <a:r>
              <a:rPr sz="3950" b="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0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950" b="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0" spc="45" dirty="0">
                <a:solidFill>
                  <a:srgbClr val="FFFFFF"/>
                </a:solidFill>
                <a:latin typeface="Arial"/>
                <a:cs typeface="Arial"/>
              </a:rPr>
              <a:t>one  </a:t>
            </a:r>
            <a:r>
              <a:rPr sz="3950" b="0" spc="1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95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0" spc="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95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0" spc="13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3950" b="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0" spc="165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395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0" spc="125" dirty="0">
                <a:solidFill>
                  <a:srgbClr val="FFFFFF"/>
                </a:solidFill>
                <a:latin typeface="Arial"/>
                <a:cs typeface="Arial"/>
              </a:rPr>
              <a:t>things</a:t>
            </a:r>
            <a:r>
              <a:rPr sz="3950" b="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0" spc="14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95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0" spc="130" dirty="0">
                <a:solidFill>
                  <a:srgbClr val="FFFFFF"/>
                </a:solidFill>
                <a:latin typeface="Arial"/>
                <a:cs typeface="Arial"/>
              </a:rPr>
              <a:t>Haitians  </a:t>
            </a:r>
            <a:r>
              <a:rPr sz="3950" b="0" spc="80" dirty="0">
                <a:solidFill>
                  <a:srgbClr val="FFFFFF"/>
                </a:solidFill>
                <a:latin typeface="Arial"/>
                <a:cs typeface="Arial"/>
              </a:rPr>
              <a:t>parents.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7477" y="5704354"/>
            <a:ext cx="9387205" cy="213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100"/>
              </a:spcBef>
            </a:pPr>
            <a:r>
              <a:rPr sz="395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9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FFFFFF"/>
                </a:solidFill>
                <a:latin typeface="Arial"/>
                <a:cs typeface="Arial"/>
              </a:rPr>
              <a:t>lack</a:t>
            </a:r>
            <a:r>
              <a:rPr sz="39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1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9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20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9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160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39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9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Arial"/>
                <a:cs typeface="Arial"/>
              </a:rPr>
              <a:t>infrastructure  </a:t>
            </a:r>
            <a:r>
              <a:rPr sz="3950" spc="1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950" spc="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100" dirty="0">
                <a:solidFill>
                  <a:srgbClr val="FFFFFF"/>
                </a:solidFill>
                <a:latin typeface="Arial"/>
                <a:cs typeface="Arial"/>
              </a:rPr>
              <a:t>performance </a:t>
            </a:r>
            <a:r>
              <a:rPr sz="3950" spc="1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950" spc="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950" spc="40" dirty="0">
                <a:solidFill>
                  <a:srgbClr val="FFFFFF"/>
                </a:solidFill>
                <a:latin typeface="Arial"/>
                <a:cs typeface="Arial"/>
              </a:rPr>
              <a:t>schools </a:t>
            </a:r>
            <a:r>
              <a:rPr sz="3950" spc="95" dirty="0">
                <a:solidFill>
                  <a:srgbClr val="FFFFFF"/>
                </a:solidFill>
                <a:latin typeface="Arial"/>
                <a:cs typeface="Arial"/>
              </a:rPr>
              <a:t>has  </a:t>
            </a:r>
            <a:r>
              <a:rPr sz="3950" spc="50" dirty="0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sz="3950" spc="1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50" spc="145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3950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FFFFFF"/>
                </a:solidFill>
                <a:latin typeface="Arial"/>
                <a:cs typeface="Arial"/>
              </a:rPr>
              <a:t>problem.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3D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0" y="2805074"/>
            <a:ext cx="7810499" cy="4676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91454"/>
            <a:ext cx="7288530" cy="1101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50" spc="5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7050" spc="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70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50" spc="-110" dirty="0">
                <a:solidFill>
                  <a:srgbClr val="FFFFFF"/>
                </a:solidFill>
                <a:latin typeface="Arial"/>
                <a:cs typeface="Arial"/>
              </a:rPr>
              <a:t>solve</a:t>
            </a:r>
            <a:endParaRPr sz="7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2714160"/>
            <a:ext cx="6346825" cy="471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4400" spc="-20" dirty="0">
                <a:solidFill>
                  <a:srgbClr val="FFFFFF"/>
                </a:solidFill>
                <a:latin typeface="Noto Sans"/>
                <a:cs typeface="Noto Sans"/>
              </a:rPr>
              <a:t>We </a:t>
            </a:r>
            <a:r>
              <a:rPr sz="4400" spc="-25" dirty="0">
                <a:solidFill>
                  <a:srgbClr val="FFFFFF"/>
                </a:solidFill>
                <a:latin typeface="Noto Sans"/>
                <a:cs typeface="Noto Sans"/>
              </a:rPr>
              <a:t>would </a:t>
            </a:r>
            <a:r>
              <a:rPr sz="4400" spc="-30" dirty="0">
                <a:solidFill>
                  <a:srgbClr val="FFFFFF"/>
                </a:solidFill>
                <a:latin typeface="Noto Sans"/>
                <a:cs typeface="Noto Sans"/>
              </a:rPr>
              <a:t>like </a:t>
            </a:r>
            <a:r>
              <a:rPr sz="4400" spc="-25" dirty="0">
                <a:solidFill>
                  <a:srgbClr val="FFFFFF"/>
                </a:solidFill>
                <a:latin typeface="Noto Sans"/>
                <a:cs typeface="Noto Sans"/>
              </a:rPr>
              <a:t>to </a:t>
            </a:r>
            <a:r>
              <a:rPr sz="4400" spc="-80" dirty="0">
                <a:solidFill>
                  <a:srgbClr val="FFFFFF"/>
                </a:solidFill>
                <a:latin typeface="Noto Sans"/>
                <a:cs typeface="Noto Sans"/>
              </a:rPr>
              <a:t>group  </a:t>
            </a:r>
            <a:r>
              <a:rPr sz="4400" spc="-30" dirty="0">
                <a:solidFill>
                  <a:srgbClr val="FFFFFF"/>
                </a:solidFill>
                <a:latin typeface="Noto Sans"/>
                <a:cs typeface="Noto Sans"/>
              </a:rPr>
              <a:t>the </a:t>
            </a:r>
            <a:r>
              <a:rPr sz="4400" spc="-20" dirty="0">
                <a:solidFill>
                  <a:srgbClr val="FFFFFF"/>
                </a:solidFill>
                <a:latin typeface="Noto Sans"/>
                <a:cs typeface="Noto Sans"/>
              </a:rPr>
              <a:t>schools </a:t>
            </a:r>
            <a:r>
              <a:rPr sz="4400" spc="-55" dirty="0">
                <a:solidFill>
                  <a:srgbClr val="FFFFFF"/>
                </a:solidFill>
                <a:latin typeface="Noto Sans"/>
                <a:cs typeface="Noto Sans"/>
              </a:rPr>
              <a:t>according </a:t>
            </a:r>
            <a:r>
              <a:rPr sz="4400" spc="-25" dirty="0">
                <a:solidFill>
                  <a:srgbClr val="FFFFFF"/>
                </a:solidFill>
                <a:latin typeface="Noto Sans"/>
                <a:cs typeface="Noto Sans"/>
              </a:rPr>
              <a:t>to  </a:t>
            </a:r>
            <a:r>
              <a:rPr sz="4400" spc="-30" dirty="0">
                <a:solidFill>
                  <a:srgbClr val="FFFFFF"/>
                </a:solidFill>
                <a:latin typeface="Noto Sans"/>
                <a:cs typeface="Noto Sans"/>
              </a:rPr>
              <a:t>their vulnerability </a:t>
            </a:r>
            <a:r>
              <a:rPr sz="4400" spc="-25" dirty="0">
                <a:solidFill>
                  <a:srgbClr val="FFFFFF"/>
                </a:solidFill>
                <a:latin typeface="Noto Sans"/>
                <a:cs typeface="Noto Sans"/>
              </a:rPr>
              <a:t>in  relation to </a:t>
            </a:r>
            <a:r>
              <a:rPr sz="4400" spc="-30" dirty="0">
                <a:solidFill>
                  <a:srgbClr val="FFFFFF"/>
                </a:solidFill>
                <a:latin typeface="Noto Sans"/>
                <a:cs typeface="Noto Sans"/>
              </a:rPr>
              <a:t>their  infrastructure </a:t>
            </a:r>
            <a:r>
              <a:rPr sz="4400" spc="-25" dirty="0">
                <a:solidFill>
                  <a:srgbClr val="FFFFFF"/>
                </a:solidFill>
                <a:latin typeface="Noto Sans"/>
                <a:cs typeface="Noto Sans"/>
              </a:rPr>
              <a:t>and </a:t>
            </a:r>
            <a:r>
              <a:rPr sz="4400" spc="-30" dirty="0">
                <a:solidFill>
                  <a:srgbClr val="FFFFFF"/>
                </a:solidFill>
                <a:latin typeface="Noto Sans"/>
                <a:cs typeface="Noto Sans"/>
              </a:rPr>
              <a:t>their  </a:t>
            </a:r>
            <a:r>
              <a:rPr sz="4400" spc="-25" dirty="0">
                <a:solidFill>
                  <a:srgbClr val="FFFFFF"/>
                </a:solidFill>
                <a:latin typeface="Noto Sans"/>
                <a:cs typeface="Noto Sans"/>
              </a:rPr>
              <a:t>level </a:t>
            </a:r>
            <a:r>
              <a:rPr sz="4400" spc="-20" dirty="0">
                <a:solidFill>
                  <a:srgbClr val="FFFFFF"/>
                </a:solidFill>
                <a:latin typeface="Noto Sans"/>
                <a:cs typeface="Noto Sans"/>
              </a:rPr>
              <a:t>of</a:t>
            </a:r>
            <a:r>
              <a:rPr sz="440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Noto Sans"/>
                <a:cs typeface="Noto Sans"/>
              </a:rPr>
              <a:t>performance.</a:t>
            </a:r>
            <a:endParaRPr sz="44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3D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61128" y="2801855"/>
            <a:ext cx="7019909" cy="468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91237"/>
            <a:ext cx="72415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29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7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spc="20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7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2100" y="3155539"/>
            <a:ext cx="219075" cy="219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2100" y="5670139"/>
            <a:ext cx="219075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43509" y="2749380"/>
            <a:ext cx="6151880" cy="421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  <a:spcBef>
                <a:spcPts val="95"/>
              </a:spcBef>
            </a:pPr>
            <a:r>
              <a:rPr sz="4750" spc="-20" dirty="0">
                <a:solidFill>
                  <a:srgbClr val="FFFFFF"/>
                </a:solidFill>
                <a:latin typeface="Noto Sans"/>
                <a:cs typeface="Noto Sans"/>
              </a:rPr>
              <a:t>Families who </a:t>
            </a:r>
            <a:r>
              <a:rPr sz="4750" spc="-70" dirty="0">
                <a:solidFill>
                  <a:srgbClr val="FFFFFF"/>
                </a:solidFill>
                <a:latin typeface="Noto Sans"/>
                <a:cs typeface="Noto Sans"/>
              </a:rPr>
              <a:t>migrate  </a:t>
            </a:r>
            <a:r>
              <a:rPr sz="4750" spc="-20" dirty="0">
                <a:solidFill>
                  <a:srgbClr val="FFFFFF"/>
                </a:solidFill>
                <a:latin typeface="Noto Sans"/>
                <a:cs typeface="Noto Sans"/>
              </a:rPr>
              <a:t>from a </a:t>
            </a:r>
            <a:r>
              <a:rPr sz="4750" spc="-25" dirty="0">
                <a:solidFill>
                  <a:srgbClr val="FFFFFF"/>
                </a:solidFill>
                <a:latin typeface="Noto Sans"/>
                <a:cs typeface="Noto Sans"/>
              </a:rPr>
              <a:t>department </a:t>
            </a:r>
            <a:r>
              <a:rPr sz="4750" spc="-20" dirty="0">
                <a:solidFill>
                  <a:srgbClr val="FFFFFF"/>
                </a:solidFill>
                <a:latin typeface="Noto Sans"/>
                <a:cs typeface="Noto Sans"/>
              </a:rPr>
              <a:t>to  another</a:t>
            </a:r>
            <a:r>
              <a:rPr sz="4750" spc="-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4750" spc="-15" dirty="0">
                <a:solidFill>
                  <a:srgbClr val="FFFFFF"/>
                </a:solidFill>
                <a:latin typeface="Noto Sans"/>
                <a:cs typeface="Noto Sans"/>
              </a:rPr>
              <a:t>one.</a:t>
            </a:r>
            <a:endParaRPr sz="4750">
              <a:latin typeface="Noto Sans"/>
              <a:cs typeface="Noto Sans"/>
            </a:endParaRPr>
          </a:p>
          <a:p>
            <a:pPr marL="12700" marR="1487805" algn="just">
              <a:lnSpc>
                <a:spcPct val="115799"/>
              </a:lnSpc>
            </a:pPr>
            <a:r>
              <a:rPr sz="4750" spc="-15" dirty="0">
                <a:solidFill>
                  <a:srgbClr val="FFFFFF"/>
                </a:solidFill>
                <a:latin typeface="Noto Sans"/>
                <a:cs typeface="Noto Sans"/>
              </a:rPr>
              <a:t>The </a:t>
            </a:r>
            <a:r>
              <a:rPr sz="4750" spc="-55" dirty="0">
                <a:solidFill>
                  <a:srgbClr val="FFFFFF"/>
                </a:solidFill>
                <a:latin typeface="Noto Sans"/>
                <a:cs typeface="Noto Sans"/>
              </a:rPr>
              <a:t>government  </a:t>
            </a:r>
            <a:r>
              <a:rPr sz="4750" spc="-20" dirty="0">
                <a:solidFill>
                  <a:srgbClr val="FFFFFF"/>
                </a:solidFill>
                <a:latin typeface="Noto Sans"/>
                <a:cs typeface="Noto Sans"/>
              </a:rPr>
              <a:t>(MENFP)</a:t>
            </a:r>
            <a:endParaRPr sz="47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920" y="2646252"/>
            <a:ext cx="72453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450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10000" spc="-3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0" spc="-335" dirty="0">
                <a:solidFill>
                  <a:srgbClr val="000000"/>
                </a:solidFill>
                <a:latin typeface="Arial"/>
                <a:cs typeface="Arial"/>
              </a:rPr>
              <a:t>source</a:t>
            </a:r>
            <a:endParaRPr sz="10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6687" y="5255884"/>
            <a:ext cx="549275" cy="314960"/>
          </a:xfrm>
          <a:custGeom>
            <a:avLst/>
            <a:gdLst/>
            <a:ahLst/>
            <a:cxnLst/>
            <a:rect l="l" t="t" r="r" b="b"/>
            <a:pathLst>
              <a:path w="549275" h="314960">
                <a:moveTo>
                  <a:pt x="265536" y="182027"/>
                </a:moveTo>
                <a:lnTo>
                  <a:pt x="232123" y="148835"/>
                </a:lnTo>
                <a:lnTo>
                  <a:pt x="381834" y="0"/>
                </a:lnTo>
                <a:lnTo>
                  <a:pt x="415248" y="33191"/>
                </a:lnTo>
                <a:lnTo>
                  <a:pt x="265536" y="182027"/>
                </a:lnTo>
                <a:close/>
              </a:path>
              <a:path w="549275" h="314960">
                <a:moveTo>
                  <a:pt x="332245" y="248293"/>
                </a:moveTo>
                <a:lnTo>
                  <a:pt x="265418" y="248293"/>
                </a:lnTo>
                <a:lnTo>
                  <a:pt x="515488" y="0"/>
                </a:lnTo>
                <a:lnTo>
                  <a:pt x="548784" y="33191"/>
                </a:lnTo>
                <a:lnTo>
                  <a:pt x="332245" y="248293"/>
                </a:lnTo>
                <a:close/>
              </a:path>
              <a:path w="549275" h="314960">
                <a:moveTo>
                  <a:pt x="131882" y="314677"/>
                </a:moveTo>
                <a:lnTo>
                  <a:pt x="0" y="183669"/>
                </a:lnTo>
                <a:lnTo>
                  <a:pt x="33413" y="150477"/>
                </a:lnTo>
                <a:lnTo>
                  <a:pt x="165296" y="281485"/>
                </a:lnTo>
                <a:lnTo>
                  <a:pt x="131882" y="314677"/>
                </a:lnTo>
                <a:close/>
              </a:path>
              <a:path w="549275" h="314960">
                <a:moveTo>
                  <a:pt x="265418" y="314677"/>
                </a:moveTo>
                <a:lnTo>
                  <a:pt x="133535" y="183669"/>
                </a:lnTo>
                <a:lnTo>
                  <a:pt x="166949" y="150477"/>
                </a:lnTo>
                <a:lnTo>
                  <a:pt x="265418" y="248293"/>
                </a:lnTo>
                <a:lnTo>
                  <a:pt x="332245" y="248293"/>
                </a:lnTo>
                <a:lnTo>
                  <a:pt x="265418" y="314677"/>
                </a:lnTo>
                <a:close/>
              </a:path>
            </a:pathLst>
          </a:custGeom>
          <a:solidFill>
            <a:srgbClr val="1B3D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00190" y="5111749"/>
            <a:ext cx="5427980" cy="155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45" dirty="0">
                <a:latin typeface="Arial"/>
                <a:cs typeface="Arial"/>
              </a:rPr>
              <a:t>MENFP</a:t>
            </a:r>
            <a:endParaRPr sz="3300">
              <a:latin typeface="Arial"/>
              <a:cs typeface="Arial"/>
            </a:endParaRPr>
          </a:p>
          <a:p>
            <a:pPr marL="12700" marR="5080">
              <a:lnSpc>
                <a:spcPct val="116500"/>
              </a:lnSpc>
              <a:spcBef>
                <a:spcPts val="1900"/>
              </a:spcBef>
            </a:pPr>
            <a:r>
              <a:rPr sz="2200" spc="40" dirty="0">
                <a:latin typeface="Arial"/>
                <a:cs typeface="Arial"/>
              </a:rPr>
              <a:t>Ministère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de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l'éducation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nationale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et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de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la  </a:t>
            </a:r>
            <a:r>
              <a:rPr sz="2200" spc="85" dirty="0">
                <a:latin typeface="Arial"/>
                <a:cs typeface="Arial"/>
              </a:rPr>
              <a:t>formation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professionnelle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165542"/>
            <a:ext cx="5133959" cy="342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30888" y="2165542"/>
            <a:ext cx="5124449" cy="3424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66256" y="5913415"/>
            <a:ext cx="5362590" cy="35680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000209"/>
            <a:ext cx="6475730" cy="1162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450" spc="130" dirty="0">
                <a:solidFill>
                  <a:srgbClr val="000000"/>
                </a:solidFill>
              </a:rPr>
              <a:t>Methodology</a:t>
            </a:r>
            <a:endParaRPr sz="7450"/>
          </a:p>
        </p:txBody>
      </p:sp>
      <p:sp>
        <p:nvSpPr>
          <p:cNvPr id="6" name="object 6"/>
          <p:cNvSpPr/>
          <p:nvPr/>
        </p:nvSpPr>
        <p:spPr>
          <a:xfrm>
            <a:off x="1365830" y="6599728"/>
            <a:ext cx="146089" cy="146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5830" y="7745971"/>
            <a:ext cx="146089" cy="146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3386" y="3152139"/>
            <a:ext cx="146089" cy="146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22393" y="2004764"/>
            <a:ext cx="9707245" cy="777049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5120640">
              <a:lnSpc>
                <a:spcPct val="100000"/>
              </a:lnSpc>
              <a:spcBef>
                <a:spcPts val="1160"/>
              </a:spcBef>
            </a:pPr>
            <a:r>
              <a:rPr sz="4600" b="1" spc="-70" dirty="0">
                <a:latin typeface="Noto Serif"/>
                <a:cs typeface="Noto Serif"/>
              </a:rPr>
              <a:t>Cleaning</a:t>
            </a:r>
            <a:r>
              <a:rPr sz="4600" b="1" spc="-15" dirty="0">
                <a:latin typeface="Noto Serif"/>
                <a:cs typeface="Noto Serif"/>
              </a:rPr>
              <a:t> </a:t>
            </a:r>
            <a:r>
              <a:rPr sz="4600" b="1" spc="25" dirty="0">
                <a:latin typeface="Noto Serif"/>
                <a:cs typeface="Noto Serif"/>
              </a:rPr>
              <a:t>data</a:t>
            </a:r>
            <a:endParaRPr sz="4600">
              <a:latin typeface="Noto Serif"/>
              <a:cs typeface="Noto Serif"/>
            </a:endParaRPr>
          </a:p>
          <a:p>
            <a:pPr marL="5152390" marR="5080">
              <a:lnSpc>
                <a:spcPct val="115700"/>
              </a:lnSpc>
              <a:spcBef>
                <a:spcPts val="170"/>
              </a:spcBef>
            </a:pPr>
            <a:r>
              <a:rPr sz="3250" spc="-55" dirty="0">
                <a:latin typeface="Noto Sans"/>
                <a:cs typeface="Noto Sans"/>
              </a:rPr>
              <a:t>It’s </a:t>
            </a:r>
            <a:r>
              <a:rPr sz="3250" spc="-5" dirty="0">
                <a:latin typeface="Noto Sans"/>
                <a:cs typeface="Noto Sans"/>
              </a:rPr>
              <a:t>the </a:t>
            </a:r>
            <a:r>
              <a:rPr sz="3250" dirty="0">
                <a:latin typeface="Noto Sans"/>
                <a:cs typeface="Noto Sans"/>
              </a:rPr>
              <a:t>most hard </a:t>
            </a:r>
            <a:r>
              <a:rPr sz="3250" spc="-5" dirty="0">
                <a:latin typeface="Noto Sans"/>
                <a:cs typeface="Noto Sans"/>
              </a:rPr>
              <a:t>part </a:t>
            </a:r>
            <a:r>
              <a:rPr sz="3250" spc="-70" dirty="0">
                <a:latin typeface="Noto Sans"/>
                <a:cs typeface="Noto Sans"/>
              </a:rPr>
              <a:t>,  </a:t>
            </a:r>
            <a:r>
              <a:rPr sz="3250" dirty="0">
                <a:latin typeface="Noto Sans"/>
                <a:cs typeface="Noto Sans"/>
              </a:rPr>
              <a:t>we remove and </a:t>
            </a:r>
            <a:r>
              <a:rPr sz="3250" spc="-5" dirty="0">
                <a:latin typeface="Noto Sans"/>
                <a:cs typeface="Noto Sans"/>
              </a:rPr>
              <a:t>replace  null values </a:t>
            </a:r>
            <a:r>
              <a:rPr sz="3250" dirty="0">
                <a:latin typeface="Noto Sans"/>
                <a:cs typeface="Noto Sans"/>
              </a:rPr>
              <a:t>and </a:t>
            </a:r>
            <a:r>
              <a:rPr sz="3250" spc="-5" dirty="0">
                <a:latin typeface="Noto Sans"/>
                <a:cs typeface="Noto Sans"/>
              </a:rPr>
              <a:t>the  </a:t>
            </a:r>
            <a:r>
              <a:rPr sz="3250" spc="-45" dirty="0">
                <a:latin typeface="Noto Sans"/>
                <a:cs typeface="Noto Sans"/>
              </a:rPr>
              <a:t>wrong</a:t>
            </a:r>
            <a:r>
              <a:rPr sz="3250" dirty="0">
                <a:latin typeface="Noto Sans"/>
                <a:cs typeface="Noto Sans"/>
              </a:rPr>
              <a:t> </a:t>
            </a:r>
            <a:r>
              <a:rPr sz="3250" spc="-5" dirty="0">
                <a:latin typeface="Noto Sans"/>
                <a:cs typeface="Noto Sans"/>
              </a:rPr>
              <a:t>values.</a:t>
            </a:r>
            <a:endParaRPr sz="3250">
              <a:latin typeface="Noto Sans"/>
              <a:cs typeface="Noto Sans"/>
            </a:endParaRPr>
          </a:p>
          <a:p>
            <a:pPr marL="107950">
              <a:lnSpc>
                <a:spcPct val="100000"/>
              </a:lnSpc>
              <a:spcBef>
                <a:spcPts val="3265"/>
              </a:spcBef>
            </a:pPr>
            <a:r>
              <a:rPr sz="4650" b="1" spc="-45" dirty="0">
                <a:latin typeface="Noto Serif"/>
                <a:cs typeface="Noto Serif"/>
              </a:rPr>
              <a:t>Collect</a:t>
            </a:r>
            <a:r>
              <a:rPr sz="4650" b="1" dirty="0">
                <a:latin typeface="Noto Serif"/>
                <a:cs typeface="Noto Serif"/>
              </a:rPr>
              <a:t> </a:t>
            </a:r>
            <a:r>
              <a:rPr sz="4650" b="1" spc="40" dirty="0">
                <a:latin typeface="Noto Serif"/>
                <a:cs typeface="Noto Serif"/>
              </a:rPr>
              <a:t>data</a:t>
            </a:r>
            <a:endParaRPr sz="4650">
              <a:latin typeface="Noto Serif"/>
              <a:cs typeface="Noto Serif"/>
            </a:endParaRPr>
          </a:p>
          <a:p>
            <a:pPr marL="12700" marR="5553710">
              <a:lnSpc>
                <a:spcPct val="115700"/>
              </a:lnSpc>
              <a:spcBef>
                <a:spcPts val="254"/>
              </a:spcBef>
            </a:pPr>
            <a:r>
              <a:rPr sz="3250" dirty="0">
                <a:latin typeface="Noto Sans"/>
                <a:cs typeface="Noto Sans"/>
              </a:rPr>
              <a:t>We </a:t>
            </a:r>
            <a:r>
              <a:rPr sz="3250" spc="-10" dirty="0">
                <a:latin typeface="Noto Sans"/>
                <a:cs typeface="Noto Sans"/>
              </a:rPr>
              <a:t>receive data </a:t>
            </a:r>
            <a:r>
              <a:rPr sz="3250" spc="-5" dirty="0">
                <a:latin typeface="Noto Sans"/>
                <a:cs typeface="Noto Sans"/>
              </a:rPr>
              <a:t>from  </a:t>
            </a:r>
            <a:r>
              <a:rPr sz="3250" dirty="0">
                <a:latin typeface="Noto Sans"/>
                <a:cs typeface="Noto Sans"/>
              </a:rPr>
              <a:t>MENFP</a:t>
            </a:r>
            <a:endParaRPr sz="3250">
              <a:latin typeface="Noto Sans"/>
              <a:cs typeface="Noto Sans"/>
            </a:endParaRPr>
          </a:p>
          <a:p>
            <a:pPr marL="12700" marR="5593080">
              <a:lnSpc>
                <a:spcPct val="115700"/>
              </a:lnSpc>
            </a:pPr>
            <a:r>
              <a:rPr sz="3250" dirty="0">
                <a:latin typeface="Noto Sans"/>
                <a:cs typeface="Noto Sans"/>
              </a:rPr>
              <a:t>We </a:t>
            </a:r>
            <a:r>
              <a:rPr sz="3250" spc="-5" dirty="0">
                <a:latin typeface="Noto Sans"/>
                <a:cs typeface="Noto Sans"/>
              </a:rPr>
              <a:t>complete </a:t>
            </a:r>
            <a:r>
              <a:rPr sz="3250" spc="-10" dirty="0">
                <a:latin typeface="Noto Sans"/>
                <a:cs typeface="Noto Sans"/>
              </a:rPr>
              <a:t>the  dataset </a:t>
            </a:r>
            <a:r>
              <a:rPr sz="3250" spc="-15" dirty="0">
                <a:latin typeface="Noto Sans"/>
                <a:cs typeface="Noto Sans"/>
              </a:rPr>
              <a:t>with </a:t>
            </a:r>
            <a:r>
              <a:rPr sz="3250" spc="-10" dirty="0">
                <a:latin typeface="Noto Sans"/>
                <a:cs typeface="Noto Sans"/>
              </a:rPr>
              <a:t>the data  </a:t>
            </a:r>
            <a:r>
              <a:rPr sz="3250" spc="-5" dirty="0">
                <a:latin typeface="Noto Sans"/>
                <a:cs typeface="Noto Sans"/>
              </a:rPr>
              <a:t>from </a:t>
            </a:r>
            <a:r>
              <a:rPr sz="3250" spc="-15" dirty="0">
                <a:latin typeface="Noto Sans"/>
                <a:cs typeface="Noto Sans"/>
              </a:rPr>
              <a:t>Ayiti Analytics  </a:t>
            </a:r>
            <a:r>
              <a:rPr sz="3250" spc="-10" dirty="0">
                <a:latin typeface="Noto Sans"/>
                <a:cs typeface="Noto Sans"/>
              </a:rPr>
              <a:t>data</a:t>
            </a:r>
            <a:endParaRPr sz="325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68019" y="6617599"/>
            <a:ext cx="146089" cy="1460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30727" y="5471856"/>
            <a:ext cx="4133215" cy="320929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650875">
              <a:lnSpc>
                <a:spcPct val="100000"/>
              </a:lnSpc>
              <a:spcBef>
                <a:spcPts val="1145"/>
              </a:spcBef>
            </a:pPr>
            <a:r>
              <a:rPr sz="4600" b="1" spc="-80" dirty="0">
                <a:latin typeface="Noto Serif"/>
                <a:cs typeface="Noto Serif"/>
              </a:rPr>
              <a:t>Analysis</a:t>
            </a:r>
            <a:endParaRPr sz="4600">
              <a:latin typeface="Noto Serif"/>
              <a:cs typeface="Noto Serif"/>
            </a:endParaRPr>
          </a:p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3300" spc="-15" dirty="0">
                <a:latin typeface="Noto Sans"/>
                <a:cs typeface="Noto Sans"/>
              </a:rPr>
              <a:t>We </a:t>
            </a:r>
            <a:r>
              <a:rPr sz="3300" spc="-20" dirty="0">
                <a:latin typeface="Noto Sans"/>
                <a:cs typeface="Noto Sans"/>
              </a:rPr>
              <a:t>analyze the </a:t>
            </a:r>
            <a:r>
              <a:rPr sz="3300" spc="-25" dirty="0">
                <a:latin typeface="Noto Sans"/>
                <a:cs typeface="Noto Sans"/>
              </a:rPr>
              <a:t>data  </a:t>
            </a:r>
            <a:r>
              <a:rPr sz="3300" spc="-15" dirty="0">
                <a:latin typeface="Noto Sans"/>
                <a:cs typeface="Noto Sans"/>
              </a:rPr>
              <a:t>We </a:t>
            </a:r>
            <a:r>
              <a:rPr sz="3300" spc="-20" dirty="0">
                <a:latin typeface="Noto Sans"/>
                <a:cs typeface="Noto Sans"/>
              </a:rPr>
              <a:t>perform a  Machine </a:t>
            </a:r>
            <a:r>
              <a:rPr sz="3300" spc="-50" dirty="0">
                <a:latin typeface="Noto Sans"/>
                <a:cs typeface="Noto Sans"/>
              </a:rPr>
              <a:t>Learning </a:t>
            </a:r>
            <a:r>
              <a:rPr sz="3300" spc="-15" dirty="0">
                <a:latin typeface="Noto Sans"/>
                <a:cs typeface="Noto Sans"/>
              </a:rPr>
              <a:t>(K-  </a:t>
            </a:r>
            <a:r>
              <a:rPr sz="3300" spc="-20" dirty="0">
                <a:latin typeface="Noto Sans"/>
                <a:cs typeface="Noto Sans"/>
              </a:rPr>
              <a:t>means</a:t>
            </a:r>
            <a:r>
              <a:rPr sz="3300" spc="-10" dirty="0">
                <a:latin typeface="Noto Sans"/>
                <a:cs typeface="Noto Sans"/>
              </a:rPr>
              <a:t> </a:t>
            </a:r>
            <a:r>
              <a:rPr sz="3300" spc="-40" dirty="0">
                <a:latin typeface="Noto Sans"/>
                <a:cs typeface="Noto Sans"/>
              </a:rPr>
              <a:t>Clustering)</a:t>
            </a:r>
            <a:endParaRPr sz="330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868019" y="7201958"/>
            <a:ext cx="146089" cy="146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45636" y="1845440"/>
            <a:ext cx="7526323" cy="7076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297" y="1000624"/>
            <a:ext cx="7524750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00" spc="114" dirty="0">
                <a:solidFill>
                  <a:srgbClr val="000000"/>
                </a:solidFill>
              </a:rPr>
              <a:t>K-Means</a:t>
            </a:r>
            <a:r>
              <a:rPr sz="5900" spc="-55" dirty="0">
                <a:solidFill>
                  <a:srgbClr val="000000"/>
                </a:solidFill>
              </a:rPr>
              <a:t> </a:t>
            </a:r>
            <a:r>
              <a:rPr sz="5900" spc="85" dirty="0">
                <a:solidFill>
                  <a:srgbClr val="000000"/>
                </a:solidFill>
              </a:rPr>
              <a:t>Clustering</a:t>
            </a:r>
            <a:endParaRPr sz="5900"/>
          </a:p>
        </p:txBody>
      </p:sp>
      <p:sp>
        <p:nvSpPr>
          <p:cNvPr id="4" name="object 4"/>
          <p:cNvSpPr txBox="1"/>
          <p:nvPr/>
        </p:nvSpPr>
        <p:spPr>
          <a:xfrm>
            <a:off x="1016000" y="2426902"/>
            <a:ext cx="7695565" cy="589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95"/>
              </a:spcBef>
            </a:pPr>
            <a:r>
              <a:rPr sz="4750" spc="-160" dirty="0">
                <a:latin typeface="Noto Sans"/>
                <a:cs typeface="Noto Sans"/>
              </a:rPr>
              <a:t>It </a:t>
            </a:r>
            <a:r>
              <a:rPr sz="4750" spc="-15" dirty="0">
                <a:latin typeface="Noto Sans"/>
                <a:cs typeface="Noto Sans"/>
              </a:rPr>
              <a:t>is a </a:t>
            </a:r>
            <a:r>
              <a:rPr sz="4750" spc="-20" dirty="0">
                <a:latin typeface="Noto Sans"/>
                <a:cs typeface="Noto Sans"/>
              </a:rPr>
              <a:t>technique </a:t>
            </a:r>
            <a:r>
              <a:rPr sz="4750" spc="-30" dirty="0">
                <a:latin typeface="Noto Sans"/>
                <a:cs typeface="Noto Sans"/>
              </a:rPr>
              <a:t>that </a:t>
            </a:r>
            <a:r>
              <a:rPr sz="4750" spc="-20" dirty="0">
                <a:latin typeface="Noto Sans"/>
                <a:cs typeface="Noto Sans"/>
              </a:rPr>
              <a:t>allows  </a:t>
            </a:r>
            <a:r>
              <a:rPr sz="4750" spc="-10" dirty="0">
                <a:latin typeface="Noto Sans"/>
                <a:cs typeface="Noto Sans"/>
              </a:rPr>
              <a:t>us </a:t>
            </a:r>
            <a:r>
              <a:rPr sz="4750" spc="-20" dirty="0">
                <a:latin typeface="Noto Sans"/>
                <a:cs typeface="Noto Sans"/>
              </a:rPr>
              <a:t>to </a:t>
            </a:r>
            <a:r>
              <a:rPr sz="4750" spc="-10" dirty="0">
                <a:latin typeface="Noto Sans"/>
                <a:cs typeface="Noto Sans"/>
              </a:rPr>
              <a:t>see </a:t>
            </a:r>
            <a:r>
              <a:rPr sz="4750" spc="-20" dirty="0">
                <a:latin typeface="Noto Sans"/>
                <a:cs typeface="Noto Sans"/>
              </a:rPr>
              <a:t>the </a:t>
            </a:r>
            <a:r>
              <a:rPr sz="4750" spc="-25" dirty="0">
                <a:latin typeface="Noto Sans"/>
                <a:cs typeface="Noto Sans"/>
              </a:rPr>
              <a:t>similarity  </a:t>
            </a:r>
            <a:r>
              <a:rPr sz="4750" spc="-20" dirty="0">
                <a:latin typeface="Noto Sans"/>
                <a:cs typeface="Noto Sans"/>
              </a:rPr>
              <a:t>between </a:t>
            </a:r>
            <a:r>
              <a:rPr sz="4750" spc="-25" dirty="0">
                <a:latin typeface="Noto Sans"/>
                <a:cs typeface="Noto Sans"/>
              </a:rPr>
              <a:t>schools, </a:t>
            </a:r>
            <a:r>
              <a:rPr sz="4750" spc="-15" dirty="0">
                <a:latin typeface="Noto Sans"/>
                <a:cs typeface="Noto Sans"/>
              </a:rPr>
              <a:t>by  </a:t>
            </a:r>
            <a:r>
              <a:rPr sz="4750" spc="-90" dirty="0">
                <a:latin typeface="Noto Sans"/>
                <a:cs typeface="Noto Sans"/>
              </a:rPr>
              <a:t>grouping </a:t>
            </a:r>
            <a:r>
              <a:rPr sz="4750" spc="-20" dirty="0">
                <a:latin typeface="Noto Sans"/>
                <a:cs typeface="Noto Sans"/>
              </a:rPr>
              <a:t>them </a:t>
            </a:r>
            <a:r>
              <a:rPr sz="4750" spc="-15" dirty="0">
                <a:latin typeface="Noto Sans"/>
                <a:cs typeface="Noto Sans"/>
              </a:rPr>
              <a:t>from </a:t>
            </a:r>
            <a:r>
              <a:rPr sz="4750" spc="-20" dirty="0">
                <a:latin typeface="Noto Sans"/>
                <a:cs typeface="Noto Sans"/>
              </a:rPr>
              <a:t>the  point </a:t>
            </a:r>
            <a:r>
              <a:rPr sz="4750" spc="-10" dirty="0">
                <a:latin typeface="Noto Sans"/>
                <a:cs typeface="Noto Sans"/>
              </a:rPr>
              <a:t>of </a:t>
            </a:r>
            <a:r>
              <a:rPr sz="4750" spc="-25" dirty="0">
                <a:latin typeface="Noto Sans"/>
                <a:cs typeface="Noto Sans"/>
              </a:rPr>
              <a:t>view </a:t>
            </a:r>
            <a:r>
              <a:rPr sz="4750" spc="-10" dirty="0">
                <a:latin typeface="Noto Sans"/>
                <a:cs typeface="Noto Sans"/>
              </a:rPr>
              <a:t>of  </a:t>
            </a:r>
            <a:r>
              <a:rPr sz="4750" spc="-20" dirty="0">
                <a:latin typeface="Noto Sans"/>
                <a:cs typeface="Noto Sans"/>
              </a:rPr>
              <a:t>infrastructure </a:t>
            </a:r>
            <a:r>
              <a:rPr sz="4750" spc="-15" dirty="0">
                <a:latin typeface="Noto Sans"/>
                <a:cs typeface="Noto Sans"/>
              </a:rPr>
              <a:t>and success  </a:t>
            </a:r>
            <a:r>
              <a:rPr sz="4750" spc="-20" dirty="0">
                <a:latin typeface="Noto Sans"/>
                <a:cs typeface="Noto Sans"/>
              </a:rPr>
              <a:t>rate.</a:t>
            </a:r>
            <a:endParaRPr sz="47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6090" y="2884806"/>
            <a:ext cx="9864322" cy="2673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2542" y="1045926"/>
            <a:ext cx="6739890" cy="6146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850" spc="75" dirty="0">
                <a:solidFill>
                  <a:srgbClr val="000000"/>
                </a:solidFill>
              </a:rPr>
              <a:t>Description </a:t>
            </a:r>
            <a:r>
              <a:rPr sz="3850" spc="90" dirty="0">
                <a:solidFill>
                  <a:srgbClr val="000000"/>
                </a:solidFill>
              </a:rPr>
              <a:t>of the</a:t>
            </a:r>
            <a:r>
              <a:rPr sz="3850" spc="-180" dirty="0">
                <a:solidFill>
                  <a:srgbClr val="000000"/>
                </a:solidFill>
              </a:rPr>
              <a:t> </a:t>
            </a:r>
            <a:r>
              <a:rPr sz="3850" spc="100" dirty="0">
                <a:solidFill>
                  <a:srgbClr val="000000"/>
                </a:solidFill>
              </a:rPr>
              <a:t>clusters</a:t>
            </a:r>
            <a:endParaRPr sz="3850"/>
          </a:p>
        </p:txBody>
      </p:sp>
      <p:sp>
        <p:nvSpPr>
          <p:cNvPr id="4" name="object 4"/>
          <p:cNvSpPr txBox="1"/>
          <p:nvPr/>
        </p:nvSpPr>
        <p:spPr>
          <a:xfrm>
            <a:off x="1465878" y="2176791"/>
            <a:ext cx="5426710" cy="4266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270">
              <a:lnSpc>
                <a:spcPct val="115599"/>
              </a:lnSpc>
              <a:spcBef>
                <a:spcPts val="100"/>
              </a:spcBef>
            </a:pPr>
            <a:r>
              <a:rPr sz="4000" spc="-20" dirty="0">
                <a:latin typeface="Noto Sans"/>
                <a:cs typeface="Noto Sans"/>
              </a:rPr>
              <a:t>This </a:t>
            </a:r>
            <a:r>
              <a:rPr sz="4000" spc="-15" dirty="0">
                <a:latin typeface="Noto Sans"/>
                <a:cs typeface="Noto Sans"/>
              </a:rPr>
              <a:t>is </a:t>
            </a:r>
            <a:r>
              <a:rPr sz="4000" spc="-20" dirty="0">
                <a:latin typeface="Noto Sans"/>
                <a:cs typeface="Noto Sans"/>
              </a:rPr>
              <a:t>a description of  </a:t>
            </a:r>
            <a:r>
              <a:rPr sz="4000" spc="-25" dirty="0">
                <a:latin typeface="Noto Sans"/>
                <a:cs typeface="Noto Sans"/>
              </a:rPr>
              <a:t>the three</a:t>
            </a:r>
            <a:r>
              <a:rPr sz="4000" dirty="0">
                <a:latin typeface="Noto Sans"/>
                <a:cs typeface="Noto Sans"/>
              </a:rPr>
              <a:t> </a:t>
            </a:r>
            <a:r>
              <a:rPr sz="4000" spc="-30" dirty="0">
                <a:latin typeface="Noto Sans"/>
                <a:cs typeface="Noto Sans"/>
              </a:rPr>
              <a:t>clusters</a:t>
            </a:r>
            <a:r>
              <a:rPr lang="en-US" sz="4000" spc="-30" dirty="0">
                <a:latin typeface="Noto Sans"/>
                <a:cs typeface="Noto Sans"/>
              </a:rPr>
              <a:t>.</a:t>
            </a:r>
          </a:p>
          <a:p>
            <a:pPr marL="12700" marR="128270">
              <a:lnSpc>
                <a:spcPct val="115599"/>
              </a:lnSpc>
              <a:spcBef>
                <a:spcPts val="100"/>
              </a:spcBef>
            </a:pPr>
            <a:r>
              <a:rPr lang="en-US" sz="4000" spc="-20" dirty="0">
                <a:latin typeface="Noto Sans"/>
                <a:cs typeface="Noto Sans"/>
              </a:rPr>
              <a:t>The low performing schools</a:t>
            </a:r>
            <a:r>
              <a:rPr sz="4000" spc="-20" dirty="0">
                <a:latin typeface="Noto Sans"/>
                <a:cs typeface="Noto Sans"/>
              </a:rPr>
              <a:t> </a:t>
            </a:r>
            <a:r>
              <a:rPr sz="4000" spc="-25" dirty="0">
                <a:latin typeface="Noto Sans"/>
                <a:cs typeface="Noto Sans"/>
              </a:rPr>
              <a:t>have  </a:t>
            </a:r>
            <a:r>
              <a:rPr sz="4000" spc="-15" dirty="0">
                <a:latin typeface="Noto Sans"/>
                <a:cs typeface="Noto Sans"/>
              </a:rPr>
              <a:t>less </a:t>
            </a:r>
            <a:r>
              <a:rPr sz="4000" spc="-25" dirty="0">
                <a:latin typeface="Noto Sans"/>
                <a:cs typeface="Noto Sans"/>
              </a:rPr>
              <a:t>infrastructures  than any</a:t>
            </a:r>
            <a:r>
              <a:rPr sz="4000" dirty="0">
                <a:latin typeface="Noto Sans"/>
                <a:cs typeface="Noto Sans"/>
              </a:rPr>
              <a:t> </a:t>
            </a:r>
            <a:r>
              <a:rPr sz="4000" spc="-20" dirty="0">
                <a:latin typeface="Noto Sans"/>
                <a:cs typeface="Noto Sans"/>
              </a:rPr>
              <a:t>other</a:t>
            </a:r>
            <a:r>
              <a:rPr lang="en-US" sz="4000" spc="-20" dirty="0">
                <a:latin typeface="Noto Sans"/>
                <a:cs typeface="Noto Sans"/>
              </a:rPr>
              <a:t> groups.</a:t>
            </a:r>
            <a:endParaRPr sz="40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9346" y="1028705"/>
            <a:ext cx="10629487" cy="8971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367</Words>
  <Application>Microsoft Office PowerPoint</Application>
  <PresentationFormat>Custom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</vt:lpstr>
      <vt:lpstr>Noto Serif</vt:lpstr>
      <vt:lpstr>Office Theme</vt:lpstr>
      <vt:lpstr>School’s Infrastructure Analysis</vt:lpstr>
      <vt:lpstr>It's a fact that children's education is one  of the most important things for Haitians  parents.</vt:lpstr>
      <vt:lpstr>Problem to solve</vt:lpstr>
      <vt:lpstr>Target audience</vt:lpstr>
      <vt:lpstr>Data source</vt:lpstr>
      <vt:lpstr>Methodology</vt:lpstr>
      <vt:lpstr>K-Means Clustering</vt:lpstr>
      <vt:lpstr>Description of the clusters</vt:lpstr>
      <vt:lpstr>PowerPoint Presentation</vt:lpstr>
      <vt:lpstr>PowerPoint Presentation</vt:lpstr>
      <vt:lpstr>First page of the dashboard</vt:lpstr>
      <vt:lpstr>Recommendations</vt:lpstr>
      <vt:lpstr>Contact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School's Infrastructure Analysis</dc:title>
  <dc:creator>Linxsly Alexis</dc:creator>
  <cp:keywords>DAErbkaA3Yw,BAD_xLleHBw</cp:keywords>
  <cp:lastModifiedBy>Linxsly Alexis</cp:lastModifiedBy>
  <cp:revision>5</cp:revision>
  <dcterms:created xsi:type="dcterms:W3CDTF">2021-09-30T18:17:05Z</dcterms:created>
  <dcterms:modified xsi:type="dcterms:W3CDTF">2021-09-30T19:55:29Z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2021-09-30T00:00:00Z</vt:filetime>
  </property>
  <property fmtid="{D5CDD505-2E9C-101B-9397-08002B2CF9AE}" pid="3" name="Creator">
    <vt:lpwstr>Canva</vt:lpwstr>
  </property>
  <property fmtid="{D5CDD505-2E9C-101B-9397-08002B2CF9AE}" pid="4" name="LastSaved">
    <vt:filetime>2021-09-30T00:00:00Z</vt:filetime>
  </property>
</Properties>
</file>