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89" r:id="rId3"/>
    <p:sldId id="257" r:id="rId4"/>
    <p:sldId id="277" r:id="rId5"/>
    <p:sldId id="258" r:id="rId6"/>
    <p:sldId id="268" r:id="rId7"/>
    <p:sldId id="269" r:id="rId8"/>
    <p:sldId id="270" r:id="rId9"/>
    <p:sldId id="259" r:id="rId10"/>
    <p:sldId id="264" r:id="rId11"/>
    <p:sldId id="265" r:id="rId12"/>
    <p:sldId id="266" r:id="rId13"/>
    <p:sldId id="267" r:id="rId14"/>
    <p:sldId id="280" r:id="rId15"/>
    <p:sldId id="281" r:id="rId16"/>
    <p:sldId id="282" r:id="rId17"/>
    <p:sldId id="283" r:id="rId18"/>
    <p:sldId id="284" r:id="rId19"/>
    <p:sldId id="285" r:id="rId20"/>
    <p:sldId id="286" r:id="rId21"/>
    <p:sldId id="287" r:id="rId22"/>
    <p:sldId id="288" r:id="rId23"/>
    <p:sldId id="271" r:id="rId24"/>
    <p:sldId id="272" r:id="rId25"/>
    <p:sldId id="263" r:id="rId26"/>
    <p:sldId id="273" r:id="rId27"/>
    <p:sldId id="260" r:id="rId28"/>
    <p:sldId id="274" r:id="rId29"/>
    <p:sldId id="275" r:id="rId30"/>
    <p:sldId id="276" r:id="rId31"/>
    <p:sldId id="261" r:id="rId32"/>
    <p:sldId id="262" r:id="rId3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A6A0"/>
    <a:srgbClr val="24B2AB"/>
    <a:srgbClr val="36D6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5394131-62A7-40D9-917F-C79A84D100EB}" type="datetimeFigureOut">
              <a:rPr lang="fr-FR" smtClean="0"/>
              <a:t>28/08/2021</a:t>
            </a:fld>
            <a:endParaRPr lang="fr-FR"/>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E7BDCBD3-FF80-4D2D-8171-1CA49FB2D02F}" type="slidenum">
              <a:rPr lang="fr-FR" smtClean="0"/>
              <a:t>‹#›</a:t>
            </a:fld>
            <a:endParaRPr lang="fr-FR"/>
          </a:p>
        </p:txBody>
      </p:sp>
    </p:spTree>
    <p:extLst>
      <p:ext uri="{BB962C8B-B14F-4D97-AF65-F5344CB8AC3E}">
        <p14:creationId xmlns:p14="http://schemas.microsoft.com/office/powerpoint/2010/main" val="11173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BDCBD3-FF80-4D2D-8171-1CA49FB2D02F}" type="slidenum">
              <a:rPr lang="fr-FR" smtClean="0"/>
              <a:t>5</a:t>
            </a:fld>
            <a:endParaRPr lang="fr-FR"/>
          </a:p>
        </p:txBody>
      </p:sp>
    </p:spTree>
    <p:extLst>
      <p:ext uri="{BB962C8B-B14F-4D97-AF65-F5344CB8AC3E}">
        <p14:creationId xmlns:p14="http://schemas.microsoft.com/office/powerpoint/2010/main" val="340530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21750" y="303367"/>
            <a:ext cx="7500499" cy="4216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54480" y="4828426"/>
            <a:ext cx="497334" cy="240017"/>
          </a:xfrm>
          <a:prstGeom prst="rect">
            <a:avLst/>
          </a:prstGeom>
        </p:spPr>
      </p:pic>
      <p:sp>
        <p:nvSpPr>
          <p:cNvPr id="17" name="bg object 17"/>
          <p:cNvSpPr/>
          <p:nvPr/>
        </p:nvSpPr>
        <p:spPr>
          <a:xfrm>
            <a:off x="0" y="49"/>
            <a:ext cx="500380" cy="5143500"/>
          </a:xfrm>
          <a:custGeom>
            <a:avLst/>
            <a:gdLst/>
            <a:ahLst/>
            <a:cxnLst/>
            <a:rect l="l" t="t" r="r" b="b"/>
            <a:pathLst>
              <a:path w="500380" h="5143500">
                <a:moveTo>
                  <a:pt x="499799" y="5143499"/>
                </a:moveTo>
                <a:lnTo>
                  <a:pt x="0" y="5143499"/>
                </a:lnTo>
                <a:lnTo>
                  <a:pt x="0" y="0"/>
                </a:lnTo>
                <a:lnTo>
                  <a:pt x="499799" y="0"/>
                </a:lnTo>
                <a:lnTo>
                  <a:pt x="499799" y="5143499"/>
                </a:lnTo>
                <a:close/>
              </a:path>
            </a:pathLst>
          </a:custGeom>
          <a:solidFill>
            <a:srgbClr val="1A9988"/>
          </a:solidFill>
        </p:spPr>
        <p:txBody>
          <a:bodyPr wrap="square" lIns="0" tIns="0" rIns="0" bIns="0" rtlCol="0"/>
          <a:lstStyle/>
          <a:p>
            <a:endParaRPr/>
          </a:p>
        </p:txBody>
      </p:sp>
      <p:sp>
        <p:nvSpPr>
          <p:cNvPr id="18" name="bg object 18"/>
          <p:cNvSpPr/>
          <p:nvPr/>
        </p:nvSpPr>
        <p:spPr>
          <a:xfrm>
            <a:off x="8636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1A9988"/>
          </a:solidFill>
        </p:spPr>
        <p:txBody>
          <a:bodyPr wrap="square" lIns="0" tIns="0" rIns="0" bIns="0" rtlCol="0"/>
          <a:lstStyle/>
          <a:p>
            <a:endParaRPr/>
          </a:p>
        </p:txBody>
      </p:sp>
      <p:sp>
        <p:nvSpPr>
          <p:cNvPr id="19" name="bg object 19"/>
          <p:cNvSpPr/>
          <p:nvPr/>
        </p:nvSpPr>
        <p:spPr>
          <a:xfrm>
            <a:off x="11588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EB5500"/>
          </a:solidFill>
        </p:spPr>
        <p:txBody>
          <a:bodyPr wrap="square" lIns="0" tIns="0" rIns="0" bIns="0" rtlCol="0"/>
          <a:lstStyle/>
          <a:p>
            <a:endParaRPr/>
          </a:p>
        </p:txBody>
      </p:sp>
      <p:sp>
        <p:nvSpPr>
          <p:cNvPr id="2" name="Holder 2"/>
          <p:cNvSpPr>
            <a:spLocks noGrp="1"/>
          </p:cNvSpPr>
          <p:nvPr>
            <p:ph type="title"/>
          </p:nvPr>
        </p:nvSpPr>
        <p:spPr>
          <a:xfrm>
            <a:off x="821750" y="303367"/>
            <a:ext cx="7500499" cy="421640"/>
          </a:xfrm>
          <a:prstGeom prst="rect">
            <a:avLst/>
          </a:prstGeom>
        </p:spPr>
        <p:txBody>
          <a:bodyPr wrap="square" lIns="0" tIns="0" rIns="0" bIns="0">
            <a:spAutoFit/>
          </a:bodyPr>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a:xfrm>
            <a:off x="799629" y="1275037"/>
            <a:ext cx="7544740" cy="1892300"/>
          </a:xfrm>
          <a:prstGeom prst="rect">
            <a:avLst/>
          </a:prstGeom>
        </p:spPr>
        <p:txBody>
          <a:bodyPr wrap="square" lIns="0" tIns="0" rIns="0" bIns="0">
            <a:spAutoFit/>
          </a:bodyPr>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iiba.org/professional-development/career-centre/what-is-business-analysis/" TargetMode="External"/><Relationship Id="rId2" Type="http://schemas.openxmlformats.org/officeDocument/2006/relationships/hyperlink" Target="http://www.marketsandmarketsblog.com/" TargetMode="External"/><Relationship Id="rId1" Type="http://schemas.openxmlformats.org/officeDocument/2006/relationships/slideLayout" Target="../slideLayouts/slideLayout1.xml"/><Relationship Id="rId5" Type="http://schemas.openxmlformats.org/officeDocument/2006/relationships/hyperlink" Target="https://www.geeksforgeeks.org/python-pearsons-chi-square-test/" TargetMode="External"/><Relationship Id="rId4" Type="http://schemas.openxmlformats.org/officeDocument/2006/relationships/hyperlink" Target="https://www.investopedia.com/terms/s/swot.asp"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5026660" cy="5153025"/>
            <a:chOff x="-3112" y="0"/>
            <a:chExt cx="5026660" cy="5153025"/>
          </a:xfrm>
        </p:grpSpPr>
        <p:sp>
          <p:nvSpPr>
            <p:cNvPr id="3" name="object 3"/>
            <p:cNvSpPr/>
            <p:nvPr/>
          </p:nvSpPr>
          <p:spPr>
            <a:xfrm>
              <a:off x="1649" y="0"/>
              <a:ext cx="4996180" cy="5143500"/>
            </a:xfrm>
            <a:custGeom>
              <a:avLst/>
              <a:gdLst/>
              <a:ahLst/>
              <a:cxnLst/>
              <a:rect l="l" t="t" r="r" b="b"/>
              <a:pathLst>
                <a:path w="4996180" h="5143500">
                  <a:moveTo>
                    <a:pt x="0" y="5143499"/>
                  </a:moveTo>
                  <a:lnTo>
                    <a:pt x="4996174" y="5143499"/>
                  </a:lnTo>
                  <a:lnTo>
                    <a:pt x="4996174" y="0"/>
                  </a:lnTo>
                  <a:lnTo>
                    <a:pt x="0" y="0"/>
                  </a:lnTo>
                  <a:lnTo>
                    <a:pt x="0" y="5143499"/>
                  </a:lnTo>
                  <a:close/>
                </a:path>
              </a:pathLst>
            </a:custGeom>
            <a:solidFill>
              <a:srgbClr val="1A9988"/>
            </a:solidFill>
          </p:spPr>
          <p:txBody>
            <a:bodyPr wrap="square" lIns="0" tIns="0" rIns="0" bIns="0" rtlCol="0"/>
            <a:lstStyle/>
            <a:p>
              <a:endParaRPr/>
            </a:p>
          </p:txBody>
        </p:sp>
        <p:sp>
          <p:nvSpPr>
            <p:cNvPr id="4" name="object 4"/>
            <p:cNvSpPr/>
            <p:nvPr/>
          </p:nvSpPr>
          <p:spPr>
            <a:xfrm>
              <a:off x="1649" y="0"/>
              <a:ext cx="5017135" cy="5143500"/>
            </a:xfrm>
            <a:custGeom>
              <a:avLst/>
              <a:gdLst/>
              <a:ahLst/>
              <a:cxnLst/>
              <a:rect l="l" t="t" r="r" b="b"/>
              <a:pathLst>
                <a:path w="5017135" h="5143500">
                  <a:moveTo>
                    <a:pt x="0" y="0"/>
                  </a:moveTo>
                  <a:lnTo>
                    <a:pt x="5016599" y="0"/>
                  </a:lnTo>
                  <a:lnTo>
                    <a:pt x="5016599" y="5143499"/>
                  </a:lnTo>
                  <a:lnTo>
                    <a:pt x="0" y="5143499"/>
                  </a:lnTo>
                  <a:lnTo>
                    <a:pt x="0" y="0"/>
                  </a:lnTo>
                  <a:close/>
                </a:path>
              </a:pathLst>
            </a:custGeom>
            <a:ln w="9524">
              <a:solidFill>
                <a:srgbClr val="1A1A1A"/>
              </a:solidFill>
            </a:ln>
          </p:spPr>
          <p:txBody>
            <a:bodyPr wrap="square" lIns="0" tIns="0" rIns="0" bIns="0" rtlCol="0"/>
            <a:lstStyle/>
            <a:p>
              <a:endParaRPr/>
            </a:p>
          </p:txBody>
        </p:sp>
      </p:grpSp>
      <p:grpSp>
        <p:nvGrpSpPr>
          <p:cNvPr id="5" name="object 5"/>
          <p:cNvGrpSpPr/>
          <p:nvPr/>
        </p:nvGrpSpPr>
        <p:grpSpPr>
          <a:xfrm>
            <a:off x="4993062" y="0"/>
            <a:ext cx="4156075" cy="5153025"/>
            <a:chOff x="4993062" y="0"/>
            <a:chExt cx="4156075" cy="5153025"/>
          </a:xfrm>
        </p:grpSpPr>
        <p:pic>
          <p:nvPicPr>
            <p:cNvPr id="6" name="object 6"/>
            <p:cNvPicPr/>
            <p:nvPr/>
          </p:nvPicPr>
          <p:blipFill>
            <a:blip r:embed="rId2" cstate="print"/>
            <a:stretch>
              <a:fillRect/>
            </a:stretch>
          </p:blipFill>
          <p:spPr>
            <a:xfrm>
              <a:off x="5436674" y="2866624"/>
              <a:ext cx="3622496" cy="957179"/>
            </a:xfrm>
            <a:prstGeom prst="rect">
              <a:avLst/>
            </a:prstGeom>
          </p:spPr>
        </p:pic>
        <p:sp>
          <p:nvSpPr>
            <p:cNvPr id="7" name="object 7"/>
            <p:cNvSpPr/>
            <p:nvPr/>
          </p:nvSpPr>
          <p:spPr>
            <a:xfrm>
              <a:off x="4997825" y="0"/>
              <a:ext cx="4146550" cy="5143500"/>
            </a:xfrm>
            <a:custGeom>
              <a:avLst/>
              <a:gdLst/>
              <a:ahLst/>
              <a:cxnLst/>
              <a:rect l="l" t="t" r="r" b="b"/>
              <a:pathLst>
                <a:path w="4146550" h="5143500">
                  <a:moveTo>
                    <a:pt x="4146299" y="5143499"/>
                  </a:moveTo>
                  <a:lnTo>
                    <a:pt x="0" y="5143499"/>
                  </a:lnTo>
                  <a:lnTo>
                    <a:pt x="0" y="0"/>
                  </a:lnTo>
                  <a:lnTo>
                    <a:pt x="4146299" y="0"/>
                  </a:lnTo>
                  <a:lnTo>
                    <a:pt x="4146299" y="5143499"/>
                  </a:lnTo>
                  <a:close/>
                </a:path>
              </a:pathLst>
            </a:custGeom>
            <a:solidFill>
              <a:srgbClr val="FFFFFF"/>
            </a:solidFill>
          </p:spPr>
          <p:txBody>
            <a:bodyPr wrap="square" lIns="0" tIns="0" rIns="0" bIns="0" rtlCol="0"/>
            <a:lstStyle/>
            <a:p>
              <a:endParaRPr/>
            </a:p>
          </p:txBody>
        </p:sp>
        <p:sp>
          <p:nvSpPr>
            <p:cNvPr id="8" name="object 8"/>
            <p:cNvSpPr/>
            <p:nvPr/>
          </p:nvSpPr>
          <p:spPr>
            <a:xfrm>
              <a:off x="4997825" y="0"/>
              <a:ext cx="4146550" cy="5143500"/>
            </a:xfrm>
            <a:custGeom>
              <a:avLst/>
              <a:gdLst/>
              <a:ahLst/>
              <a:cxnLst/>
              <a:rect l="l" t="t" r="r" b="b"/>
              <a:pathLst>
                <a:path w="4146550" h="5143500">
                  <a:moveTo>
                    <a:pt x="0" y="0"/>
                  </a:moveTo>
                  <a:lnTo>
                    <a:pt x="4146299" y="0"/>
                  </a:lnTo>
                  <a:lnTo>
                    <a:pt x="4146299" y="5143499"/>
                  </a:lnTo>
                  <a:lnTo>
                    <a:pt x="0" y="5143499"/>
                  </a:lnTo>
                  <a:lnTo>
                    <a:pt x="0" y="0"/>
                  </a:lnTo>
                  <a:close/>
                </a:path>
              </a:pathLst>
            </a:custGeom>
            <a:ln w="9524">
              <a:solidFill>
                <a:srgbClr val="1A1A1A"/>
              </a:solidFill>
            </a:ln>
          </p:spPr>
          <p:txBody>
            <a:bodyPr wrap="square" lIns="0" tIns="0" rIns="0" bIns="0" rtlCol="0"/>
            <a:lstStyle/>
            <a:p>
              <a:endParaRPr/>
            </a:p>
          </p:txBody>
        </p:sp>
        <p:pic>
          <p:nvPicPr>
            <p:cNvPr id="9" name="object 9"/>
            <p:cNvPicPr/>
            <p:nvPr/>
          </p:nvPicPr>
          <p:blipFill>
            <a:blip r:embed="rId3" cstate="print"/>
            <a:stretch>
              <a:fillRect/>
            </a:stretch>
          </p:blipFill>
          <p:spPr>
            <a:xfrm>
              <a:off x="5053338" y="1277741"/>
              <a:ext cx="4035272" cy="1866119"/>
            </a:xfrm>
            <a:prstGeom prst="rect">
              <a:avLst/>
            </a:prstGeom>
          </p:spPr>
        </p:pic>
      </p:grpSp>
      <p:sp>
        <p:nvSpPr>
          <p:cNvPr id="10" name="object 10"/>
          <p:cNvSpPr txBox="1"/>
          <p:nvPr/>
        </p:nvSpPr>
        <p:spPr>
          <a:xfrm>
            <a:off x="802474" y="1377186"/>
            <a:ext cx="4110145" cy="1915268"/>
          </a:xfrm>
          <a:prstGeom prst="rect">
            <a:avLst/>
          </a:prstGeom>
        </p:spPr>
        <p:txBody>
          <a:bodyPr vert="horz" wrap="square" lIns="0" tIns="8890" rIns="0" bIns="0" rtlCol="0">
            <a:spAutoFit/>
          </a:bodyPr>
          <a:lstStyle/>
          <a:p>
            <a:pPr marL="12700" marR="5080">
              <a:lnSpc>
                <a:spcPct val="100699"/>
              </a:lnSpc>
              <a:spcBef>
                <a:spcPts val="70"/>
              </a:spcBef>
            </a:pPr>
            <a:r>
              <a:rPr lang="en-US" sz="4400" b="1" spc="25" dirty="0">
                <a:solidFill>
                  <a:srgbClr val="1A1A1A"/>
                </a:solidFill>
                <a:latin typeface="Trebuchet MS"/>
                <a:cs typeface="Trebuchet MS"/>
              </a:rPr>
              <a:t>Telecom Company </a:t>
            </a:r>
          </a:p>
          <a:p>
            <a:pPr marL="12700" marR="5080">
              <a:lnSpc>
                <a:spcPct val="100699"/>
              </a:lnSpc>
              <a:spcBef>
                <a:spcPts val="70"/>
              </a:spcBef>
            </a:pPr>
            <a:r>
              <a:rPr lang="en-US" sz="3600" b="1" spc="25" dirty="0" err="1">
                <a:solidFill>
                  <a:srgbClr val="1A1A1A"/>
                </a:solidFill>
                <a:latin typeface="Trebuchet MS"/>
                <a:cs typeface="Trebuchet MS"/>
              </a:rPr>
              <a:t>Bussiness</a:t>
            </a:r>
            <a:r>
              <a:rPr lang="en-US" sz="3600" b="1" spc="25" dirty="0">
                <a:solidFill>
                  <a:srgbClr val="1A1A1A"/>
                </a:solidFill>
                <a:latin typeface="Trebuchet MS"/>
                <a:cs typeface="Trebuchet MS"/>
              </a:rPr>
              <a:t> Analysis</a:t>
            </a:r>
            <a:endParaRPr sz="3600" dirty="0">
              <a:latin typeface="Trebuchet MS"/>
              <a:cs typeface="Trebuchet MS"/>
            </a:endParaRPr>
          </a:p>
        </p:txBody>
      </p:sp>
      <p:sp>
        <p:nvSpPr>
          <p:cNvPr id="11" name="object 11"/>
          <p:cNvSpPr txBox="1"/>
          <p:nvPr/>
        </p:nvSpPr>
        <p:spPr>
          <a:xfrm>
            <a:off x="802650" y="3542596"/>
            <a:ext cx="3222625" cy="269240"/>
          </a:xfrm>
          <a:prstGeom prst="rect">
            <a:avLst/>
          </a:prstGeom>
        </p:spPr>
        <p:txBody>
          <a:bodyPr vert="horz" wrap="square" lIns="0" tIns="12700" rIns="0" bIns="0" rtlCol="0">
            <a:spAutoFit/>
          </a:bodyPr>
          <a:lstStyle/>
          <a:p>
            <a:pPr marL="12700">
              <a:lnSpc>
                <a:spcPct val="100000"/>
              </a:lnSpc>
              <a:spcBef>
                <a:spcPts val="100"/>
              </a:spcBef>
            </a:pPr>
            <a:r>
              <a:rPr sz="1600" b="1" spc="-35" dirty="0">
                <a:solidFill>
                  <a:srgbClr val="595959"/>
                </a:solidFill>
                <a:latin typeface="Tahoma"/>
                <a:cs typeface="Tahoma"/>
              </a:rPr>
              <a:t>F</a:t>
            </a:r>
            <a:r>
              <a:rPr sz="1600" b="1" spc="-70" dirty="0">
                <a:solidFill>
                  <a:srgbClr val="595959"/>
                </a:solidFill>
                <a:latin typeface="Tahoma"/>
                <a:cs typeface="Tahoma"/>
              </a:rPr>
              <a:t>r</a:t>
            </a:r>
            <a:r>
              <a:rPr sz="1600" b="1" spc="-55" dirty="0">
                <a:solidFill>
                  <a:srgbClr val="595959"/>
                </a:solidFill>
                <a:latin typeface="Tahoma"/>
                <a:cs typeface="Tahoma"/>
              </a:rPr>
              <a:t>ida</a:t>
            </a:r>
            <a:r>
              <a:rPr sz="1600" b="1" spc="-120" dirty="0">
                <a:solidFill>
                  <a:srgbClr val="595959"/>
                </a:solidFill>
                <a:latin typeface="Tahoma"/>
                <a:cs typeface="Tahoma"/>
              </a:rPr>
              <a:t>y</a:t>
            </a:r>
            <a:r>
              <a:rPr sz="1600" b="1" spc="-85" dirty="0">
                <a:solidFill>
                  <a:srgbClr val="595959"/>
                </a:solidFill>
                <a:latin typeface="Tahoma"/>
                <a:cs typeface="Tahoma"/>
              </a:rPr>
              <a:t>,</a:t>
            </a:r>
            <a:r>
              <a:rPr sz="1600" b="1" spc="-75" dirty="0">
                <a:solidFill>
                  <a:srgbClr val="595959"/>
                </a:solidFill>
                <a:latin typeface="Tahoma"/>
                <a:cs typeface="Tahoma"/>
              </a:rPr>
              <a:t> </a:t>
            </a:r>
            <a:r>
              <a:rPr lang="en-US" sz="1600" b="1" spc="-50" dirty="0">
                <a:solidFill>
                  <a:srgbClr val="595959"/>
                </a:solidFill>
                <a:latin typeface="Tahoma"/>
                <a:cs typeface="Tahoma"/>
              </a:rPr>
              <a:t>A</a:t>
            </a:r>
            <a:r>
              <a:rPr lang="en-US" sz="1600" b="1" spc="-50" dirty="0" smtClean="0">
                <a:solidFill>
                  <a:srgbClr val="595959"/>
                </a:solidFill>
                <a:latin typeface="Tahoma"/>
                <a:cs typeface="Tahoma"/>
              </a:rPr>
              <a:t>ugust</a:t>
            </a:r>
            <a:r>
              <a:rPr sz="1600" b="1" spc="-75" dirty="0" smtClean="0">
                <a:solidFill>
                  <a:srgbClr val="595959"/>
                </a:solidFill>
                <a:latin typeface="Tahoma"/>
                <a:cs typeface="Tahoma"/>
              </a:rPr>
              <a:t> </a:t>
            </a:r>
            <a:r>
              <a:rPr sz="1600" b="1" spc="-200" dirty="0" smtClean="0">
                <a:solidFill>
                  <a:srgbClr val="595959"/>
                </a:solidFill>
                <a:latin typeface="Tahoma"/>
                <a:cs typeface="Tahoma"/>
              </a:rPr>
              <a:t>2</a:t>
            </a:r>
            <a:r>
              <a:rPr lang="en-US" sz="1600" b="1" dirty="0">
                <a:solidFill>
                  <a:srgbClr val="595959"/>
                </a:solidFill>
                <a:latin typeface="Tahoma"/>
                <a:cs typeface="Tahoma"/>
              </a:rPr>
              <a:t>7</a:t>
            </a:r>
            <a:r>
              <a:rPr sz="1600" b="1" baseline="30000" dirty="0" smtClean="0">
                <a:solidFill>
                  <a:srgbClr val="595959"/>
                </a:solidFill>
                <a:latin typeface="Tahoma"/>
                <a:cs typeface="Tahoma"/>
              </a:rPr>
              <a:t>t</a:t>
            </a:r>
            <a:r>
              <a:rPr sz="1600" b="1" spc="-75" baseline="30000" dirty="0" smtClean="0">
                <a:solidFill>
                  <a:srgbClr val="595959"/>
                </a:solidFill>
                <a:latin typeface="Tahoma"/>
                <a:cs typeface="Tahoma"/>
              </a:rPr>
              <a:t>h</a:t>
            </a:r>
            <a:r>
              <a:rPr lang="en-US" sz="1600" b="1" spc="-75" dirty="0">
                <a:solidFill>
                  <a:srgbClr val="595959"/>
                </a:solidFill>
                <a:latin typeface="Tahoma"/>
                <a:cs typeface="Tahoma"/>
              </a:rPr>
              <a:t>,</a:t>
            </a:r>
            <a:r>
              <a:rPr sz="1600" b="1" spc="-75" dirty="0">
                <a:solidFill>
                  <a:srgbClr val="595959"/>
                </a:solidFill>
                <a:latin typeface="Tahoma"/>
                <a:cs typeface="Tahoma"/>
              </a:rPr>
              <a:t> </a:t>
            </a:r>
            <a:r>
              <a:rPr lang="en-US" sz="1600" b="1" spc="-110" dirty="0">
                <a:solidFill>
                  <a:srgbClr val="595959"/>
                </a:solidFill>
                <a:latin typeface="Tahoma"/>
                <a:cs typeface="Tahoma"/>
              </a:rPr>
              <a:t>2</a:t>
            </a:r>
            <a:r>
              <a:rPr sz="1600" b="1" spc="-110" dirty="0">
                <a:solidFill>
                  <a:srgbClr val="595959"/>
                </a:solidFill>
                <a:latin typeface="Tahoma"/>
                <a:cs typeface="Tahoma"/>
              </a:rPr>
              <a:t>:00pm</a:t>
            </a:r>
            <a:endParaRPr sz="16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1197610" cy="421640"/>
          </a:xfrm>
          <a:prstGeom prst="rect">
            <a:avLst/>
          </a:prstGeom>
        </p:spPr>
        <p:txBody>
          <a:bodyPr vert="horz" wrap="square" lIns="0" tIns="12700" rIns="0" bIns="0" rtlCol="0">
            <a:spAutoFit/>
          </a:bodyPr>
          <a:lstStyle/>
          <a:p>
            <a:pPr marL="12700">
              <a:lnSpc>
                <a:spcPct val="100000"/>
              </a:lnSpc>
              <a:spcBef>
                <a:spcPts val="100"/>
              </a:spcBef>
            </a:pPr>
            <a:r>
              <a:rPr sz="2600" b="1" spc="95" dirty="0">
                <a:solidFill>
                  <a:srgbClr val="1A1A1A"/>
                </a:solidFill>
                <a:latin typeface="Trebuchet MS"/>
                <a:cs typeface="Trebuchet MS"/>
              </a:rPr>
              <a:t>R</a:t>
            </a:r>
            <a:r>
              <a:rPr sz="2600" b="1" spc="100" dirty="0">
                <a:solidFill>
                  <a:srgbClr val="1A1A1A"/>
                </a:solidFill>
                <a:latin typeface="Trebuchet MS"/>
                <a:cs typeface="Trebuchet MS"/>
              </a:rPr>
              <a:t>esu</a:t>
            </a:r>
            <a:r>
              <a:rPr sz="2600" b="1" spc="40" dirty="0">
                <a:solidFill>
                  <a:srgbClr val="1A1A1A"/>
                </a:solidFill>
                <a:latin typeface="Trebuchet MS"/>
                <a:cs typeface="Trebuchet MS"/>
              </a:rPr>
              <a:t>l</a:t>
            </a:r>
            <a:r>
              <a:rPr sz="2600" b="1" spc="65" dirty="0">
                <a:solidFill>
                  <a:srgbClr val="1A1A1A"/>
                </a:solidFill>
                <a:latin typeface="Trebuchet MS"/>
                <a:cs typeface="Trebuchet MS"/>
              </a:rPr>
              <a:t>ts</a:t>
            </a:r>
            <a:endParaRPr sz="2600">
              <a:latin typeface="Trebuchet MS"/>
              <a:cs typeface="Trebuchet MS"/>
            </a:endParaRPr>
          </a:p>
        </p:txBody>
      </p:sp>
      <p:sp>
        <p:nvSpPr>
          <p:cNvPr id="3" name="object 3"/>
          <p:cNvSpPr txBox="1"/>
          <p:nvPr/>
        </p:nvSpPr>
        <p:spPr>
          <a:xfrm>
            <a:off x="4876800" y="2048848"/>
            <a:ext cx="3657600" cy="1389355"/>
          </a:xfrm>
          <a:prstGeom prst="rect">
            <a:avLst/>
          </a:prstGeom>
        </p:spPr>
        <p:txBody>
          <a:bodyPr vert="horz" wrap="square" lIns="0" tIns="12700" rIns="0" bIns="0" rtlCol="0">
            <a:spAutoFit/>
          </a:bodyPr>
          <a:lstStyle/>
          <a:p>
            <a:pPr marL="12700" marR="5080" algn="just">
              <a:lnSpc>
                <a:spcPct val="113300"/>
              </a:lnSpc>
              <a:spcBef>
                <a:spcPts val="100"/>
              </a:spcBef>
            </a:pPr>
            <a:r>
              <a:rPr lang="en-US" sz="1600" dirty="0">
                <a:latin typeface="Tahoma"/>
                <a:cs typeface="Tahoma"/>
              </a:rPr>
              <a:t>The proportion of churned customer is  statistically higher in the customers that are not dependent (31.28%) compare to those that are dependents(15.53%)</a:t>
            </a:r>
          </a:p>
          <a:p>
            <a:pPr marL="12700" marR="5080" algn="just">
              <a:lnSpc>
                <a:spcPct val="113300"/>
              </a:lnSpc>
              <a:spcBef>
                <a:spcPts val="100"/>
              </a:spcBef>
            </a:pPr>
            <a:r>
              <a:rPr lang="en-US" sz="1400" dirty="0">
                <a:latin typeface="Tahoma" panose="020B0604030504040204" pitchFamily="34" charset="0"/>
                <a:ea typeface="Tahoma" panose="020B0604030504040204" pitchFamily="34" charset="0"/>
                <a:cs typeface="Tahoma" panose="020B0604030504040204" pitchFamily="34" charset="0"/>
              </a:rPr>
              <a:t>(</a:t>
            </a:r>
            <a:r>
              <a:rPr lang="fr-FR" sz="1400" dirty="0">
                <a:effectLst/>
                <a:latin typeface="Tahoma" panose="020B0604030504040204" pitchFamily="34" charset="0"/>
                <a:ea typeface="Tahoma" panose="020B0604030504040204" pitchFamily="34" charset="0"/>
                <a:cs typeface="Tahoma" panose="020B0604030504040204" pitchFamily="34" charset="0"/>
              </a:rPr>
              <a:t>p-value =2.01e-42 </a:t>
            </a:r>
            <a:r>
              <a:rPr lang="fr-FR" sz="1400" dirty="0">
                <a:latin typeface="Tahoma" panose="020B0604030504040204" pitchFamily="34" charset="0"/>
                <a:ea typeface="Tahoma" panose="020B0604030504040204" pitchFamily="34" charset="0"/>
                <a:cs typeface="Tahoma" panose="020B0604030504040204" pitchFamily="34" charset="0"/>
              </a:rPr>
              <a:t>&lt;</a:t>
            </a:r>
            <a:r>
              <a:rPr lang="fr-FR" sz="1400" dirty="0">
                <a:effectLst/>
                <a:latin typeface="Tahoma" panose="020B0604030504040204" pitchFamily="34" charset="0"/>
                <a:ea typeface="Tahoma" panose="020B0604030504040204" pitchFamily="34" charset="0"/>
                <a:cs typeface="Tahoma" panose="020B0604030504040204" pitchFamily="34" charset="0"/>
              </a:rPr>
              <a:t> 0.05</a:t>
            </a:r>
            <a:r>
              <a:rPr lang="en-US" sz="1400" dirty="0">
                <a:latin typeface="Tahoma" panose="020B0604030504040204" pitchFamily="34" charset="0"/>
                <a:ea typeface="Tahoma" panose="020B0604030504040204" pitchFamily="34" charset="0"/>
                <a:cs typeface="Tahoma" panose="020B0604030504040204" pitchFamily="34" charset="0"/>
              </a:rPr>
              <a:t>)</a:t>
            </a:r>
            <a:endParaRPr sz="14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685800" y="4690275"/>
            <a:ext cx="914400" cy="438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38090C0-F52F-4F3F-B5EB-3C0DC30DB769}"/>
              </a:ext>
            </a:extLst>
          </p:cNvPr>
          <p:cNvPicPr/>
          <p:nvPr/>
        </p:nvPicPr>
        <p:blipFill>
          <a:blip r:embed="rId2">
            <a:extLst>
              <a:ext uri="{28A0092B-C50C-407E-A947-70E740481C1C}">
                <a14:useLocalDpi xmlns:a14="http://schemas.microsoft.com/office/drawing/2010/main" val="0"/>
              </a:ext>
            </a:extLst>
          </a:blip>
          <a:stretch>
            <a:fillRect/>
          </a:stretch>
        </p:blipFill>
        <p:spPr>
          <a:xfrm>
            <a:off x="685800" y="1467155"/>
            <a:ext cx="3222143" cy="2552742"/>
          </a:xfrm>
          <a:prstGeom prst="rect">
            <a:avLst/>
          </a:prstGeom>
        </p:spPr>
      </p:pic>
      <p:sp>
        <p:nvSpPr>
          <p:cNvPr id="4" name="TextBox 3"/>
          <p:cNvSpPr txBox="1"/>
          <p:nvPr/>
        </p:nvSpPr>
        <p:spPr>
          <a:xfrm>
            <a:off x="685800" y="975980"/>
            <a:ext cx="5105400" cy="369332"/>
          </a:xfrm>
          <a:prstGeom prst="rect">
            <a:avLst/>
          </a:prstGeom>
          <a:noFill/>
        </p:spPr>
        <p:txBody>
          <a:bodyPr wrap="square" rtlCol="0">
            <a:spAutoFit/>
          </a:bodyPr>
          <a:lstStyle/>
          <a:p>
            <a:r>
              <a:rPr lang="en-US" dirty="0" smtClean="0"/>
              <a:t>Distribution of churn by dependents</a:t>
            </a:r>
            <a:endParaRPr lang="en-US" dirty="0"/>
          </a:p>
        </p:txBody>
      </p:sp>
    </p:spTree>
    <p:extLst>
      <p:ext uri="{BB962C8B-B14F-4D97-AF65-F5344CB8AC3E}">
        <p14:creationId xmlns:p14="http://schemas.microsoft.com/office/powerpoint/2010/main" val="17184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1197610" cy="320601"/>
          </a:xfrm>
          <a:prstGeom prst="rect">
            <a:avLst/>
          </a:prstGeom>
        </p:spPr>
        <p:txBody>
          <a:bodyPr vert="horz" wrap="square" lIns="0" tIns="12700" rIns="0" bIns="0" rtlCol="0">
            <a:spAutoFit/>
          </a:bodyPr>
          <a:lstStyle/>
          <a:p>
            <a:pPr marL="12700">
              <a:lnSpc>
                <a:spcPct val="100000"/>
              </a:lnSpc>
              <a:spcBef>
                <a:spcPts val="100"/>
              </a:spcBef>
            </a:pPr>
            <a:r>
              <a:rPr sz="2000" b="1" spc="95" dirty="0">
                <a:solidFill>
                  <a:srgbClr val="1A1A1A"/>
                </a:solidFill>
                <a:latin typeface="Trebuchet MS"/>
                <a:cs typeface="Trebuchet MS"/>
              </a:rPr>
              <a:t>R</a:t>
            </a:r>
            <a:r>
              <a:rPr sz="2000" b="1" spc="100" dirty="0">
                <a:solidFill>
                  <a:srgbClr val="1A1A1A"/>
                </a:solidFill>
                <a:latin typeface="Trebuchet MS"/>
                <a:cs typeface="Trebuchet MS"/>
              </a:rPr>
              <a:t>esu</a:t>
            </a:r>
            <a:r>
              <a:rPr sz="2000" b="1" spc="40" dirty="0">
                <a:solidFill>
                  <a:srgbClr val="1A1A1A"/>
                </a:solidFill>
                <a:latin typeface="Trebuchet MS"/>
                <a:cs typeface="Trebuchet MS"/>
              </a:rPr>
              <a:t>l</a:t>
            </a:r>
            <a:r>
              <a:rPr sz="2000" b="1" spc="65" dirty="0">
                <a:solidFill>
                  <a:srgbClr val="1A1A1A"/>
                </a:solidFill>
                <a:latin typeface="Trebuchet MS"/>
                <a:cs typeface="Trebuchet MS"/>
              </a:rPr>
              <a:t>ts</a:t>
            </a:r>
            <a:endParaRPr sz="2000" dirty="0">
              <a:latin typeface="Trebuchet MS"/>
              <a:cs typeface="Trebuchet MS"/>
            </a:endParaRPr>
          </a:p>
        </p:txBody>
      </p:sp>
      <p:sp>
        <p:nvSpPr>
          <p:cNvPr id="3" name="object 3"/>
          <p:cNvSpPr txBox="1"/>
          <p:nvPr/>
        </p:nvSpPr>
        <p:spPr>
          <a:xfrm>
            <a:off x="5410200" y="1657350"/>
            <a:ext cx="3047999" cy="1230145"/>
          </a:xfrm>
          <a:prstGeom prst="rect">
            <a:avLst/>
          </a:prstGeom>
        </p:spPr>
        <p:txBody>
          <a:bodyPr vert="horz" wrap="square" lIns="0" tIns="12700" rIns="0" bIns="0" rtlCol="0">
            <a:spAutoFit/>
          </a:bodyPr>
          <a:lstStyle/>
          <a:p>
            <a:pPr marL="12700" marR="5080" algn="just">
              <a:lnSpc>
                <a:spcPct val="113300"/>
              </a:lnSpc>
              <a:spcBef>
                <a:spcPts val="100"/>
              </a:spcBef>
            </a:pPr>
            <a:r>
              <a:rPr lang="en-US" sz="1400" dirty="0">
                <a:latin typeface="Times New Roman" panose="02020603050405020304" pitchFamily="18" charset="0"/>
                <a:cs typeface="Times New Roman" panose="02020603050405020304" pitchFamily="18" charset="0"/>
              </a:rPr>
              <a:t>The proportion of churned customer is  statistically higher in those that don’t have partner (32.98%) compare to those that </a:t>
            </a:r>
            <a:r>
              <a:rPr lang="en-US" sz="1400" dirty="0" smtClean="0">
                <a:latin typeface="Times New Roman" panose="02020603050405020304" pitchFamily="18" charset="0"/>
                <a:cs typeface="Times New Roman" panose="02020603050405020304" pitchFamily="18" charset="0"/>
              </a:rPr>
              <a:t>have one(19.72%).</a:t>
            </a:r>
            <a:r>
              <a:rPr lang="en-US" sz="1400" dirty="0" smtClean="0">
                <a:latin typeface="Times New Roman" panose="02020603050405020304" pitchFamily="18" charset="0"/>
                <a:ea typeface="Tahoma" panose="020B0604030504040204" pitchFamily="34" charset="0"/>
                <a:cs typeface="Times New Roman" panose="02020603050405020304" pitchFamily="18" charset="0"/>
              </a:rPr>
              <a:t>(</a:t>
            </a:r>
            <a:r>
              <a:rPr lang="en-US" sz="1400" dirty="0" smtClean="0">
                <a:effectLst/>
                <a:latin typeface="Times New Roman" panose="02020603050405020304" pitchFamily="18" charset="0"/>
                <a:ea typeface="Tahoma" panose="020B0604030504040204" pitchFamily="34" charset="0"/>
                <a:cs typeface="Times New Roman" panose="02020603050405020304" pitchFamily="18" charset="0"/>
              </a:rPr>
              <a:t>p-value=3.97e-36</a:t>
            </a:r>
            <a:r>
              <a:rPr lang="en-US" sz="14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400" dirty="0">
                <a:latin typeface="Times New Roman" panose="02020603050405020304" pitchFamily="18" charset="0"/>
                <a:ea typeface="Tahoma" panose="020B0604030504040204" pitchFamily="34" charset="0"/>
                <a:cs typeface="Times New Roman" panose="02020603050405020304" pitchFamily="18" charset="0"/>
              </a:rPr>
              <a:t>&lt;</a:t>
            </a:r>
            <a:r>
              <a:rPr lang="en-US" sz="1400" dirty="0">
                <a:effectLst/>
                <a:latin typeface="Times New Roman" panose="02020603050405020304" pitchFamily="18" charset="0"/>
                <a:ea typeface="Tahoma" panose="020B0604030504040204" pitchFamily="34" charset="0"/>
                <a:cs typeface="Times New Roman" panose="02020603050405020304" pitchFamily="18" charset="0"/>
              </a:rPr>
              <a:t> 0.05</a:t>
            </a:r>
            <a:r>
              <a:rPr lang="en-US" sz="1400"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5" name="Rectangle 4"/>
          <p:cNvSpPr/>
          <p:nvPr/>
        </p:nvSpPr>
        <p:spPr>
          <a:xfrm>
            <a:off x="685800" y="4690275"/>
            <a:ext cx="914400" cy="438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DAB0A79-2FD5-4AAD-B185-847ED545A482}"/>
              </a:ext>
            </a:extLst>
          </p:cNvPr>
          <p:cNvPicPr/>
          <p:nvPr/>
        </p:nvPicPr>
        <p:blipFill>
          <a:blip r:embed="rId2">
            <a:extLst>
              <a:ext uri="{28A0092B-C50C-407E-A947-70E740481C1C}">
                <a14:useLocalDpi xmlns:a14="http://schemas.microsoft.com/office/drawing/2010/main" val="0"/>
              </a:ext>
            </a:extLst>
          </a:blip>
          <a:stretch>
            <a:fillRect/>
          </a:stretch>
        </p:blipFill>
        <p:spPr>
          <a:xfrm>
            <a:off x="519596" y="1376758"/>
            <a:ext cx="3138004" cy="2566592"/>
          </a:xfrm>
          <a:prstGeom prst="rect">
            <a:avLst/>
          </a:prstGeom>
        </p:spPr>
      </p:pic>
      <p:sp>
        <p:nvSpPr>
          <p:cNvPr id="4" name="TextBox 3"/>
          <p:cNvSpPr txBox="1"/>
          <p:nvPr/>
        </p:nvSpPr>
        <p:spPr>
          <a:xfrm>
            <a:off x="821750" y="945334"/>
            <a:ext cx="4588450" cy="369332"/>
          </a:xfrm>
          <a:prstGeom prst="rect">
            <a:avLst/>
          </a:prstGeom>
          <a:noFill/>
        </p:spPr>
        <p:txBody>
          <a:bodyPr wrap="square" rtlCol="0">
            <a:spAutoFit/>
          </a:bodyPr>
          <a:lstStyle/>
          <a:p>
            <a:r>
              <a:rPr lang="en-US" dirty="0" smtClean="0"/>
              <a:t>Distribution of churn by partner</a:t>
            </a:r>
            <a:endParaRPr lang="en-US" dirty="0"/>
          </a:p>
        </p:txBody>
      </p:sp>
    </p:spTree>
    <p:extLst>
      <p:ext uri="{BB962C8B-B14F-4D97-AF65-F5344CB8AC3E}">
        <p14:creationId xmlns:p14="http://schemas.microsoft.com/office/powerpoint/2010/main" val="360099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1197610" cy="320601"/>
          </a:xfrm>
          <a:prstGeom prst="rect">
            <a:avLst/>
          </a:prstGeom>
        </p:spPr>
        <p:txBody>
          <a:bodyPr vert="horz" wrap="square" lIns="0" tIns="12700" rIns="0" bIns="0" rtlCol="0">
            <a:spAutoFit/>
          </a:bodyPr>
          <a:lstStyle/>
          <a:p>
            <a:pPr marL="12700">
              <a:lnSpc>
                <a:spcPct val="100000"/>
              </a:lnSpc>
              <a:spcBef>
                <a:spcPts val="100"/>
              </a:spcBef>
            </a:pPr>
            <a:r>
              <a:rPr sz="2000" b="1" spc="95" dirty="0">
                <a:solidFill>
                  <a:srgbClr val="1A1A1A"/>
                </a:solidFill>
                <a:latin typeface="Trebuchet MS"/>
                <a:cs typeface="Trebuchet MS"/>
              </a:rPr>
              <a:t>R</a:t>
            </a:r>
            <a:r>
              <a:rPr sz="2000" b="1" spc="100" dirty="0">
                <a:solidFill>
                  <a:srgbClr val="1A1A1A"/>
                </a:solidFill>
                <a:latin typeface="Trebuchet MS"/>
                <a:cs typeface="Trebuchet MS"/>
              </a:rPr>
              <a:t>esu</a:t>
            </a:r>
            <a:r>
              <a:rPr sz="2000" b="1" spc="40" dirty="0">
                <a:solidFill>
                  <a:srgbClr val="1A1A1A"/>
                </a:solidFill>
                <a:latin typeface="Trebuchet MS"/>
                <a:cs typeface="Trebuchet MS"/>
              </a:rPr>
              <a:t>l</a:t>
            </a:r>
            <a:r>
              <a:rPr sz="2000" b="1" spc="65" dirty="0">
                <a:solidFill>
                  <a:srgbClr val="1A1A1A"/>
                </a:solidFill>
                <a:latin typeface="Trebuchet MS"/>
                <a:cs typeface="Trebuchet MS"/>
              </a:rPr>
              <a:t>ts</a:t>
            </a:r>
            <a:endParaRPr sz="2000" dirty="0">
              <a:latin typeface="Trebuchet MS"/>
              <a:cs typeface="Trebuchet MS"/>
            </a:endParaRPr>
          </a:p>
        </p:txBody>
      </p:sp>
      <p:sp>
        <p:nvSpPr>
          <p:cNvPr id="3" name="object 3"/>
          <p:cNvSpPr txBox="1"/>
          <p:nvPr/>
        </p:nvSpPr>
        <p:spPr>
          <a:xfrm>
            <a:off x="5410200" y="1809750"/>
            <a:ext cx="3214205" cy="1694951"/>
          </a:xfrm>
          <a:prstGeom prst="rect">
            <a:avLst/>
          </a:prstGeom>
        </p:spPr>
        <p:txBody>
          <a:bodyPr vert="horz" wrap="square" lIns="0" tIns="12700" rIns="0" bIns="0" rtlCol="0">
            <a:spAutoFit/>
          </a:bodyPr>
          <a:lstStyle/>
          <a:p>
            <a:pPr marL="12700" marR="5080">
              <a:lnSpc>
                <a:spcPct val="113300"/>
              </a:lnSpc>
              <a:spcBef>
                <a:spcPts val="100"/>
              </a:spcBef>
            </a:pPr>
            <a:r>
              <a:rPr lang="en-US" sz="1600" dirty="0">
                <a:latin typeface="Tahoma"/>
                <a:cs typeface="Tahoma"/>
              </a:rPr>
              <a:t>The proportion of churned customer is  statistically higher in those that  are senior citizen (41.68%) compare to those that are not (23.65%).  </a:t>
            </a:r>
          </a:p>
          <a:p>
            <a:pPr marL="12700" marR="5080">
              <a:lnSpc>
                <a:spcPct val="113300"/>
              </a:lnSpc>
              <a:spcBef>
                <a:spcPts val="100"/>
              </a:spcBef>
            </a:pPr>
            <a:r>
              <a:rPr lang="en-US" sz="1600" dirty="0">
                <a:latin typeface="Tahoma"/>
                <a:cs typeface="Tahoma"/>
              </a:rPr>
              <a:t> </a:t>
            </a:r>
            <a:r>
              <a:rPr lang="en-US" sz="1400" dirty="0">
                <a:latin typeface="Tahoma" panose="020B0604030504040204" pitchFamily="34" charset="0"/>
                <a:ea typeface="Tahoma" panose="020B0604030504040204" pitchFamily="34" charset="0"/>
                <a:cs typeface="Tahoma" panose="020B0604030504040204" pitchFamily="34" charset="0"/>
              </a:rPr>
              <a:t>(</a:t>
            </a:r>
            <a:r>
              <a:rPr lang="en-US" sz="1400" dirty="0">
                <a:effectLst/>
                <a:latin typeface="Tahoma" panose="020B0604030504040204" pitchFamily="34" charset="0"/>
                <a:ea typeface="Tahoma" panose="020B0604030504040204" pitchFamily="34" charset="0"/>
                <a:cs typeface="Tahoma" panose="020B0604030504040204" pitchFamily="34" charset="0"/>
              </a:rPr>
              <a:t>p-value =2.47e-36 </a:t>
            </a:r>
            <a:r>
              <a:rPr lang="en-US" sz="1400" dirty="0">
                <a:latin typeface="Tahoma" panose="020B0604030504040204" pitchFamily="34" charset="0"/>
                <a:ea typeface="Tahoma" panose="020B0604030504040204" pitchFamily="34" charset="0"/>
                <a:cs typeface="Tahoma" panose="020B0604030504040204" pitchFamily="34" charset="0"/>
              </a:rPr>
              <a:t>&lt;</a:t>
            </a:r>
            <a:r>
              <a:rPr lang="en-US" sz="1400" dirty="0">
                <a:effectLst/>
                <a:latin typeface="Tahoma" panose="020B0604030504040204" pitchFamily="34" charset="0"/>
                <a:ea typeface="Tahoma" panose="020B0604030504040204" pitchFamily="34" charset="0"/>
                <a:cs typeface="Tahoma" panose="020B0604030504040204" pitchFamily="34" charset="0"/>
              </a:rPr>
              <a:t> 0.05</a:t>
            </a:r>
            <a:r>
              <a:rPr lang="en-US" sz="1400" dirty="0">
                <a:latin typeface="Tahoma" panose="020B0604030504040204" pitchFamily="34" charset="0"/>
                <a:ea typeface="Tahoma" panose="020B0604030504040204" pitchFamily="34" charset="0"/>
                <a:cs typeface="Tahoma" panose="020B0604030504040204" pitchFamily="34" charset="0"/>
              </a:rPr>
              <a:t>)</a:t>
            </a:r>
          </a:p>
        </p:txBody>
      </p:sp>
      <p:sp>
        <p:nvSpPr>
          <p:cNvPr id="5" name="Rectangle 4"/>
          <p:cNvSpPr/>
          <p:nvPr/>
        </p:nvSpPr>
        <p:spPr>
          <a:xfrm>
            <a:off x="685800" y="4690275"/>
            <a:ext cx="914400" cy="438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E753E0-E184-401B-811D-EDBD61348257}"/>
              </a:ext>
            </a:extLst>
          </p:cNvPr>
          <p:cNvPicPr/>
          <p:nvPr/>
        </p:nvPicPr>
        <p:blipFill>
          <a:blip r:embed="rId2">
            <a:extLst>
              <a:ext uri="{28A0092B-C50C-407E-A947-70E740481C1C}">
                <a14:useLocalDpi xmlns:a14="http://schemas.microsoft.com/office/drawing/2010/main" val="0"/>
              </a:ext>
            </a:extLst>
          </a:blip>
          <a:stretch>
            <a:fillRect/>
          </a:stretch>
        </p:blipFill>
        <p:spPr>
          <a:xfrm>
            <a:off x="519594" y="1465206"/>
            <a:ext cx="4662006" cy="3087744"/>
          </a:xfrm>
          <a:prstGeom prst="rect">
            <a:avLst/>
          </a:prstGeom>
        </p:spPr>
      </p:pic>
      <p:sp>
        <p:nvSpPr>
          <p:cNvPr id="4" name="TextBox 3"/>
          <p:cNvSpPr txBox="1"/>
          <p:nvPr/>
        </p:nvSpPr>
        <p:spPr>
          <a:xfrm>
            <a:off x="821750" y="968512"/>
            <a:ext cx="3978850" cy="369332"/>
          </a:xfrm>
          <a:prstGeom prst="rect">
            <a:avLst/>
          </a:prstGeom>
          <a:noFill/>
        </p:spPr>
        <p:txBody>
          <a:bodyPr wrap="square" rtlCol="0">
            <a:spAutoFit/>
          </a:bodyPr>
          <a:lstStyle/>
          <a:p>
            <a:r>
              <a:rPr lang="en-US" dirty="0" smtClean="0"/>
              <a:t>Distribution of churn by Senior Citizen</a:t>
            </a:r>
            <a:endParaRPr lang="en-US" dirty="0"/>
          </a:p>
        </p:txBody>
      </p:sp>
    </p:spTree>
    <p:extLst>
      <p:ext uri="{BB962C8B-B14F-4D97-AF65-F5344CB8AC3E}">
        <p14:creationId xmlns:p14="http://schemas.microsoft.com/office/powerpoint/2010/main" val="384432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1197610" cy="320601"/>
          </a:xfrm>
          <a:prstGeom prst="rect">
            <a:avLst/>
          </a:prstGeom>
        </p:spPr>
        <p:txBody>
          <a:bodyPr vert="horz" wrap="square" lIns="0" tIns="12700" rIns="0" bIns="0" rtlCol="0">
            <a:spAutoFit/>
          </a:bodyPr>
          <a:lstStyle/>
          <a:p>
            <a:pPr marL="12700">
              <a:lnSpc>
                <a:spcPct val="100000"/>
              </a:lnSpc>
              <a:spcBef>
                <a:spcPts val="100"/>
              </a:spcBef>
            </a:pPr>
            <a:r>
              <a:rPr sz="2000" b="1" spc="95" dirty="0">
                <a:solidFill>
                  <a:srgbClr val="1A1A1A"/>
                </a:solidFill>
                <a:latin typeface="Trebuchet MS"/>
                <a:cs typeface="Trebuchet MS"/>
              </a:rPr>
              <a:t>R</a:t>
            </a:r>
            <a:r>
              <a:rPr sz="2000" b="1" spc="100" dirty="0">
                <a:solidFill>
                  <a:srgbClr val="1A1A1A"/>
                </a:solidFill>
                <a:latin typeface="Trebuchet MS"/>
                <a:cs typeface="Trebuchet MS"/>
              </a:rPr>
              <a:t>esu</a:t>
            </a:r>
            <a:r>
              <a:rPr sz="2000" b="1" spc="40" dirty="0">
                <a:solidFill>
                  <a:srgbClr val="1A1A1A"/>
                </a:solidFill>
                <a:latin typeface="Trebuchet MS"/>
                <a:cs typeface="Trebuchet MS"/>
              </a:rPr>
              <a:t>l</a:t>
            </a:r>
            <a:r>
              <a:rPr sz="2000" b="1" spc="65" dirty="0">
                <a:solidFill>
                  <a:srgbClr val="1A1A1A"/>
                </a:solidFill>
                <a:latin typeface="Trebuchet MS"/>
                <a:cs typeface="Trebuchet MS"/>
              </a:rPr>
              <a:t>ts</a:t>
            </a:r>
            <a:endParaRPr sz="2600" dirty="0">
              <a:latin typeface="Trebuchet MS"/>
              <a:cs typeface="Trebuchet MS"/>
            </a:endParaRPr>
          </a:p>
        </p:txBody>
      </p:sp>
      <p:sp>
        <p:nvSpPr>
          <p:cNvPr id="3" name="object 3"/>
          <p:cNvSpPr txBox="1"/>
          <p:nvPr/>
        </p:nvSpPr>
        <p:spPr>
          <a:xfrm>
            <a:off x="5486400" y="2343150"/>
            <a:ext cx="3061805" cy="986680"/>
          </a:xfrm>
          <a:prstGeom prst="rect">
            <a:avLst/>
          </a:prstGeom>
        </p:spPr>
        <p:txBody>
          <a:bodyPr vert="horz" wrap="square" lIns="0" tIns="12700" rIns="0" bIns="0" rtlCol="0">
            <a:spAutoFit/>
          </a:bodyPr>
          <a:lstStyle/>
          <a:p>
            <a:pPr marL="12700" marR="5080" algn="just">
              <a:lnSpc>
                <a:spcPct val="113300"/>
              </a:lnSpc>
              <a:spcBef>
                <a:spcPts val="100"/>
              </a:spcBef>
            </a:pPr>
            <a:r>
              <a:rPr lang="en-US" sz="1400" dirty="0">
                <a:latin typeface="Times New Roman" panose="02020603050405020304" pitchFamily="18" charset="0"/>
                <a:cs typeface="Times New Roman" panose="02020603050405020304" pitchFamily="18" charset="0"/>
              </a:rPr>
              <a:t>The proportion of churned customer is  statistically the same for those who have a phone service (25%) and those who don’t 26.75</a:t>
            </a:r>
            <a:r>
              <a:rPr lang="en-US" sz="14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ea typeface="Tahoma" panose="020B0604030504040204" pitchFamily="34" charset="0"/>
                <a:cs typeface="Times New Roman" panose="02020603050405020304" pitchFamily="18" charset="0"/>
              </a:rPr>
              <a:t>(</a:t>
            </a:r>
            <a:r>
              <a:rPr lang="en-US" sz="1400" dirty="0">
                <a:effectLst/>
                <a:latin typeface="Times New Roman" panose="02020603050405020304" pitchFamily="18" charset="0"/>
                <a:ea typeface="Tahoma" panose="020B0604030504040204" pitchFamily="34" charset="0"/>
                <a:cs typeface="Times New Roman" panose="02020603050405020304" pitchFamily="18" charset="0"/>
              </a:rPr>
              <a:t>p-value =0.35 &gt;0.05</a:t>
            </a:r>
            <a:r>
              <a:rPr lang="en-US" sz="1400"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5" name="Rectangle 4"/>
          <p:cNvSpPr/>
          <p:nvPr/>
        </p:nvSpPr>
        <p:spPr>
          <a:xfrm>
            <a:off x="685800" y="4690275"/>
            <a:ext cx="914400" cy="438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E753E0-E184-401B-811D-EDBD61348257}"/>
              </a:ext>
            </a:extLst>
          </p:cNvPr>
          <p:cNvPicPr/>
          <p:nvPr/>
        </p:nvPicPr>
        <p:blipFill>
          <a:blip r:embed="rId2">
            <a:extLst>
              <a:ext uri="{28A0092B-C50C-407E-A947-70E740481C1C}">
                <a14:useLocalDpi xmlns:a14="http://schemas.microsoft.com/office/drawing/2010/main" val="0"/>
              </a:ext>
            </a:extLst>
          </a:blip>
          <a:stretch>
            <a:fillRect/>
          </a:stretch>
        </p:blipFill>
        <p:spPr>
          <a:xfrm>
            <a:off x="519594" y="1465206"/>
            <a:ext cx="4357206" cy="3316344"/>
          </a:xfrm>
          <a:prstGeom prst="rect">
            <a:avLst/>
          </a:prstGeom>
        </p:spPr>
      </p:pic>
      <p:sp>
        <p:nvSpPr>
          <p:cNvPr id="4" name="TextBox 3"/>
          <p:cNvSpPr txBox="1"/>
          <p:nvPr/>
        </p:nvSpPr>
        <p:spPr>
          <a:xfrm>
            <a:off x="821750" y="968512"/>
            <a:ext cx="4207450" cy="369332"/>
          </a:xfrm>
          <a:prstGeom prst="rect">
            <a:avLst/>
          </a:prstGeom>
          <a:noFill/>
        </p:spPr>
        <p:txBody>
          <a:bodyPr wrap="square" rtlCol="0">
            <a:spAutoFit/>
          </a:bodyPr>
          <a:lstStyle/>
          <a:p>
            <a:r>
              <a:rPr lang="en-US" dirty="0" smtClean="0"/>
              <a:t>Distribution of churn by Senior Citizen</a:t>
            </a:r>
            <a:endParaRPr lang="en-US" dirty="0"/>
          </a:p>
        </p:txBody>
      </p:sp>
    </p:spTree>
    <p:extLst>
      <p:ext uri="{BB962C8B-B14F-4D97-AF65-F5344CB8AC3E}">
        <p14:creationId xmlns:p14="http://schemas.microsoft.com/office/powerpoint/2010/main" val="323247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a:t>
            </a:r>
            <a:endParaRPr lang="en-US" sz="2000" dirty="0"/>
          </a:p>
        </p:txBody>
      </p:sp>
      <p:sp>
        <p:nvSpPr>
          <p:cNvPr id="3" name="Text Placeholder 2"/>
          <p:cNvSpPr>
            <a:spLocks noGrp="1"/>
          </p:cNvSpPr>
          <p:nvPr>
            <p:ph type="body" idx="1"/>
          </p:nvPr>
        </p:nvSpPr>
        <p:spPr>
          <a:xfrm>
            <a:off x="6248400" y="2190750"/>
            <a:ext cx="2525071" cy="1723549"/>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percentage of churn for </a:t>
            </a:r>
            <a:r>
              <a:rPr lang="en-US" dirty="0" smtClean="0">
                <a:solidFill>
                  <a:schemeClr val="tx1"/>
                </a:solidFill>
                <a:latin typeface="Times New Roman" panose="02020603050405020304" pitchFamily="18" charset="0"/>
                <a:cs typeface="Times New Roman" panose="02020603050405020304" pitchFamily="18" charset="0"/>
              </a:rPr>
              <a:t>   the customers who have phone              service</a:t>
            </a:r>
            <a:r>
              <a:rPr lang="en-US" dirty="0">
                <a:solidFill>
                  <a:schemeClr val="tx1"/>
                </a:solidFill>
                <a:latin typeface="Times New Roman" panose="02020603050405020304" pitchFamily="18" charset="0"/>
                <a:cs typeface="Times New Roman" panose="02020603050405020304" pitchFamily="18" charset="0"/>
              </a:rPr>
              <a:t> is 26.75%, and for the </a:t>
            </a:r>
            <a:r>
              <a:rPr lang="en-US" dirty="0" smtClean="0">
                <a:solidFill>
                  <a:schemeClr val="tx1"/>
                </a:solidFill>
                <a:latin typeface="Times New Roman" panose="02020603050405020304" pitchFamily="18" charset="0"/>
                <a:cs typeface="Times New Roman" panose="02020603050405020304" pitchFamily="18" charset="0"/>
              </a:rPr>
              <a:t>ones</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who </a:t>
            </a:r>
            <a:r>
              <a:rPr lang="en-US" dirty="0">
                <a:solidFill>
                  <a:schemeClr val="tx1"/>
                </a:solidFill>
                <a:latin typeface="Times New Roman" panose="02020603050405020304" pitchFamily="18" charset="0"/>
                <a:cs typeface="Times New Roman" panose="02020603050405020304" pitchFamily="18" charset="0"/>
              </a:rPr>
              <a:t> don't have phone </a:t>
            </a:r>
            <a:r>
              <a:rPr lang="en-US" dirty="0" smtClean="0">
                <a:solidFill>
                  <a:schemeClr val="tx1"/>
                </a:solidFill>
                <a:latin typeface="Times New Roman" panose="02020603050405020304" pitchFamily="18" charset="0"/>
                <a:cs typeface="Times New Roman" panose="02020603050405020304" pitchFamily="18" charset="0"/>
              </a:rPr>
              <a:t>   service</a:t>
            </a:r>
            <a:r>
              <a:rPr lang="en-US" dirty="0">
                <a:solidFill>
                  <a:schemeClr val="tx1"/>
                </a:solidFill>
                <a:latin typeface="Times New Roman" panose="02020603050405020304" pitchFamily="18" charset="0"/>
                <a:cs typeface="Times New Roman" panose="02020603050405020304" pitchFamily="18" charset="0"/>
              </a:rPr>
              <a:t> 25%. It's not </a:t>
            </a:r>
            <a:r>
              <a:rPr lang="en-US" dirty="0" smtClean="0">
                <a:solidFill>
                  <a:schemeClr val="tx1"/>
                </a:solidFill>
                <a:latin typeface="Times New Roman" panose="02020603050405020304" pitchFamily="18" charset="0"/>
                <a:cs typeface="Times New Roman" panose="02020603050405020304" pitchFamily="18" charset="0"/>
              </a:rPr>
              <a:t>so           </a:t>
            </a:r>
            <a:r>
              <a:rPr lang="en-US" dirty="0">
                <a:solidFill>
                  <a:schemeClr val="tx1"/>
                </a:solidFill>
                <a:latin typeface="Times New Roman" panose="02020603050405020304" pitchFamily="18" charset="0"/>
                <a:cs typeface="Times New Roman" panose="02020603050405020304" pitchFamily="18" charset="0"/>
              </a:rPr>
              <a:t> relevant.</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14400" y="1340882"/>
            <a:ext cx="4800600" cy="3516868"/>
          </a:xfrm>
          <a:prstGeom prst="rect">
            <a:avLst/>
          </a:prstGeom>
        </p:spPr>
      </p:pic>
      <p:sp>
        <p:nvSpPr>
          <p:cNvPr id="5" name="TextBox 4"/>
          <p:cNvSpPr txBox="1"/>
          <p:nvPr/>
        </p:nvSpPr>
        <p:spPr>
          <a:xfrm>
            <a:off x="914400" y="971550"/>
            <a:ext cx="4724400" cy="369332"/>
          </a:xfrm>
          <a:prstGeom prst="rect">
            <a:avLst/>
          </a:prstGeom>
          <a:noFill/>
        </p:spPr>
        <p:txBody>
          <a:bodyPr wrap="square" rtlCol="0">
            <a:spAutoFit/>
          </a:bodyPr>
          <a:lstStyle/>
          <a:p>
            <a:r>
              <a:rPr lang="en-US" dirty="0" smtClean="0"/>
              <a:t>Distribution of churn Phone Service</a:t>
            </a:r>
            <a:endParaRPr lang="en-US" dirty="0"/>
          </a:p>
        </p:txBody>
      </p:sp>
    </p:spTree>
    <p:extLst>
      <p:ext uri="{BB962C8B-B14F-4D97-AF65-F5344CB8AC3E}">
        <p14:creationId xmlns:p14="http://schemas.microsoft.com/office/powerpoint/2010/main" val="3733260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a:t>
            </a:r>
            <a:endParaRPr lang="en-US" sz="2000" dirty="0"/>
          </a:p>
        </p:txBody>
      </p:sp>
      <p:sp>
        <p:nvSpPr>
          <p:cNvPr id="3" name="Text Placeholder 2"/>
          <p:cNvSpPr>
            <a:spLocks noGrp="1"/>
          </p:cNvSpPr>
          <p:nvPr>
            <p:ph type="body" idx="1"/>
          </p:nvPr>
        </p:nvSpPr>
        <p:spPr>
          <a:xfrm>
            <a:off x="5334000" y="1931135"/>
            <a:ext cx="3315169" cy="2215991"/>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We can see that more than 19% </a:t>
            </a:r>
            <a:r>
              <a:rPr lang="en-US" dirty="0" smtClean="0">
                <a:solidFill>
                  <a:schemeClr val="tx1"/>
                </a:solidFill>
                <a:latin typeface="Times New Roman" panose="02020603050405020304" pitchFamily="18" charset="0"/>
                <a:cs typeface="Times New Roman" panose="02020603050405020304" pitchFamily="18" charset="0"/>
              </a:rPr>
              <a:t>of </a:t>
            </a:r>
            <a:r>
              <a:rPr lang="en-US" dirty="0">
                <a:solidFill>
                  <a:schemeClr val="tx1"/>
                </a:solidFill>
                <a:latin typeface="Times New Roman" panose="02020603050405020304" pitchFamily="18" charset="0"/>
                <a:cs typeface="Times New Roman" panose="02020603050405020304" pitchFamily="18" charset="0"/>
              </a:rPr>
              <a:t> the customers who have an internet service especially DSL service </a:t>
            </a:r>
            <a:r>
              <a:rPr lang="en-US" dirty="0" smtClean="0">
                <a:solidFill>
                  <a:schemeClr val="tx1"/>
                </a:solidFill>
                <a:latin typeface="Times New Roman" panose="02020603050405020304" pitchFamily="18" charset="0"/>
                <a:cs typeface="Times New Roman" panose="02020603050405020304" pitchFamily="18" charset="0"/>
              </a:rPr>
              <a:t>have </a:t>
            </a:r>
            <a:r>
              <a:rPr lang="en-US" dirty="0">
                <a:solidFill>
                  <a:schemeClr val="tx1"/>
                </a:solidFill>
                <a:latin typeface="Times New Roman" panose="02020603050405020304" pitchFamily="18" charset="0"/>
                <a:cs typeface="Times New Roman" panose="02020603050405020304" pitchFamily="18" charset="0"/>
              </a:rPr>
              <a:t> churned and 41.89% of the ones </a:t>
            </a:r>
            <a:r>
              <a:rPr lang="en-US" dirty="0" smtClean="0">
                <a:solidFill>
                  <a:schemeClr val="tx1"/>
                </a:solidFill>
                <a:latin typeface="Times New Roman" panose="02020603050405020304" pitchFamily="18" charset="0"/>
                <a:cs typeface="Times New Roman" panose="02020603050405020304" pitchFamily="18" charset="0"/>
              </a:rPr>
              <a:t>   who</a:t>
            </a:r>
            <a:r>
              <a:rPr lang="en-US" dirty="0">
                <a:solidFill>
                  <a:schemeClr val="tx1"/>
                </a:solidFill>
                <a:latin typeface="Times New Roman" panose="02020603050405020304" pitchFamily="18" charset="0"/>
                <a:cs typeface="Times New Roman" panose="02020603050405020304" pitchFamily="18" charset="0"/>
              </a:rPr>
              <a:t> have Fiber optic have churned. On the other hand, only 7.43% of </a:t>
            </a:r>
            <a:r>
              <a:rPr lang="en-US" dirty="0" smtClean="0">
                <a:solidFill>
                  <a:schemeClr val="tx1"/>
                </a:solidFill>
                <a:latin typeface="Times New Roman" panose="02020603050405020304" pitchFamily="18" charset="0"/>
                <a:cs typeface="Times New Roman" panose="02020603050405020304" pitchFamily="18" charset="0"/>
              </a:rPr>
              <a:t>   the</a:t>
            </a:r>
            <a:r>
              <a:rPr lang="en-US" dirty="0">
                <a:solidFill>
                  <a:schemeClr val="tx1"/>
                </a:solidFill>
                <a:latin typeface="Times New Roman" panose="02020603050405020304" pitchFamily="18" charset="0"/>
                <a:cs typeface="Times New Roman" panose="02020603050405020304" pitchFamily="18" charset="0"/>
              </a:rPr>
              <a:t> one who don't have phone </a:t>
            </a:r>
            <a:r>
              <a:rPr lang="en-US" dirty="0" smtClean="0">
                <a:solidFill>
                  <a:schemeClr val="tx1"/>
                </a:solidFill>
                <a:latin typeface="Times New Roman" panose="02020603050405020304" pitchFamily="18" charset="0"/>
                <a:cs typeface="Times New Roman" panose="02020603050405020304" pitchFamily="18" charset="0"/>
              </a:rPr>
              <a:t>       service</a:t>
            </a:r>
            <a:r>
              <a:rPr lang="en-US" dirty="0">
                <a:solidFill>
                  <a:schemeClr val="tx1"/>
                </a:solidFill>
                <a:latin typeface="Times New Roman" panose="02020603050405020304" pitchFamily="18" charset="0"/>
                <a:cs typeface="Times New Roman" panose="02020603050405020304" pitchFamily="18" charset="0"/>
              </a:rPr>
              <a:t> churned. It's very relevant! Most of the people who have </a:t>
            </a:r>
            <a:r>
              <a:rPr lang="en-US" dirty="0" smtClean="0">
                <a:solidFill>
                  <a:schemeClr val="tx1"/>
                </a:solidFill>
                <a:latin typeface="Times New Roman" panose="02020603050405020304" pitchFamily="18" charset="0"/>
                <a:cs typeface="Times New Roman" panose="02020603050405020304" pitchFamily="18" charset="0"/>
              </a:rPr>
              <a:t>         churned</a:t>
            </a:r>
            <a:r>
              <a:rPr lang="en-US" dirty="0">
                <a:solidFill>
                  <a:schemeClr val="tx1"/>
                </a:solidFill>
                <a:latin typeface="Times New Roman" panose="02020603050405020304" pitchFamily="18" charset="0"/>
                <a:cs typeface="Times New Roman" panose="02020603050405020304" pitchFamily="18" charset="0"/>
              </a:rPr>
              <a:t> have an internet service. </a:t>
            </a:r>
            <a:endParaRPr lang="en-US" i="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600" y="1428750"/>
            <a:ext cx="4267200" cy="3505201"/>
          </a:xfrm>
          <a:prstGeom prst="rect">
            <a:avLst/>
          </a:prstGeom>
        </p:spPr>
      </p:pic>
      <p:sp>
        <p:nvSpPr>
          <p:cNvPr id="5" name="TextBox 4"/>
          <p:cNvSpPr txBox="1"/>
          <p:nvPr/>
        </p:nvSpPr>
        <p:spPr>
          <a:xfrm>
            <a:off x="914400" y="971550"/>
            <a:ext cx="4953000" cy="369332"/>
          </a:xfrm>
          <a:prstGeom prst="rect">
            <a:avLst/>
          </a:prstGeom>
          <a:noFill/>
        </p:spPr>
        <p:txBody>
          <a:bodyPr wrap="square" rtlCol="0">
            <a:spAutoFit/>
          </a:bodyPr>
          <a:lstStyle/>
          <a:p>
            <a:r>
              <a:rPr lang="en-US" dirty="0" smtClean="0"/>
              <a:t>Distribution of churn by Internet Service</a:t>
            </a:r>
            <a:endParaRPr lang="en-US" dirty="0"/>
          </a:p>
        </p:txBody>
      </p:sp>
    </p:spTree>
    <p:extLst>
      <p:ext uri="{BB962C8B-B14F-4D97-AF65-F5344CB8AC3E}">
        <p14:creationId xmlns:p14="http://schemas.microsoft.com/office/powerpoint/2010/main" val="169834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a:t>
            </a:r>
            <a:endParaRPr lang="en-US" sz="2000" dirty="0"/>
          </a:p>
        </p:txBody>
      </p:sp>
      <p:sp>
        <p:nvSpPr>
          <p:cNvPr id="3" name="Text Placeholder 2"/>
          <p:cNvSpPr>
            <a:spLocks noGrp="1"/>
          </p:cNvSpPr>
          <p:nvPr>
            <p:ph type="body" idx="1"/>
          </p:nvPr>
        </p:nvSpPr>
        <p:spPr>
          <a:xfrm>
            <a:off x="5791200" y="1962150"/>
            <a:ext cx="3048001" cy="1723549"/>
          </a:xfrm>
        </p:spPr>
        <p:txBody>
          <a:bodyPr/>
          <a:lstStyle/>
          <a:p>
            <a:pPr algn="just"/>
            <a:r>
              <a:rPr lang="en-US" sz="1400" dirty="0">
                <a:solidFill>
                  <a:schemeClr val="tx1"/>
                </a:solidFill>
                <a:latin typeface="Times New Roman" panose="02020603050405020304" pitchFamily="18" charset="0"/>
                <a:cs typeface="Times New Roman" panose="02020603050405020304" pitchFamily="18" charset="0"/>
              </a:rPr>
              <a:t>This graph shows the percentage of churn for each groups. It's not so pertinent! We can see in the category of customers who uses multiples lines services there are more than 20% who churned. The percent of customers who did not churn is almost the same as the customers who have no phone service.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66800" y="1505542"/>
            <a:ext cx="4343400" cy="3352208"/>
          </a:xfrm>
          <a:prstGeom prst="rect">
            <a:avLst/>
          </a:prstGeom>
        </p:spPr>
      </p:pic>
      <p:sp>
        <p:nvSpPr>
          <p:cNvPr id="5" name="TextBox 4"/>
          <p:cNvSpPr txBox="1"/>
          <p:nvPr/>
        </p:nvSpPr>
        <p:spPr>
          <a:xfrm>
            <a:off x="914400" y="971550"/>
            <a:ext cx="5334000" cy="369332"/>
          </a:xfrm>
          <a:prstGeom prst="rect">
            <a:avLst/>
          </a:prstGeom>
          <a:noFill/>
        </p:spPr>
        <p:txBody>
          <a:bodyPr wrap="square" rtlCol="0">
            <a:spAutoFit/>
          </a:bodyPr>
          <a:lstStyle/>
          <a:p>
            <a:r>
              <a:rPr lang="en-US" dirty="0" smtClean="0"/>
              <a:t>Distribution of churn by multiples Lines</a:t>
            </a:r>
            <a:endParaRPr lang="en-US" dirty="0"/>
          </a:p>
        </p:txBody>
      </p:sp>
    </p:spTree>
    <p:extLst>
      <p:ext uri="{BB962C8B-B14F-4D97-AF65-F5344CB8AC3E}">
        <p14:creationId xmlns:p14="http://schemas.microsoft.com/office/powerpoint/2010/main" val="371741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a:t>
            </a:r>
            <a:endParaRPr lang="en-US" sz="2000" dirty="0"/>
          </a:p>
        </p:txBody>
      </p:sp>
      <p:sp>
        <p:nvSpPr>
          <p:cNvPr id="3" name="Text Placeholder 2"/>
          <p:cNvSpPr>
            <a:spLocks noGrp="1"/>
          </p:cNvSpPr>
          <p:nvPr>
            <p:ph type="body" idx="1"/>
          </p:nvPr>
        </p:nvSpPr>
        <p:spPr>
          <a:xfrm>
            <a:off x="5807649" y="2114550"/>
            <a:ext cx="2514600" cy="1107996"/>
          </a:xfrm>
        </p:spPr>
        <p:txBody>
          <a:bodyPr/>
          <a:lstStyle/>
          <a:p>
            <a:pPr algn="just"/>
            <a:r>
              <a:rPr lang="en-US" sz="1400" dirty="0">
                <a:solidFill>
                  <a:schemeClr val="tx1"/>
                </a:solidFill>
                <a:latin typeface="Times New Roman" panose="02020603050405020304" pitchFamily="18" charset="0"/>
                <a:cs typeface="Times New Roman" panose="02020603050405020304" pitchFamily="18" charset="0"/>
              </a:rPr>
              <a:t>Among this category, we have 41.77% of customer who don't use an online security are </a:t>
            </a:r>
            <a:r>
              <a:rPr lang="en-US" sz="1400" dirty="0" smtClean="0">
                <a:solidFill>
                  <a:schemeClr val="tx1"/>
                </a:solidFill>
                <a:latin typeface="Times New Roman" panose="02020603050405020304" pitchFamily="18" charset="0"/>
                <a:cs typeface="Times New Roman" panose="02020603050405020304" pitchFamily="18" charset="0"/>
              </a:rPr>
              <a:t> churn</a:t>
            </a:r>
            <a:r>
              <a:rPr lang="en-US" sz="1400" dirty="0">
                <a:solidFill>
                  <a:schemeClr val="tx1"/>
                </a:solidFill>
                <a:latin typeface="Times New Roman" panose="02020603050405020304" pitchFamily="18" charset="0"/>
                <a:cs typeface="Times New Roman" panose="02020603050405020304" pitchFamily="18" charset="0"/>
              </a:rPr>
              <a:t> customers and 14.64% are not. </a:t>
            </a:r>
            <a:endParaRPr lang="en-US" sz="1400" i="1"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600" y="1275037"/>
            <a:ext cx="4333480" cy="3508245"/>
          </a:xfrm>
          <a:prstGeom prst="rect">
            <a:avLst/>
          </a:prstGeom>
        </p:spPr>
      </p:pic>
      <p:sp>
        <p:nvSpPr>
          <p:cNvPr id="5" name="TextBox 4"/>
          <p:cNvSpPr txBox="1"/>
          <p:nvPr/>
        </p:nvSpPr>
        <p:spPr>
          <a:xfrm>
            <a:off x="821750" y="905647"/>
            <a:ext cx="4740850" cy="369332"/>
          </a:xfrm>
          <a:prstGeom prst="rect">
            <a:avLst/>
          </a:prstGeom>
          <a:noFill/>
        </p:spPr>
        <p:txBody>
          <a:bodyPr wrap="square" rtlCol="0">
            <a:spAutoFit/>
          </a:bodyPr>
          <a:lstStyle/>
          <a:p>
            <a:r>
              <a:rPr lang="en-US" dirty="0" smtClean="0"/>
              <a:t>Distribution of churn by Online Security</a:t>
            </a:r>
            <a:endParaRPr lang="en-US" dirty="0"/>
          </a:p>
        </p:txBody>
      </p:sp>
    </p:spTree>
    <p:extLst>
      <p:ext uri="{BB962C8B-B14F-4D97-AF65-F5344CB8AC3E}">
        <p14:creationId xmlns:p14="http://schemas.microsoft.com/office/powerpoint/2010/main" val="386851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a:t>
            </a:r>
            <a:endParaRPr lang="en-US" sz="2000" dirty="0"/>
          </a:p>
        </p:txBody>
      </p:sp>
      <p:sp>
        <p:nvSpPr>
          <p:cNvPr id="3" name="Text Placeholder 2"/>
          <p:cNvSpPr>
            <a:spLocks noGrp="1"/>
          </p:cNvSpPr>
          <p:nvPr>
            <p:ph type="body" idx="1"/>
          </p:nvPr>
        </p:nvSpPr>
        <p:spPr>
          <a:xfrm>
            <a:off x="5867400" y="2038350"/>
            <a:ext cx="2629368" cy="1754326"/>
          </a:xfrm>
        </p:spPr>
        <p:txBody>
          <a:bodyPr/>
          <a:lstStyle/>
          <a:p>
            <a:pPr algn="just"/>
            <a:r>
              <a:rPr lang="en-US" sz="1400" dirty="0">
                <a:solidFill>
                  <a:schemeClr val="tx1"/>
                </a:solidFill>
                <a:latin typeface="Times New Roman" panose="02020603050405020304" pitchFamily="18" charset="0"/>
                <a:cs typeface="Times New Roman" panose="02020603050405020304" pitchFamily="18" charset="0"/>
              </a:rPr>
              <a:t>We can see that 39.94% is the </a:t>
            </a:r>
            <a:r>
              <a:rPr lang="en-US" sz="1400" dirty="0" smtClean="0">
                <a:solidFill>
                  <a:schemeClr val="tx1"/>
                </a:solidFill>
                <a:latin typeface="Times New Roman" panose="02020603050405020304" pitchFamily="18" charset="0"/>
                <a:cs typeface="Times New Roman" panose="02020603050405020304" pitchFamily="18" charset="0"/>
              </a:rPr>
              <a:t>        percentage</a:t>
            </a:r>
            <a:r>
              <a:rPr lang="en-US" sz="1400" dirty="0">
                <a:solidFill>
                  <a:schemeClr val="tx1"/>
                </a:solidFill>
                <a:latin typeface="Times New Roman" panose="02020603050405020304" pitchFamily="18" charset="0"/>
                <a:cs typeface="Times New Roman" panose="02020603050405020304" pitchFamily="18" charset="0"/>
              </a:rPr>
              <a:t> of customer churn who </a:t>
            </a:r>
            <a:r>
              <a:rPr lang="en-US" sz="1400" dirty="0" smtClean="0">
                <a:solidFill>
                  <a:schemeClr val="tx1"/>
                </a:solidFill>
                <a:latin typeface="Times New Roman" panose="02020603050405020304" pitchFamily="18" charset="0"/>
                <a:cs typeface="Times New Roman" panose="02020603050405020304" pitchFamily="18" charset="0"/>
              </a:rPr>
              <a:t> don't</a:t>
            </a:r>
            <a:r>
              <a:rPr lang="en-US" sz="1400" dirty="0">
                <a:solidFill>
                  <a:schemeClr val="tx1"/>
                </a:solidFill>
                <a:latin typeface="Times New Roman" panose="02020603050405020304" pitchFamily="18" charset="0"/>
                <a:cs typeface="Times New Roman" panose="02020603050405020304" pitchFamily="18" charset="0"/>
              </a:rPr>
              <a:t> use an online backup. 7.43% of the total customer in the online backup service don’t have internet and 21.57% of this category did not churn.</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21750" y="1428750"/>
            <a:ext cx="4207450" cy="3511276"/>
          </a:xfrm>
          <a:prstGeom prst="rect">
            <a:avLst/>
          </a:prstGeom>
        </p:spPr>
      </p:pic>
      <p:sp>
        <p:nvSpPr>
          <p:cNvPr id="5" name="TextBox 4"/>
          <p:cNvSpPr txBox="1"/>
          <p:nvPr/>
        </p:nvSpPr>
        <p:spPr>
          <a:xfrm>
            <a:off x="914400" y="911723"/>
            <a:ext cx="4572000" cy="374924"/>
          </a:xfrm>
          <a:prstGeom prst="rect">
            <a:avLst/>
          </a:prstGeom>
          <a:noFill/>
        </p:spPr>
        <p:txBody>
          <a:bodyPr wrap="square" rtlCol="0">
            <a:spAutoFit/>
          </a:bodyPr>
          <a:lstStyle/>
          <a:p>
            <a:r>
              <a:rPr lang="en-US" dirty="0" smtClean="0"/>
              <a:t>Distribution of churn by Online Backup</a:t>
            </a:r>
            <a:endParaRPr lang="en-US" dirty="0"/>
          </a:p>
        </p:txBody>
      </p:sp>
    </p:spTree>
    <p:extLst>
      <p:ext uri="{BB962C8B-B14F-4D97-AF65-F5344CB8AC3E}">
        <p14:creationId xmlns:p14="http://schemas.microsoft.com/office/powerpoint/2010/main" val="4176196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a:t>
            </a:r>
            <a:endParaRPr lang="en-US" sz="2000" dirty="0"/>
          </a:p>
        </p:txBody>
      </p:sp>
      <p:sp>
        <p:nvSpPr>
          <p:cNvPr id="3" name="Text Placeholder 2"/>
          <p:cNvSpPr>
            <a:spLocks noGrp="1"/>
          </p:cNvSpPr>
          <p:nvPr>
            <p:ph type="body" idx="1"/>
          </p:nvPr>
        </p:nvSpPr>
        <p:spPr>
          <a:xfrm>
            <a:off x="5867400" y="2075135"/>
            <a:ext cx="2781769" cy="1538883"/>
          </a:xfrm>
        </p:spPr>
        <p:txBody>
          <a:bodyPr/>
          <a:lstStyle/>
          <a:p>
            <a:pPr algn="just"/>
            <a:r>
              <a:rPr lang="en-US" sz="1400" dirty="0">
                <a:solidFill>
                  <a:schemeClr val="tx1"/>
                </a:solidFill>
                <a:latin typeface="Times New Roman" panose="02020603050405020304" pitchFamily="18" charset="0"/>
                <a:cs typeface="Times New Roman" panose="02020603050405020304" pitchFamily="18" charset="0"/>
              </a:rPr>
              <a:t>The customer who do not use the device protection service are more to churn (39.14%), but if we look at the customer who churn and take this service, we can say that the percent is important like 22.54%.</a:t>
            </a:r>
            <a:endParaRPr lang="en-US" sz="1400" i="1"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49458" y="1275036"/>
            <a:ext cx="4179741" cy="3582713"/>
          </a:xfrm>
          <a:prstGeom prst="rect">
            <a:avLst/>
          </a:prstGeom>
        </p:spPr>
      </p:pic>
      <p:sp>
        <p:nvSpPr>
          <p:cNvPr id="5" name="TextBox 4"/>
          <p:cNvSpPr txBox="1"/>
          <p:nvPr/>
        </p:nvSpPr>
        <p:spPr>
          <a:xfrm>
            <a:off x="812890" y="895350"/>
            <a:ext cx="4495800" cy="379686"/>
          </a:xfrm>
          <a:prstGeom prst="rect">
            <a:avLst/>
          </a:prstGeom>
          <a:noFill/>
        </p:spPr>
        <p:txBody>
          <a:bodyPr wrap="square" rtlCol="0">
            <a:spAutoFit/>
          </a:bodyPr>
          <a:lstStyle/>
          <a:p>
            <a:r>
              <a:rPr lang="en-US" dirty="0" smtClean="0"/>
              <a:t>Distribution of churn by Device Protection</a:t>
            </a:r>
            <a:endParaRPr lang="en-US" dirty="0"/>
          </a:p>
        </p:txBody>
      </p:sp>
    </p:spTree>
    <p:extLst>
      <p:ext uri="{BB962C8B-B14F-4D97-AF65-F5344CB8AC3E}">
        <p14:creationId xmlns:p14="http://schemas.microsoft.com/office/powerpoint/2010/main" val="258021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Introduction</a:t>
            </a:r>
            <a:endParaRPr lang="en-US" sz="2000" dirty="0"/>
          </a:p>
        </p:txBody>
      </p:sp>
      <p:sp>
        <p:nvSpPr>
          <p:cNvPr id="3" name="TextBox 2"/>
          <p:cNvSpPr txBox="1"/>
          <p:nvPr/>
        </p:nvSpPr>
        <p:spPr>
          <a:xfrm>
            <a:off x="685800" y="1200150"/>
            <a:ext cx="3581400" cy="2286000"/>
          </a:xfrm>
          <a:prstGeom prst="rect">
            <a:avLst/>
          </a:prstGeom>
          <a:noFill/>
        </p:spPr>
        <p:txBody>
          <a:bodyPr wrap="square" rtlCol="0">
            <a:spAutoFit/>
          </a:bodyPr>
          <a:lstStyle/>
          <a:p>
            <a:pPr algn="just"/>
            <a:r>
              <a:rPr lang="en-US" sz="1600" dirty="0"/>
              <a:t>This project was given to us by </a:t>
            </a:r>
            <a:r>
              <a:rPr lang="en-US" sz="1600" dirty="0" err="1" smtClean="0"/>
              <a:t>Ayiti</a:t>
            </a:r>
            <a:r>
              <a:rPr lang="en-US" sz="1600" dirty="0" smtClean="0"/>
              <a:t> </a:t>
            </a:r>
            <a:r>
              <a:rPr lang="en-US" sz="1600" dirty="0"/>
              <a:t>Analytics as part of an intensive training in data analysis. In this context, we downloaded data on the </a:t>
            </a:r>
            <a:r>
              <a:rPr lang="en-US" sz="1600" dirty="0" err="1" smtClean="0"/>
              <a:t>Telcom</a:t>
            </a:r>
            <a:r>
              <a:rPr lang="en-US" sz="1600" dirty="0" smtClean="0"/>
              <a:t> </a:t>
            </a:r>
            <a:r>
              <a:rPr lang="en-US" sz="1600" dirty="0"/>
              <a:t>on the website </a:t>
            </a:r>
            <a:r>
              <a:rPr lang="en-US" sz="1600" dirty="0" err="1"/>
              <a:t>kaggle</a:t>
            </a:r>
            <a:r>
              <a:rPr lang="en-US" sz="1600" dirty="0"/>
              <a:t>. This project was to help the marketing and customer team to find a solution to retain customers because this month the company has been experiencing an increasing rate of churn.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699858"/>
            <a:ext cx="3743847" cy="3286584"/>
          </a:xfrm>
          <a:prstGeom prst="rect">
            <a:avLst/>
          </a:prstGeom>
        </p:spPr>
      </p:pic>
    </p:spTree>
    <p:extLst>
      <p:ext uri="{BB962C8B-B14F-4D97-AF65-F5344CB8AC3E}">
        <p14:creationId xmlns:p14="http://schemas.microsoft.com/office/powerpoint/2010/main" val="2093219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a:t>
            </a:r>
            <a:endParaRPr lang="en-US" sz="2000" dirty="0"/>
          </a:p>
        </p:txBody>
      </p:sp>
      <p:sp>
        <p:nvSpPr>
          <p:cNvPr id="3" name="Text Placeholder 2"/>
          <p:cNvSpPr>
            <a:spLocks noGrp="1"/>
          </p:cNvSpPr>
          <p:nvPr>
            <p:ph type="body" idx="1"/>
          </p:nvPr>
        </p:nvSpPr>
        <p:spPr>
          <a:xfrm>
            <a:off x="5562600" y="2190750"/>
            <a:ext cx="2857969" cy="1354217"/>
          </a:xfrm>
        </p:spPr>
        <p:txBody>
          <a:bodyPr/>
          <a:lstStyle/>
          <a:p>
            <a:pPr algn="just"/>
            <a:r>
              <a:rPr lang="en-US" sz="1400" dirty="0" smtClean="0">
                <a:solidFill>
                  <a:schemeClr val="tx1"/>
                </a:solidFill>
                <a:latin typeface="Times New Roman" panose="02020603050405020304" pitchFamily="18" charset="0"/>
                <a:cs typeface="Times New Roman" panose="02020603050405020304" pitchFamily="18" charset="0"/>
              </a:rPr>
              <a:t>Customer</a:t>
            </a:r>
            <a:r>
              <a:rPr lang="en-US" sz="1400" dirty="0">
                <a:solidFill>
                  <a:schemeClr val="tx1"/>
                </a:solidFill>
                <a:latin typeface="Times New Roman" panose="02020603050405020304" pitchFamily="18" charset="0"/>
                <a:cs typeface="Times New Roman" panose="02020603050405020304" pitchFamily="18" charset="0"/>
              </a:rPr>
              <a:t> who don't have the service </a:t>
            </a:r>
            <a:r>
              <a:rPr lang="en-US" sz="1400" dirty="0" smtClean="0">
                <a:solidFill>
                  <a:schemeClr val="tx1"/>
                </a:solidFill>
                <a:latin typeface="Times New Roman" panose="02020603050405020304" pitchFamily="18" charset="0"/>
                <a:cs typeface="Times New Roman" panose="02020603050405020304" pitchFamily="18" charset="0"/>
              </a:rPr>
              <a:t>   of</a:t>
            </a:r>
            <a:r>
              <a:rPr lang="en-US" sz="1400" dirty="0">
                <a:solidFill>
                  <a:schemeClr val="tx1"/>
                </a:solidFill>
                <a:latin typeface="Times New Roman" panose="02020603050405020304" pitchFamily="18" charset="0"/>
                <a:cs typeface="Times New Roman" panose="02020603050405020304" pitchFamily="18" charset="0"/>
              </a:rPr>
              <a:t> tech Support are more to churn, </a:t>
            </a:r>
            <a:r>
              <a:rPr lang="en-US" sz="1400" dirty="0" smtClean="0">
                <a:solidFill>
                  <a:schemeClr val="tx1"/>
                </a:solidFill>
                <a:latin typeface="Times New Roman" panose="02020603050405020304" pitchFamily="18" charset="0"/>
                <a:cs typeface="Times New Roman" panose="02020603050405020304" pitchFamily="18" charset="0"/>
              </a:rPr>
              <a:t>           41.65</a:t>
            </a:r>
            <a:r>
              <a:rPr lang="en-US" sz="1400" dirty="0">
                <a:solidFill>
                  <a:schemeClr val="tx1"/>
                </a:solidFill>
                <a:latin typeface="Times New Roman" panose="02020603050405020304" pitchFamily="18" charset="0"/>
                <a:cs typeface="Times New Roman" panose="02020603050405020304" pitchFamily="18" charset="0"/>
              </a:rPr>
              <a:t>% of customer who don't have a </a:t>
            </a:r>
            <a:r>
              <a:rPr lang="en-US" sz="1400" dirty="0" smtClean="0">
                <a:solidFill>
                  <a:schemeClr val="tx1"/>
                </a:solidFill>
                <a:latin typeface="Times New Roman" panose="02020603050405020304" pitchFamily="18" charset="0"/>
                <a:cs typeface="Times New Roman" panose="02020603050405020304" pitchFamily="18" charset="0"/>
              </a:rPr>
              <a:t>   tech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   support</a:t>
            </a:r>
            <a:r>
              <a:rPr lang="en-US" sz="1400" dirty="0">
                <a:solidFill>
                  <a:schemeClr val="tx1"/>
                </a:solidFill>
                <a:latin typeface="Times New Roman" panose="02020603050405020304" pitchFamily="18" charset="0"/>
                <a:cs typeface="Times New Roman" panose="02020603050405020304" pitchFamily="18" charset="0"/>
              </a:rPr>
              <a:t> are churn customer.</a:t>
            </a:r>
            <a:endParaRPr lang="en-US" sz="1400" i="1" dirty="0">
              <a:solidFill>
                <a:schemeClr val="tx1"/>
              </a:solidFill>
              <a:latin typeface="Times New Roman" panose="02020603050405020304" pitchFamily="18" charset="0"/>
              <a:cs typeface="Times New Roman" panose="02020603050405020304" pitchFamily="18" charset="0"/>
            </a:endParaRPr>
          </a:p>
          <a:p>
            <a:r>
              <a:rPr lang="en-US" dirty="0"/>
              <a:t> </a:t>
            </a:r>
            <a:endParaRPr lang="en-US" i="1"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14400" y="1245596"/>
            <a:ext cx="4191000" cy="3688354"/>
          </a:xfrm>
          <a:prstGeom prst="rect">
            <a:avLst/>
          </a:prstGeom>
        </p:spPr>
      </p:pic>
      <p:sp>
        <p:nvSpPr>
          <p:cNvPr id="5" name="TextBox 4"/>
          <p:cNvSpPr txBox="1"/>
          <p:nvPr/>
        </p:nvSpPr>
        <p:spPr>
          <a:xfrm>
            <a:off x="914400" y="905647"/>
            <a:ext cx="4343400" cy="369332"/>
          </a:xfrm>
          <a:prstGeom prst="rect">
            <a:avLst/>
          </a:prstGeom>
          <a:noFill/>
        </p:spPr>
        <p:txBody>
          <a:bodyPr wrap="square" rtlCol="0">
            <a:spAutoFit/>
          </a:bodyPr>
          <a:lstStyle/>
          <a:p>
            <a:r>
              <a:rPr lang="en-US" dirty="0" smtClean="0"/>
              <a:t>Distribution of churn by Tech Support</a:t>
            </a:r>
            <a:endParaRPr lang="en-US" dirty="0"/>
          </a:p>
        </p:txBody>
      </p:sp>
    </p:spTree>
    <p:extLst>
      <p:ext uri="{BB962C8B-B14F-4D97-AF65-F5344CB8AC3E}">
        <p14:creationId xmlns:p14="http://schemas.microsoft.com/office/powerpoint/2010/main" val="2107954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a:t>
            </a:r>
            <a:endParaRPr lang="en-US" sz="2000" dirty="0"/>
          </a:p>
        </p:txBody>
      </p:sp>
      <p:sp>
        <p:nvSpPr>
          <p:cNvPr id="3" name="Text Placeholder 2"/>
          <p:cNvSpPr>
            <a:spLocks noGrp="1"/>
          </p:cNvSpPr>
          <p:nvPr>
            <p:ph type="body" idx="1"/>
          </p:nvPr>
        </p:nvSpPr>
        <p:spPr>
          <a:xfrm>
            <a:off x="5562600" y="2343150"/>
            <a:ext cx="3391369" cy="1107996"/>
          </a:xfrm>
        </p:spPr>
        <p:txBody>
          <a:bodyPr/>
          <a:lstStyle/>
          <a:p>
            <a:pPr algn="just"/>
            <a:r>
              <a:rPr lang="en-US" sz="1400" dirty="0">
                <a:solidFill>
                  <a:schemeClr val="tx1"/>
                </a:solidFill>
                <a:latin typeface="Times New Roman" panose="02020603050405020304" pitchFamily="18" charset="0"/>
                <a:cs typeface="Times New Roman" panose="02020603050405020304" pitchFamily="18" charset="0"/>
              </a:rPr>
              <a:t>Customers who don't use streaming TV are more to churn than customers who use it, though </a:t>
            </a:r>
            <a:r>
              <a:rPr lang="en-US" sz="1400" dirty="0" smtClean="0">
                <a:solidFill>
                  <a:schemeClr val="tx1"/>
                </a:solidFill>
                <a:latin typeface="Times New Roman" panose="02020603050405020304" pitchFamily="18" charset="0"/>
                <a:cs typeface="Times New Roman" panose="02020603050405020304" pitchFamily="18" charset="0"/>
              </a:rPr>
              <a:t>  the</a:t>
            </a:r>
            <a:r>
              <a:rPr lang="en-US" sz="1400" dirty="0">
                <a:solidFill>
                  <a:schemeClr val="tx1"/>
                </a:solidFill>
                <a:latin typeface="Times New Roman" panose="02020603050405020304" pitchFamily="18" charset="0"/>
                <a:cs typeface="Times New Roman" panose="02020603050405020304" pitchFamily="18" charset="0"/>
              </a:rPr>
              <a:t> difference is not really great, 33.54% and </a:t>
            </a:r>
            <a:r>
              <a:rPr lang="en-US" sz="1400" dirty="0" smtClean="0">
                <a:solidFill>
                  <a:schemeClr val="tx1"/>
                </a:solidFill>
                <a:latin typeface="Times New Roman" panose="02020603050405020304" pitchFamily="18" charset="0"/>
                <a:cs typeface="Times New Roman" panose="02020603050405020304" pitchFamily="18" charset="0"/>
              </a:rPr>
              <a:t>  30.11</a:t>
            </a:r>
            <a:r>
              <a:rPr lang="en-US" sz="1400" dirty="0">
                <a:solidFill>
                  <a:schemeClr val="tx1"/>
                </a:solidFill>
                <a:latin typeface="Times New Roman" panose="02020603050405020304" pitchFamily="18" charset="0"/>
                <a:cs typeface="Times New Roman" panose="02020603050405020304" pitchFamily="18" charset="0"/>
              </a:rPr>
              <a:t>% respectively</a:t>
            </a:r>
            <a:endParaRPr lang="en-US" sz="1400" i="1"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90600" y="1416324"/>
            <a:ext cx="4114800" cy="3517626"/>
          </a:xfrm>
          <a:prstGeom prst="rect">
            <a:avLst/>
          </a:prstGeom>
        </p:spPr>
      </p:pic>
      <p:sp>
        <p:nvSpPr>
          <p:cNvPr id="5" name="TextBox 4"/>
          <p:cNvSpPr txBox="1"/>
          <p:nvPr/>
        </p:nvSpPr>
        <p:spPr>
          <a:xfrm>
            <a:off x="990599" y="943747"/>
            <a:ext cx="5379573" cy="369332"/>
          </a:xfrm>
          <a:prstGeom prst="rect">
            <a:avLst/>
          </a:prstGeom>
          <a:noFill/>
        </p:spPr>
        <p:txBody>
          <a:bodyPr wrap="square" rtlCol="0">
            <a:spAutoFit/>
          </a:bodyPr>
          <a:lstStyle/>
          <a:p>
            <a:r>
              <a:rPr lang="en-US" dirty="0" smtClean="0"/>
              <a:t>Distribution of churn by streaming TV</a:t>
            </a:r>
            <a:endParaRPr lang="en-US" dirty="0"/>
          </a:p>
        </p:txBody>
      </p:sp>
    </p:spTree>
    <p:extLst>
      <p:ext uri="{BB962C8B-B14F-4D97-AF65-F5344CB8AC3E}">
        <p14:creationId xmlns:p14="http://schemas.microsoft.com/office/powerpoint/2010/main" val="369897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a:t>
            </a:r>
            <a:endParaRPr lang="en-US" sz="2000" dirty="0"/>
          </a:p>
        </p:txBody>
      </p:sp>
      <p:sp>
        <p:nvSpPr>
          <p:cNvPr id="3" name="Text Placeholder 2"/>
          <p:cNvSpPr>
            <a:spLocks noGrp="1"/>
          </p:cNvSpPr>
          <p:nvPr>
            <p:ph type="body" idx="1"/>
          </p:nvPr>
        </p:nvSpPr>
        <p:spPr>
          <a:xfrm>
            <a:off x="5715000" y="1581150"/>
            <a:ext cx="2781769" cy="2185214"/>
          </a:xfrm>
        </p:spPr>
        <p:txBody>
          <a:bodyPr/>
          <a:lstStyle/>
          <a:p>
            <a:pPr algn="just"/>
            <a:r>
              <a:rPr lang="en-US" sz="1400" dirty="0">
                <a:solidFill>
                  <a:schemeClr val="tx1"/>
                </a:solidFill>
                <a:latin typeface="Times New Roman" panose="02020603050405020304" pitchFamily="18" charset="0"/>
                <a:cs typeface="Times New Roman" panose="02020603050405020304" pitchFamily="18" charset="0"/>
              </a:rPr>
              <a:t>This graph shows that 33.73% of customer who churn among the 50.19% don’t use streaming movies service and 29.95% use the streaming movie service. The difference between the two groups is not very big so this information is important for the category of streaming service customers who have churn</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90600" y="1200150"/>
            <a:ext cx="4114800" cy="3657600"/>
          </a:xfrm>
          <a:prstGeom prst="rect">
            <a:avLst/>
          </a:prstGeom>
        </p:spPr>
      </p:pic>
    </p:spTree>
    <p:extLst>
      <p:ext uri="{BB962C8B-B14F-4D97-AF65-F5344CB8AC3E}">
        <p14:creationId xmlns:p14="http://schemas.microsoft.com/office/powerpoint/2010/main" val="3917048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a:t>
            </a:r>
            <a:endParaRPr lang="en-US" sz="2000" dirty="0"/>
          </a:p>
        </p:txBody>
      </p:sp>
      <p:sp>
        <p:nvSpPr>
          <p:cNvPr id="3" name="Text Placeholder 2"/>
          <p:cNvSpPr>
            <a:spLocks noGrp="1"/>
          </p:cNvSpPr>
          <p:nvPr>
            <p:ph type="body" idx="1"/>
          </p:nvPr>
        </p:nvSpPr>
        <p:spPr>
          <a:xfrm>
            <a:off x="6019800" y="1657350"/>
            <a:ext cx="2683450" cy="1969770"/>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This graph shows the trend of total charged based on the tenure of the customer. The more a customer last longer, the more the total of churner's charges tends to increase. It is the same trend for the total non churner's charges.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00150"/>
            <a:ext cx="4883165" cy="3200400"/>
          </a:xfrm>
          <a:prstGeom prst="rect">
            <a:avLst/>
          </a:prstGeom>
        </p:spPr>
      </p:pic>
    </p:spTree>
    <p:extLst>
      <p:ext uri="{BB962C8B-B14F-4D97-AF65-F5344CB8AC3E}">
        <p14:creationId xmlns:p14="http://schemas.microsoft.com/office/powerpoint/2010/main" val="2570592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Table</a:t>
            </a:r>
            <a:endParaRPr lang="en-US" sz="2000" dirty="0"/>
          </a:p>
        </p:txBody>
      </p:sp>
      <p:sp>
        <p:nvSpPr>
          <p:cNvPr id="3" name="Text Placeholder 2"/>
          <p:cNvSpPr>
            <a:spLocks noGrp="1"/>
          </p:cNvSpPr>
          <p:nvPr>
            <p:ph type="body" idx="1"/>
          </p:nvPr>
        </p:nvSpPr>
        <p:spPr>
          <a:xfrm>
            <a:off x="4575463" y="1885950"/>
            <a:ext cx="4229569" cy="492443"/>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To find the percentage of churn based on the demographics data</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628" y="925048"/>
            <a:ext cx="3315171" cy="4109270"/>
          </a:xfrm>
          <a:prstGeom prst="rect">
            <a:avLst/>
          </a:prstGeom>
        </p:spPr>
      </p:pic>
    </p:spTree>
    <p:extLst>
      <p:ext uri="{BB962C8B-B14F-4D97-AF65-F5344CB8AC3E}">
        <p14:creationId xmlns:p14="http://schemas.microsoft.com/office/powerpoint/2010/main" val="2326734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1197610" cy="320601"/>
          </a:xfrm>
          <a:prstGeom prst="rect">
            <a:avLst/>
          </a:prstGeom>
        </p:spPr>
        <p:txBody>
          <a:bodyPr vert="horz" wrap="square" lIns="0" tIns="12700" rIns="0" bIns="0" rtlCol="0">
            <a:spAutoFit/>
          </a:bodyPr>
          <a:lstStyle/>
          <a:p>
            <a:pPr marL="12700">
              <a:lnSpc>
                <a:spcPct val="100000"/>
              </a:lnSpc>
              <a:spcBef>
                <a:spcPts val="100"/>
              </a:spcBef>
            </a:pPr>
            <a:r>
              <a:rPr sz="2000" b="1" spc="95" dirty="0">
                <a:solidFill>
                  <a:srgbClr val="1A1A1A"/>
                </a:solidFill>
                <a:latin typeface="Trebuchet MS"/>
                <a:cs typeface="Trebuchet MS"/>
              </a:rPr>
              <a:t>R</a:t>
            </a:r>
            <a:r>
              <a:rPr sz="2000" b="1" spc="100" dirty="0">
                <a:solidFill>
                  <a:srgbClr val="1A1A1A"/>
                </a:solidFill>
                <a:latin typeface="Trebuchet MS"/>
                <a:cs typeface="Trebuchet MS"/>
              </a:rPr>
              <a:t>esu</a:t>
            </a:r>
            <a:r>
              <a:rPr sz="2000" b="1" spc="40" dirty="0">
                <a:solidFill>
                  <a:srgbClr val="1A1A1A"/>
                </a:solidFill>
                <a:latin typeface="Trebuchet MS"/>
                <a:cs typeface="Trebuchet MS"/>
              </a:rPr>
              <a:t>l</a:t>
            </a:r>
            <a:r>
              <a:rPr sz="2000" b="1" spc="65" dirty="0">
                <a:solidFill>
                  <a:srgbClr val="1A1A1A"/>
                </a:solidFill>
                <a:latin typeface="Trebuchet MS"/>
                <a:cs typeface="Trebuchet MS"/>
              </a:rPr>
              <a:t>ts</a:t>
            </a:r>
            <a:endParaRPr sz="2000" dirty="0">
              <a:latin typeface="Trebuchet MS"/>
              <a:cs typeface="Trebuchet MS"/>
            </a:endParaRPr>
          </a:p>
        </p:txBody>
      </p:sp>
      <p:sp>
        <p:nvSpPr>
          <p:cNvPr id="3" name="object 3"/>
          <p:cNvSpPr txBox="1"/>
          <p:nvPr/>
        </p:nvSpPr>
        <p:spPr>
          <a:xfrm>
            <a:off x="4114800" y="550555"/>
            <a:ext cx="3810001" cy="2302682"/>
          </a:xfrm>
          <a:prstGeom prst="rect">
            <a:avLst/>
          </a:prstGeom>
        </p:spPr>
        <p:txBody>
          <a:bodyPr vert="horz" wrap="square" lIns="0" tIns="12700" rIns="0" bIns="0" rtlCol="0">
            <a:spAutoFit/>
          </a:bodyPr>
          <a:lstStyle/>
          <a:p>
            <a:pPr marL="12700" marR="5080" algn="just">
              <a:lnSpc>
                <a:spcPct val="113300"/>
              </a:lnSpc>
              <a:spcBef>
                <a:spcPts val="100"/>
              </a:spcBef>
            </a:pPr>
            <a:r>
              <a:rPr lang="en-US" sz="1600" b="1" dirty="0" smtClean="0">
                <a:latin typeface="Times New Roman" panose="02020603050405020304" pitchFamily="18" charset="0"/>
                <a:cs typeface="Times New Roman" panose="02020603050405020304" pitchFamily="18" charset="0"/>
              </a:rPr>
              <a:t>The results for the marketing team </a:t>
            </a:r>
            <a:endParaRPr lang="en-US" sz="1600" b="1" dirty="0">
              <a:latin typeface="Times New Roman" panose="02020603050405020304" pitchFamily="18" charset="0"/>
              <a:cs typeface="Times New Roman" panose="02020603050405020304" pitchFamily="18" charset="0"/>
            </a:endParaRPr>
          </a:p>
          <a:p>
            <a:pPr marL="298450" marR="5080" indent="-285750" algn="just">
              <a:lnSpc>
                <a:spcPct val="113300"/>
              </a:lnSpc>
              <a:spcBef>
                <a:spcPts val="1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churning is not related to gender</a:t>
            </a:r>
          </a:p>
          <a:p>
            <a:pPr marL="298450" marR="5080" indent="-285750" algn="just">
              <a:lnSpc>
                <a:spcPct val="113300"/>
              </a:lnSpc>
              <a:spcBef>
                <a:spcPts val="1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Those who churn are usually not dependent</a:t>
            </a:r>
          </a:p>
          <a:p>
            <a:pPr marL="298450" marR="5080" indent="-285750" algn="just">
              <a:lnSpc>
                <a:spcPct val="113300"/>
              </a:lnSpc>
              <a:spcBef>
                <a:spcPts val="1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Those who churn usually  don’t have partners</a:t>
            </a:r>
          </a:p>
          <a:p>
            <a:pPr marL="298450" marR="5080" indent="-285750" algn="just">
              <a:lnSpc>
                <a:spcPct val="113300"/>
              </a:lnSpc>
              <a:spcBef>
                <a:spcPts val="1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Those who churn usually are senior </a:t>
            </a:r>
            <a:r>
              <a:rPr lang="en-US" sz="1600" dirty="0" smtClean="0">
                <a:latin typeface="Times New Roman" panose="02020603050405020304" pitchFamily="18" charset="0"/>
                <a:cs typeface="Times New Roman" panose="02020603050405020304" pitchFamily="18" charset="0"/>
              </a:rPr>
              <a:t>citizen</a:t>
            </a:r>
            <a:endParaRPr lang="en-US" sz="1600" dirty="0">
              <a:latin typeface="Times New Roman" panose="02020603050405020304" pitchFamily="18" charset="0"/>
              <a:cs typeface="Times New Roman" panose="02020603050405020304" pitchFamily="18" charset="0"/>
            </a:endParaRPr>
          </a:p>
          <a:p>
            <a:pPr marL="298450" marR="5080" indent="-285750" algn="just">
              <a:lnSpc>
                <a:spcPct val="113300"/>
              </a:lnSpc>
              <a:spcBef>
                <a:spcPts val="100"/>
              </a:spcBef>
              <a:buFont typeface="Arial" panose="020B0604020202020204" pitchFamily="34" charset="0"/>
              <a:buChar char="•"/>
            </a:pPr>
            <a:endParaRPr lang="en-US" sz="1600" dirty="0">
              <a:latin typeface="Tahoma"/>
              <a:cs typeface="Tahoma"/>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86207"/>
            <a:ext cx="3200400" cy="2861943"/>
          </a:xfrm>
          <a:prstGeom prst="rect">
            <a:avLst/>
          </a:prstGeom>
        </p:spPr>
      </p:pic>
      <p:sp>
        <p:nvSpPr>
          <p:cNvPr id="5" name="Rectangle 4"/>
          <p:cNvSpPr/>
          <p:nvPr/>
        </p:nvSpPr>
        <p:spPr>
          <a:xfrm>
            <a:off x="685800" y="4690275"/>
            <a:ext cx="914400" cy="438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bject 3"/>
          <p:cNvSpPr txBox="1"/>
          <p:nvPr/>
        </p:nvSpPr>
        <p:spPr>
          <a:xfrm>
            <a:off x="4038599" y="2660247"/>
            <a:ext cx="4267201" cy="2011641"/>
          </a:xfrm>
          <a:prstGeom prst="rect">
            <a:avLst/>
          </a:prstGeom>
        </p:spPr>
        <p:txBody>
          <a:bodyPr vert="horz" wrap="square" lIns="0" tIns="12700" rIns="0" bIns="0" rtlCol="0">
            <a:spAutoFit/>
          </a:bodyPr>
          <a:lstStyle/>
          <a:p>
            <a:pPr marL="12700" marR="5080">
              <a:lnSpc>
                <a:spcPct val="113300"/>
              </a:lnSpc>
              <a:spcBef>
                <a:spcPts val="100"/>
              </a:spcBef>
            </a:pPr>
            <a:r>
              <a:rPr lang="en-US" sz="1600" b="1" dirty="0" smtClean="0">
                <a:latin typeface="Times New Roman" panose="02020603050405020304" pitchFamily="18" charset="0"/>
                <a:cs typeface="Times New Roman" panose="02020603050405020304" pitchFamily="18" charset="0"/>
              </a:rPr>
              <a:t>The results for the customer service team</a:t>
            </a:r>
            <a:endParaRPr lang="en-US" sz="1600" b="1" dirty="0">
              <a:latin typeface="Times New Roman" panose="02020603050405020304" pitchFamily="18" charset="0"/>
              <a:cs typeface="Times New Roman" panose="02020603050405020304" pitchFamily="18" charset="0"/>
            </a:endParaRPr>
          </a:p>
          <a:p>
            <a:pPr marL="298450" marR="5080" indent="-285750">
              <a:lnSpc>
                <a:spcPct val="113300"/>
              </a:lnSpc>
              <a:spcBef>
                <a:spcPts val="100"/>
              </a:spcBef>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They </a:t>
            </a:r>
            <a:r>
              <a:rPr lang="en-US" sz="1600" dirty="0">
                <a:latin typeface="Times New Roman" panose="02020603050405020304" pitchFamily="18" charset="0"/>
                <a:cs typeface="Times New Roman" panose="02020603050405020304" pitchFamily="18" charset="0"/>
              </a:rPr>
              <a:t>usually have internet service and mostly use optic fiber</a:t>
            </a:r>
          </a:p>
          <a:p>
            <a:pPr marL="298450" marR="5080" indent="-285750">
              <a:lnSpc>
                <a:spcPct val="113300"/>
              </a:lnSpc>
              <a:spcBef>
                <a:spcPts val="1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Those who churn usually have </a:t>
            </a:r>
            <a:r>
              <a:rPr lang="en-US" sz="1600" dirty="0" smtClean="0">
                <a:latin typeface="Times New Roman" panose="02020603050405020304" pitchFamily="18" charset="0"/>
                <a:cs typeface="Times New Roman" panose="02020603050405020304" pitchFamily="18" charset="0"/>
              </a:rPr>
              <a:t>paperless billing </a:t>
            </a:r>
            <a:r>
              <a:rPr lang="en-US" sz="1600" dirty="0">
                <a:latin typeface="Times New Roman" panose="02020603050405020304" pitchFamily="18" charset="0"/>
                <a:cs typeface="Times New Roman" panose="02020603050405020304" pitchFamily="18" charset="0"/>
              </a:rPr>
              <a:t>and their contract are month to month</a:t>
            </a:r>
          </a:p>
          <a:p>
            <a:pPr marL="298450" marR="5080" indent="-285750">
              <a:lnSpc>
                <a:spcPct val="113300"/>
              </a:lnSpc>
              <a:spcBef>
                <a:spcPts val="100"/>
              </a:spcBef>
              <a:buFont typeface="Arial" panose="020B0604020202020204" pitchFamily="34" charset="0"/>
              <a:buChar char="•"/>
            </a:pPr>
            <a:endParaRPr lang="en-US" sz="1600" dirty="0">
              <a:solidFill>
                <a:srgbClr val="595959"/>
              </a:solidFill>
              <a:latin typeface="Tahoma"/>
              <a:cs typeface="Tahoma"/>
            </a:endParaRPr>
          </a:p>
          <a:p>
            <a:pPr marL="298450" marR="5080" indent="-285750">
              <a:lnSpc>
                <a:spcPct val="113300"/>
              </a:lnSpc>
              <a:spcBef>
                <a:spcPts val="100"/>
              </a:spcBef>
              <a:buFont typeface="Arial" panose="020B0604020202020204" pitchFamily="34" charset="0"/>
              <a:buChar char="•"/>
            </a:pPr>
            <a:endParaRPr lang="en-US" sz="1600" dirty="0">
              <a:solidFill>
                <a:srgbClr val="595959"/>
              </a:solidFill>
              <a:latin typeface="Tahoma"/>
              <a:cs typeface="Tahoma"/>
            </a:endParaRPr>
          </a:p>
        </p:txBody>
      </p:sp>
    </p:spTree>
    <p:extLst>
      <p:ext uri="{BB962C8B-B14F-4D97-AF65-F5344CB8AC3E}">
        <p14:creationId xmlns:p14="http://schemas.microsoft.com/office/powerpoint/2010/main" val="3736433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SWOT</a:t>
            </a:r>
            <a:endParaRPr lang="en-US" sz="2000" dirty="0"/>
          </a:p>
        </p:txBody>
      </p:sp>
      <p:sp>
        <p:nvSpPr>
          <p:cNvPr id="7" name="Rounded Rectangle 6"/>
          <p:cNvSpPr/>
          <p:nvPr/>
        </p:nvSpPr>
        <p:spPr>
          <a:xfrm>
            <a:off x="3787563" y="2533399"/>
            <a:ext cx="2156038" cy="24767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200" b="1" dirty="0" smtClean="0"/>
          </a:p>
          <a:p>
            <a:endParaRPr lang="en-US" sz="1200" b="1" dirty="0" smtClean="0"/>
          </a:p>
          <a:p>
            <a:endParaRPr lang="en-US" sz="1200" b="1" dirty="0" smtClean="0"/>
          </a:p>
          <a:p>
            <a:r>
              <a:rPr lang="en-US" sz="1200" b="1" dirty="0" smtClean="0"/>
              <a:t>Opportunity</a:t>
            </a:r>
            <a:endParaRPr lang="en-US" sz="1200" b="1" dirty="0"/>
          </a:p>
          <a:p>
            <a:pPr marL="285750" indent="-285750">
              <a:buFont typeface="Arial" panose="020B0604020202020204" pitchFamily="34" charset="0"/>
              <a:buChar char="•"/>
            </a:pPr>
            <a:r>
              <a:rPr lang="en-US" sz="1200" dirty="0"/>
              <a:t>Organize a market research based on a survey to segment the market</a:t>
            </a:r>
          </a:p>
          <a:p>
            <a:pPr marL="285750" indent="-285750">
              <a:buFont typeface="Arial" panose="020B0604020202020204" pitchFamily="34" charset="0"/>
              <a:buChar char="•"/>
            </a:pPr>
            <a:r>
              <a:rPr lang="en-US" sz="1200" dirty="0"/>
              <a:t>They can use the result of the business analysis to improve their services and create new services</a:t>
            </a:r>
          </a:p>
          <a:p>
            <a:pPr marL="285750" indent="-285750">
              <a:buFont typeface="Arial" panose="020B0604020202020204" pitchFamily="34" charset="0"/>
              <a:buChar char="•"/>
            </a:pPr>
            <a:r>
              <a:rPr lang="en-US" sz="1200" dirty="0"/>
              <a:t>Adjust their business to the market trends</a:t>
            </a:r>
          </a:p>
          <a:p>
            <a:pPr algn="ctr"/>
            <a:endParaRPr lang="en-US" dirty="0"/>
          </a:p>
        </p:txBody>
      </p:sp>
      <p:sp>
        <p:nvSpPr>
          <p:cNvPr id="8" name="Rounded Rectangle 7"/>
          <p:cNvSpPr/>
          <p:nvPr/>
        </p:nvSpPr>
        <p:spPr>
          <a:xfrm>
            <a:off x="5927651" y="2495156"/>
            <a:ext cx="2149549" cy="25149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b="1" dirty="0" smtClean="0"/>
              <a:t>Threats</a:t>
            </a:r>
            <a:endParaRPr lang="en-US" sz="1200" dirty="0" smtClean="0"/>
          </a:p>
          <a:p>
            <a:pPr marL="285750" indent="-285750">
              <a:buFont typeface="Arial" panose="020B0604020202020204" pitchFamily="34" charset="0"/>
              <a:buChar char="•"/>
            </a:pPr>
            <a:r>
              <a:rPr lang="en-US" sz="1200" dirty="0" smtClean="0"/>
              <a:t>Negative </a:t>
            </a:r>
            <a:r>
              <a:rPr lang="en-US" sz="1200" dirty="0"/>
              <a:t>impact of the new services</a:t>
            </a:r>
          </a:p>
          <a:p>
            <a:pPr marL="285750" indent="-285750">
              <a:buFont typeface="Arial" panose="020B0604020202020204" pitchFamily="34" charset="0"/>
              <a:buChar char="•"/>
            </a:pPr>
            <a:r>
              <a:rPr lang="en-US" sz="1200" dirty="0"/>
              <a:t>A considerable loss</a:t>
            </a:r>
          </a:p>
          <a:p>
            <a:pPr marL="285750" indent="-285750">
              <a:buFont typeface="Arial" panose="020B0604020202020204" pitchFamily="34" charset="0"/>
              <a:buChar char="•"/>
            </a:pPr>
            <a:r>
              <a:rPr lang="en-US" sz="1200" dirty="0"/>
              <a:t>Lack in the business analysis</a:t>
            </a:r>
          </a:p>
          <a:p>
            <a:pPr marL="285750" indent="-285750">
              <a:buFont typeface="Arial" panose="020B0604020202020204" pitchFamily="34" charset="0"/>
              <a:buChar char="•"/>
            </a:pPr>
            <a:r>
              <a:rPr lang="en-US" sz="1200" dirty="0"/>
              <a:t>Bankruptcy</a:t>
            </a:r>
          </a:p>
          <a:p>
            <a:pPr algn="ctr"/>
            <a:endParaRPr lang="en-US" dirty="0"/>
          </a:p>
        </p:txBody>
      </p:sp>
      <p:sp>
        <p:nvSpPr>
          <p:cNvPr id="9" name="Rounded Rectangle 8"/>
          <p:cNvSpPr/>
          <p:nvPr/>
        </p:nvSpPr>
        <p:spPr>
          <a:xfrm>
            <a:off x="5927651" y="341513"/>
            <a:ext cx="2149549" cy="21329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200" b="1" dirty="0" smtClean="0"/>
          </a:p>
          <a:p>
            <a:endParaRPr lang="en-US" sz="1200" b="1" dirty="0"/>
          </a:p>
          <a:p>
            <a:endParaRPr lang="en-US" sz="1200" b="1" dirty="0" smtClean="0"/>
          </a:p>
          <a:p>
            <a:r>
              <a:rPr lang="en-US" sz="1200" b="1" dirty="0" smtClean="0"/>
              <a:t>Weaknesses</a:t>
            </a:r>
            <a:endParaRPr lang="en-US" sz="1200" b="1" dirty="0"/>
          </a:p>
          <a:p>
            <a:pPr marL="285750" indent="-285750">
              <a:buFont typeface="Arial" panose="020B0604020202020204" pitchFamily="34" charset="0"/>
              <a:buChar char="•"/>
            </a:pPr>
            <a:r>
              <a:rPr lang="en-US" sz="1200" dirty="0"/>
              <a:t>No significant opportunities to grow with new customers </a:t>
            </a:r>
          </a:p>
          <a:p>
            <a:pPr marL="285750" indent="-285750">
              <a:buFont typeface="Arial" panose="020B0604020202020204" pitchFamily="34" charset="0"/>
              <a:buChar char="•"/>
            </a:pPr>
            <a:r>
              <a:rPr lang="en-US" sz="1200" dirty="0"/>
              <a:t>The services don’t really affect the customers</a:t>
            </a:r>
          </a:p>
          <a:p>
            <a:pPr marL="285750" indent="-285750">
              <a:buFont typeface="Arial" panose="020B0604020202020204" pitchFamily="34" charset="0"/>
              <a:buChar char="•"/>
            </a:pPr>
            <a:r>
              <a:rPr lang="en-US" sz="1200" dirty="0"/>
              <a:t>Lack of information on the market</a:t>
            </a:r>
          </a:p>
          <a:p>
            <a:pPr algn="ctr"/>
            <a:endParaRPr lang="en-US" dirty="0"/>
          </a:p>
        </p:txBody>
      </p:sp>
      <p:sp>
        <p:nvSpPr>
          <p:cNvPr id="10" name="Rounded Rectangle 9"/>
          <p:cNvSpPr/>
          <p:nvPr/>
        </p:nvSpPr>
        <p:spPr>
          <a:xfrm>
            <a:off x="3817688" y="341513"/>
            <a:ext cx="2109963" cy="21678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b="1" dirty="0" smtClean="0"/>
              <a:t>Strengths</a:t>
            </a:r>
          </a:p>
          <a:p>
            <a:pPr marL="285750" indent="-285750">
              <a:buFont typeface="Arial" panose="020B0604020202020204" pitchFamily="34" charset="0"/>
              <a:buChar char="•"/>
            </a:pPr>
            <a:r>
              <a:rPr lang="en-US" sz="1200" dirty="0" smtClean="0"/>
              <a:t>Massive market share </a:t>
            </a:r>
          </a:p>
          <a:p>
            <a:pPr marL="285750" indent="-285750">
              <a:buFont typeface="Arial" panose="020B0604020202020204" pitchFamily="34" charset="0"/>
              <a:buChar char="•"/>
            </a:pPr>
            <a:r>
              <a:rPr lang="en-US" sz="1200" dirty="0" smtClean="0"/>
              <a:t>Record of each customer</a:t>
            </a:r>
          </a:p>
          <a:p>
            <a:pPr marL="285750" indent="-285750">
              <a:buFont typeface="Arial" panose="020B0604020202020204" pitchFamily="34" charset="0"/>
              <a:buChar char="•"/>
            </a:pPr>
            <a:r>
              <a:rPr lang="en-US" sz="1200" dirty="0" smtClean="0"/>
              <a:t>Multiple services</a:t>
            </a:r>
          </a:p>
          <a:p>
            <a:pPr algn="ct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7126" y="2568519"/>
            <a:ext cx="9747" cy="6461"/>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7126" y="2568519"/>
            <a:ext cx="9747" cy="6461"/>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7126" y="2568519"/>
            <a:ext cx="9747" cy="6461"/>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91" y="1179482"/>
            <a:ext cx="3018071" cy="2608997"/>
          </a:xfrm>
          <a:prstGeom prst="rect">
            <a:avLst/>
          </a:prstGeom>
        </p:spPr>
      </p:pic>
    </p:spTree>
    <p:extLst>
      <p:ext uri="{BB962C8B-B14F-4D97-AF65-F5344CB8AC3E}">
        <p14:creationId xmlns:p14="http://schemas.microsoft.com/office/powerpoint/2010/main" val="2153256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5017770" cy="320601"/>
          </a:xfrm>
          <a:prstGeom prst="rect">
            <a:avLst/>
          </a:prstGeom>
        </p:spPr>
        <p:txBody>
          <a:bodyPr vert="horz" wrap="square" lIns="0" tIns="12700" rIns="0" bIns="0" rtlCol="0">
            <a:spAutoFit/>
          </a:bodyPr>
          <a:lstStyle/>
          <a:p>
            <a:pPr marL="12700">
              <a:lnSpc>
                <a:spcPct val="100000"/>
              </a:lnSpc>
              <a:spcBef>
                <a:spcPts val="100"/>
              </a:spcBef>
            </a:pPr>
            <a:r>
              <a:rPr sz="2000" spc="75" dirty="0"/>
              <a:t>Discussion</a:t>
            </a:r>
            <a:r>
              <a:rPr sz="2000" spc="-170" dirty="0"/>
              <a:t> </a:t>
            </a:r>
            <a:r>
              <a:rPr sz="2000" spc="15" dirty="0"/>
              <a:t>&amp;</a:t>
            </a:r>
            <a:r>
              <a:rPr sz="2000" spc="-170" dirty="0"/>
              <a:t> </a:t>
            </a:r>
            <a:r>
              <a:rPr sz="2000" spc="85" dirty="0"/>
              <a:t>Proposed</a:t>
            </a:r>
            <a:r>
              <a:rPr sz="2000" spc="-165" dirty="0"/>
              <a:t> </a:t>
            </a:r>
            <a:r>
              <a:rPr sz="2000" spc="60" dirty="0"/>
              <a:t>Solution</a:t>
            </a:r>
          </a:p>
        </p:txBody>
      </p:sp>
      <p:sp>
        <p:nvSpPr>
          <p:cNvPr id="3" name="object 3"/>
          <p:cNvSpPr txBox="1">
            <a:spLocks noGrp="1"/>
          </p:cNvSpPr>
          <p:nvPr>
            <p:ph type="body" idx="1"/>
          </p:nvPr>
        </p:nvSpPr>
        <p:spPr>
          <a:xfrm>
            <a:off x="3886199" y="1885950"/>
            <a:ext cx="4607105" cy="3086038"/>
          </a:xfrm>
          <a:prstGeom prst="rect">
            <a:avLst/>
          </a:prstGeom>
        </p:spPr>
        <p:txBody>
          <a:bodyPr vert="horz" wrap="square" lIns="0" tIns="12700" rIns="0" bIns="0" rtlCol="0">
            <a:spAutoFit/>
          </a:bodyPr>
          <a:lstStyle/>
          <a:p>
            <a:pPr marL="15240" marR="223520" algn="just">
              <a:lnSpc>
                <a:spcPct val="113300"/>
              </a:lnSpc>
              <a:spcBef>
                <a:spcPts val="100"/>
              </a:spcBef>
            </a:pPr>
            <a:r>
              <a:rPr lang="en-US" dirty="0" smtClean="0">
                <a:solidFill>
                  <a:schemeClr val="tx1"/>
                </a:solidFill>
                <a:latin typeface="Times New Roman" panose="02020603050405020304" pitchFamily="18" charset="0"/>
                <a:cs typeface="Times New Roman" panose="02020603050405020304" pitchFamily="18" charset="0"/>
              </a:rPr>
              <a:t>By analyzing </a:t>
            </a:r>
            <a:r>
              <a:rPr lang="en-US" dirty="0">
                <a:solidFill>
                  <a:schemeClr val="tx1"/>
                </a:solidFill>
                <a:latin typeface="Times New Roman" panose="02020603050405020304" pitchFamily="18" charset="0"/>
                <a:cs typeface="Times New Roman" panose="02020603050405020304" pitchFamily="18" charset="0"/>
              </a:rPr>
              <a:t>the data to propose a solution, we can conclude that the </a:t>
            </a:r>
            <a:r>
              <a:rPr lang="en-US" dirty="0" smtClean="0">
                <a:solidFill>
                  <a:schemeClr val="tx1"/>
                </a:solidFill>
                <a:latin typeface="Times New Roman" panose="02020603050405020304" pitchFamily="18" charset="0"/>
                <a:cs typeface="Times New Roman" panose="02020603050405020304" pitchFamily="18" charset="0"/>
              </a:rPr>
              <a:t>Telecom </a:t>
            </a:r>
            <a:r>
              <a:rPr lang="en-US" dirty="0">
                <a:solidFill>
                  <a:schemeClr val="tx1"/>
                </a:solidFill>
                <a:latin typeface="Times New Roman" panose="02020603050405020304" pitchFamily="18" charset="0"/>
                <a:cs typeface="Times New Roman" panose="02020603050405020304" pitchFamily="18" charset="0"/>
              </a:rPr>
              <a:t>has a churn problem. There are some marketing and customer service problems. The churn percentage is 25.6%. It is very difficult for an organization to survive without management in general. For this reason, we can believe that with great marketing and an amelioration of customer services or a drop of a certain services, the enterprise can survive much longer. In that case, there are our recommendations.</a:t>
            </a:r>
          </a:p>
          <a:p>
            <a:pPr marL="15240" marR="223520">
              <a:lnSpc>
                <a:spcPct val="113300"/>
              </a:lnSpc>
              <a:spcBef>
                <a:spcPts val="100"/>
              </a:spcBef>
            </a:pPr>
            <a:endParaRPr spc="-20" dirty="0"/>
          </a:p>
        </p:txBody>
      </p:sp>
      <p:sp>
        <p:nvSpPr>
          <p:cNvPr id="4" name="object 3"/>
          <p:cNvSpPr txBox="1">
            <a:spLocks/>
          </p:cNvSpPr>
          <p:nvPr/>
        </p:nvSpPr>
        <p:spPr>
          <a:xfrm>
            <a:off x="3886199" y="1427436"/>
            <a:ext cx="4610570" cy="291042"/>
          </a:xfrm>
          <a:prstGeom prst="rect">
            <a:avLst/>
          </a:prstGeom>
        </p:spPr>
        <p:txBody>
          <a:bodyPr vert="horz" wrap="square" lIns="0" tIns="12700" rIns="0" bIns="0" rtlCol="0">
            <a:spAutoFit/>
          </a:bodyPr>
          <a:lstStyle>
            <a:lvl1pPr marL="0">
              <a:defRPr sz="1600" b="0" i="0">
                <a:solidFill>
                  <a:srgbClr val="595959"/>
                </a:solidFill>
                <a:latin typeface="Tahoma"/>
                <a:ea typeface="+mn-ea"/>
                <a:cs typeface="Tahom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5240" marR="223520">
              <a:lnSpc>
                <a:spcPct val="113300"/>
              </a:lnSpc>
              <a:spcBef>
                <a:spcPts val="100"/>
              </a:spcBef>
            </a:pPr>
            <a:r>
              <a:rPr lang="en-US" b="1" kern="0" spc="-20" dirty="0" smtClean="0">
                <a:solidFill>
                  <a:schemeClr val="tx1"/>
                </a:solidFill>
                <a:latin typeface="Times New Roman" panose="02020603050405020304" pitchFamily="18" charset="0"/>
                <a:cs typeface="Times New Roman" panose="02020603050405020304" pitchFamily="18" charset="0"/>
              </a:rPr>
              <a:t>MAIN SOLUTION</a:t>
            </a:r>
            <a:endParaRPr lang="en-US" b="1" kern="0" spc="-2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18477"/>
            <a:ext cx="2895600" cy="297066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SWOT OF THE SOLUTION</a:t>
            </a:r>
            <a:endParaRPr lang="en-US" sz="2000" dirty="0"/>
          </a:p>
        </p:txBody>
      </p:sp>
      <p:sp>
        <p:nvSpPr>
          <p:cNvPr id="3" name="Text Placeholder 2"/>
          <p:cNvSpPr>
            <a:spLocks noGrp="1"/>
          </p:cNvSpPr>
          <p:nvPr>
            <p:ph type="body" idx="1"/>
          </p:nvPr>
        </p:nvSpPr>
        <p:spPr>
          <a:xfrm>
            <a:off x="799629" y="1275037"/>
            <a:ext cx="6972771" cy="3447098"/>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The enterprise has to upgrade some important services. The churn and these services are dependent but we can’t stop them because they are useful:</a:t>
            </a:r>
          </a:p>
          <a:p>
            <a:r>
              <a:rPr lang="en-US" sz="1400" b="1" dirty="0">
                <a:solidFill>
                  <a:schemeClr val="tx1"/>
                </a:solidFill>
                <a:latin typeface="Times New Roman" panose="02020603050405020304" pitchFamily="18" charset="0"/>
                <a:cs typeface="Times New Roman" panose="02020603050405020304" pitchFamily="18" charset="0"/>
              </a:rPr>
              <a:t> </a:t>
            </a:r>
          </a:p>
          <a:p>
            <a:r>
              <a:rPr lang="en-US" sz="1400" b="1" dirty="0">
                <a:solidFill>
                  <a:schemeClr val="tx1"/>
                </a:solidFill>
                <a:latin typeface="Times New Roman" panose="02020603050405020304" pitchFamily="18" charset="0"/>
                <a:cs typeface="Times New Roman" panose="02020603050405020304" pitchFamily="18" charset="0"/>
              </a:rPr>
              <a:t>1- They have to upgrade the phone service because more than 90% of the customer who were using this service have churned, even when the churn is independent of this service. But I think it generates the majority of the profit of the company. </a:t>
            </a:r>
          </a:p>
          <a:p>
            <a:r>
              <a:rPr lang="en-US" sz="1400" i="1" dirty="0">
                <a:solidFill>
                  <a:schemeClr val="tx1"/>
                </a:solidFill>
                <a:latin typeface="Times New Roman" panose="02020603050405020304" pitchFamily="18" charset="0"/>
                <a:cs typeface="Times New Roman" panose="02020603050405020304" pitchFamily="18" charset="0"/>
              </a:rPr>
              <a:t> </a:t>
            </a:r>
          </a:p>
          <a:p>
            <a:r>
              <a:rPr lang="en-US" sz="1400" b="1" u="sng" dirty="0">
                <a:solidFill>
                  <a:schemeClr val="tx1"/>
                </a:solidFill>
                <a:latin typeface="Times New Roman" panose="02020603050405020304" pitchFamily="18" charset="0"/>
                <a:cs typeface="Times New Roman" panose="02020603050405020304" pitchFamily="18" charset="0"/>
              </a:rPr>
              <a:t>Strength of this </a:t>
            </a:r>
            <a:r>
              <a:rPr lang="en-US" sz="1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endParaRPr lang="en-US" sz="1400" b="1"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cs typeface="Times New Roman" panose="02020603050405020304" pitchFamily="18" charset="0"/>
              </a:rPr>
              <a:t>The phone service, which is one of the most common and most used service will help them retain more customers. This will increase their revenue.</a:t>
            </a:r>
          </a:p>
          <a:p>
            <a:r>
              <a:rPr lang="en-US" sz="1400" dirty="0">
                <a:solidFill>
                  <a:schemeClr val="tx1"/>
                </a:solidFill>
                <a:latin typeface="Times New Roman" panose="02020603050405020304" pitchFamily="18" charset="0"/>
                <a:cs typeface="Times New Roman" panose="02020603050405020304" pitchFamily="18" charset="0"/>
              </a:rPr>
              <a:t> </a:t>
            </a:r>
          </a:p>
          <a:p>
            <a:r>
              <a:rPr lang="en-US" sz="1400" b="1" u="sng" dirty="0">
                <a:solidFill>
                  <a:schemeClr val="tx1"/>
                </a:solidFill>
                <a:latin typeface="Times New Roman" panose="02020603050405020304" pitchFamily="18" charset="0"/>
                <a:cs typeface="Times New Roman" panose="02020603050405020304" pitchFamily="18" charset="0"/>
              </a:rPr>
              <a:t>Weaknesses of the organization</a:t>
            </a:r>
            <a:endParaRPr lang="en-US" sz="1400" b="1"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cs typeface="Times New Roman" panose="02020603050405020304" pitchFamily="18" charset="0"/>
              </a:rPr>
              <a:t>Lack of information on the market</a:t>
            </a:r>
          </a:p>
          <a:p>
            <a:r>
              <a:rPr lang="en-US" sz="1400" dirty="0">
                <a:solidFill>
                  <a:schemeClr val="tx1"/>
                </a:solidFill>
                <a:latin typeface="Times New Roman" panose="02020603050405020304" pitchFamily="18" charset="0"/>
                <a:cs typeface="Times New Roman" panose="02020603050405020304" pitchFamily="18" charset="0"/>
              </a:rPr>
              <a:t>We can consider the lack of information on the market as a weakness. If they don’t do market research, they won’t have pertinent data.</a:t>
            </a:r>
          </a:p>
          <a:p>
            <a:endParaRPr lang="en-US" sz="1400" dirty="0"/>
          </a:p>
        </p:txBody>
      </p:sp>
    </p:spTree>
    <p:extLst>
      <p:ext uri="{BB962C8B-B14F-4D97-AF65-F5344CB8AC3E}">
        <p14:creationId xmlns:p14="http://schemas.microsoft.com/office/powerpoint/2010/main" val="2461381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Solution(2)</a:t>
            </a:r>
            <a:endParaRPr lang="en-US" sz="2000" dirty="0"/>
          </a:p>
        </p:txBody>
      </p:sp>
      <p:sp>
        <p:nvSpPr>
          <p:cNvPr id="3" name="Text Placeholder 2"/>
          <p:cNvSpPr>
            <a:spLocks noGrp="1"/>
          </p:cNvSpPr>
          <p:nvPr>
            <p:ph type="body" idx="1"/>
          </p:nvPr>
        </p:nvSpPr>
        <p:spPr>
          <a:xfrm>
            <a:off x="799629" y="1275037"/>
            <a:ext cx="7544740" cy="2708434"/>
          </a:xfrm>
        </p:spPr>
        <p:txBody>
          <a:bodyPr/>
          <a:lstStyle/>
          <a:p>
            <a:r>
              <a:rPr lang="en-US" b="1" dirty="0">
                <a:solidFill>
                  <a:schemeClr val="tx1"/>
                </a:solidFill>
                <a:latin typeface="Times New Roman" panose="02020603050405020304" pitchFamily="18" charset="0"/>
                <a:cs typeface="Times New Roman" panose="02020603050405020304" pitchFamily="18" charset="0"/>
              </a:rPr>
              <a:t>2-For the internet service, we can see that more than 41% of the customer who were using Fiber Optic have churned. For this service we recommend that they delete this service and to upgrade the DLS service.</a:t>
            </a:r>
          </a:p>
          <a:p>
            <a:r>
              <a:rPr lang="en-US" dirty="0">
                <a:solidFill>
                  <a:schemeClr val="tx1"/>
                </a:solidFill>
                <a:latin typeface="Times New Roman" panose="02020603050405020304" pitchFamily="18" charset="0"/>
                <a:cs typeface="Times New Roman" panose="02020603050405020304" pitchFamily="18" charset="0"/>
              </a:rPr>
              <a:t> </a:t>
            </a:r>
          </a:p>
          <a:p>
            <a:r>
              <a:rPr lang="en-US" b="1" dirty="0">
                <a:solidFill>
                  <a:schemeClr val="tx1"/>
                </a:solidFill>
                <a:latin typeface="Times New Roman" panose="02020603050405020304" pitchFamily="18" charset="0"/>
                <a:cs typeface="Times New Roman" panose="02020603050405020304" pitchFamily="18" charset="0"/>
              </a:rPr>
              <a:t>Strength</a:t>
            </a:r>
          </a:p>
          <a:p>
            <a:r>
              <a:rPr lang="en-US" dirty="0">
                <a:solidFill>
                  <a:schemeClr val="tx1"/>
                </a:solidFill>
                <a:latin typeface="Times New Roman" panose="02020603050405020304" pitchFamily="18" charset="0"/>
                <a:cs typeface="Times New Roman" panose="02020603050405020304" pitchFamily="18" charset="0"/>
              </a:rPr>
              <a:t>It will increase their profit and they will manage better</a:t>
            </a:r>
          </a:p>
          <a:p>
            <a:r>
              <a:rPr lang="en-US" dirty="0">
                <a:solidFill>
                  <a:schemeClr val="tx1"/>
                </a:solidFill>
                <a:latin typeface="Times New Roman" panose="02020603050405020304" pitchFamily="18" charset="0"/>
                <a:cs typeface="Times New Roman" panose="02020603050405020304" pitchFamily="18" charset="0"/>
              </a:rPr>
              <a:t> </a:t>
            </a:r>
          </a:p>
          <a:p>
            <a:r>
              <a:rPr lang="en-US" b="1" dirty="0">
                <a:solidFill>
                  <a:schemeClr val="tx1"/>
                </a:solidFill>
                <a:latin typeface="Times New Roman" panose="02020603050405020304" pitchFamily="18" charset="0"/>
                <a:cs typeface="Times New Roman" panose="02020603050405020304" pitchFamily="18" charset="0"/>
              </a:rPr>
              <a:t>Weaknesses</a:t>
            </a:r>
          </a:p>
          <a:p>
            <a:r>
              <a:rPr lang="en-US" dirty="0">
                <a:solidFill>
                  <a:schemeClr val="tx1"/>
                </a:solidFill>
                <a:latin typeface="Times New Roman" panose="02020603050405020304" pitchFamily="18" charset="0"/>
                <a:cs typeface="Times New Roman" panose="02020603050405020304" pitchFamily="18" charset="0"/>
              </a:rPr>
              <a:t>Clients who use fiber optic for internet service might get upset. Especially because DLS could be more inexpensive.</a:t>
            </a:r>
          </a:p>
          <a:p>
            <a:endParaRPr lang="en-US" dirty="0"/>
          </a:p>
        </p:txBody>
      </p:sp>
    </p:spTree>
    <p:extLst>
      <p:ext uri="{BB962C8B-B14F-4D97-AF65-F5344CB8AC3E}">
        <p14:creationId xmlns:p14="http://schemas.microsoft.com/office/powerpoint/2010/main" val="24434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1376680" cy="320601"/>
          </a:xfrm>
          <a:prstGeom prst="rect">
            <a:avLst/>
          </a:prstGeom>
        </p:spPr>
        <p:txBody>
          <a:bodyPr vert="horz" wrap="square" lIns="0" tIns="12700" rIns="0" bIns="0" rtlCol="0">
            <a:spAutoFit/>
          </a:bodyPr>
          <a:lstStyle/>
          <a:p>
            <a:pPr marL="12700">
              <a:lnSpc>
                <a:spcPct val="100000"/>
              </a:lnSpc>
              <a:spcBef>
                <a:spcPts val="100"/>
              </a:spcBef>
            </a:pPr>
            <a:r>
              <a:rPr sz="2000" spc="-10" dirty="0"/>
              <a:t>P</a:t>
            </a:r>
            <a:r>
              <a:rPr sz="2000" spc="-25" dirty="0"/>
              <a:t>r</a:t>
            </a:r>
            <a:r>
              <a:rPr sz="2000" spc="105" dirty="0"/>
              <a:t>oblem</a:t>
            </a:r>
          </a:p>
        </p:txBody>
      </p:sp>
      <p:sp>
        <p:nvSpPr>
          <p:cNvPr id="3" name="object 3"/>
          <p:cNvSpPr txBox="1"/>
          <p:nvPr/>
        </p:nvSpPr>
        <p:spPr>
          <a:xfrm>
            <a:off x="3657600" y="895350"/>
            <a:ext cx="5283610" cy="2300053"/>
          </a:xfrm>
          <a:prstGeom prst="rect">
            <a:avLst/>
          </a:prstGeom>
        </p:spPr>
        <p:txBody>
          <a:bodyPr vert="horz" wrap="square" lIns="0" tIns="8890" rIns="0" bIns="0" rtlCol="0">
            <a:spAutoFit/>
          </a:bodyPr>
          <a:lstStyle/>
          <a:p>
            <a:pPr marL="12700" marR="5080" algn="just">
              <a:lnSpc>
                <a:spcPct val="101600"/>
              </a:lnSpc>
              <a:spcBef>
                <a:spcPts val="70"/>
              </a:spcBef>
            </a:pPr>
            <a:r>
              <a:rPr lang="en-US" sz="1600" spc="25" dirty="0">
                <a:latin typeface="Times New Roman" panose="02020603050405020304" pitchFamily="18" charset="0"/>
                <a:cs typeface="Times New Roman" panose="02020603050405020304" pitchFamily="18" charset="0"/>
              </a:rPr>
              <a:t>The leading telecom company of this region has discover that a important number of his customers are cancelling their subscriptions. </a:t>
            </a:r>
          </a:p>
          <a:p>
            <a:pPr marL="12700" marR="5080" algn="just">
              <a:lnSpc>
                <a:spcPct val="101600"/>
              </a:lnSpc>
              <a:spcBef>
                <a:spcPts val="70"/>
              </a:spcBef>
            </a:pPr>
            <a:endParaRPr lang="en-US" sz="1600" spc="25" dirty="0">
              <a:latin typeface="Times New Roman" panose="02020603050405020304" pitchFamily="18" charset="0"/>
              <a:cs typeface="Times New Roman" panose="02020603050405020304" pitchFamily="18" charset="0"/>
            </a:endParaRPr>
          </a:p>
          <a:p>
            <a:pPr marL="12700" marR="5080" algn="just">
              <a:lnSpc>
                <a:spcPct val="101600"/>
              </a:lnSpc>
              <a:spcBef>
                <a:spcPts val="70"/>
              </a:spcBef>
            </a:pPr>
            <a:r>
              <a:rPr lang="en-US" sz="1600" spc="25" dirty="0">
                <a:latin typeface="Times New Roman" panose="02020603050405020304" pitchFamily="18" charset="0"/>
                <a:cs typeface="Times New Roman" panose="02020603050405020304" pitchFamily="18" charset="0"/>
              </a:rPr>
              <a:t>They hypothesize that this can be due to the fact that other telecom companies are stealing those clients.</a:t>
            </a:r>
          </a:p>
          <a:p>
            <a:pPr marL="12700" marR="5080" algn="just">
              <a:lnSpc>
                <a:spcPct val="101600"/>
              </a:lnSpc>
              <a:spcBef>
                <a:spcPts val="70"/>
              </a:spcBef>
            </a:pPr>
            <a:endParaRPr lang="en-US" sz="1600" spc="25" dirty="0">
              <a:latin typeface="Times New Roman" panose="02020603050405020304" pitchFamily="18" charset="0"/>
              <a:cs typeface="Times New Roman" panose="02020603050405020304" pitchFamily="18" charset="0"/>
            </a:endParaRPr>
          </a:p>
          <a:p>
            <a:pPr marL="12700" marR="5080" algn="just">
              <a:lnSpc>
                <a:spcPct val="101600"/>
              </a:lnSpc>
              <a:spcBef>
                <a:spcPts val="70"/>
              </a:spcBef>
            </a:pPr>
            <a:r>
              <a:rPr lang="en-US" sz="1600" spc="25" dirty="0">
                <a:latin typeface="Times New Roman" panose="02020603050405020304" pitchFamily="18" charset="0"/>
                <a:cs typeface="Times New Roman" panose="02020603050405020304" pitchFamily="18" charset="0"/>
              </a:rPr>
              <a:t>They are trying to discover the main characteristics of those that are likely to cancel there subscriptions.</a:t>
            </a:r>
            <a:endParaRPr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95350"/>
            <a:ext cx="2971800" cy="3817434"/>
          </a:xfrm>
          <a:prstGeom prst="rect">
            <a:avLst/>
          </a:prstGeom>
          <a:solidFill>
            <a:schemeClr val="tx2">
              <a:lumMod val="60000"/>
              <a:lumOff val="40000"/>
            </a:schemeClr>
          </a:solidFill>
        </p:spPr>
      </p:pic>
      <p:sp>
        <p:nvSpPr>
          <p:cNvPr id="5" name="Rectangle 4"/>
          <p:cNvSpPr/>
          <p:nvPr/>
        </p:nvSpPr>
        <p:spPr>
          <a:xfrm>
            <a:off x="821750" y="4712783"/>
            <a:ext cx="702250" cy="349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Solution(3)</a:t>
            </a:r>
            <a:endParaRPr lang="en-US" sz="2000" dirty="0"/>
          </a:p>
        </p:txBody>
      </p:sp>
      <p:sp>
        <p:nvSpPr>
          <p:cNvPr id="3" name="Text Placeholder 2"/>
          <p:cNvSpPr>
            <a:spLocks noGrp="1"/>
          </p:cNvSpPr>
          <p:nvPr>
            <p:ph type="body" idx="1"/>
          </p:nvPr>
        </p:nvSpPr>
        <p:spPr>
          <a:xfrm>
            <a:off x="799629" y="1275037"/>
            <a:ext cx="7544740" cy="1723549"/>
          </a:xfrm>
        </p:spPr>
        <p:txBody>
          <a:bodyPr/>
          <a:lstStyle/>
          <a:p>
            <a:pPr algn="just"/>
            <a:r>
              <a:rPr lang="en-US" b="1" dirty="0">
                <a:solidFill>
                  <a:schemeClr val="tx1"/>
                </a:solidFill>
                <a:latin typeface="Times New Roman" panose="02020603050405020304" pitchFamily="18" charset="0"/>
                <a:cs typeface="Times New Roman" panose="02020603050405020304" pitchFamily="18" charset="0"/>
              </a:rPr>
              <a:t>3- People who are using multiple lines and fiber optic for their internet service tends to churn more than the others. They have to put in place some policies to retain the customers. Such as put in place politics to decrease the number of customer using both of the services</a:t>
            </a:r>
          </a:p>
          <a:p>
            <a:pPr algn="just"/>
            <a:r>
              <a:rPr lang="en-US" b="1" dirty="0">
                <a:solidFill>
                  <a:schemeClr val="tx1"/>
                </a:solidFill>
                <a:latin typeface="Times New Roman" panose="02020603050405020304" pitchFamily="18" charset="0"/>
                <a:cs typeface="Times New Roman" panose="02020603050405020304" pitchFamily="18" charset="0"/>
              </a:rPr>
              <a:t>More than 45% of the customers who are using electronic check have churned. So I will recommend them to reduce the number of transactions.</a:t>
            </a:r>
          </a:p>
          <a:p>
            <a:endParaRPr lang="en-US" dirty="0"/>
          </a:p>
        </p:txBody>
      </p:sp>
    </p:spTree>
    <p:extLst>
      <p:ext uri="{BB962C8B-B14F-4D97-AF65-F5344CB8AC3E}">
        <p14:creationId xmlns:p14="http://schemas.microsoft.com/office/powerpoint/2010/main" val="262821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4086860" cy="320601"/>
          </a:xfrm>
          <a:prstGeom prst="rect">
            <a:avLst/>
          </a:prstGeom>
        </p:spPr>
        <p:txBody>
          <a:bodyPr vert="horz" wrap="square" lIns="0" tIns="12700" rIns="0" bIns="0" rtlCol="0">
            <a:spAutoFit/>
          </a:bodyPr>
          <a:lstStyle/>
          <a:p>
            <a:pPr marL="12700">
              <a:lnSpc>
                <a:spcPct val="100000"/>
              </a:lnSpc>
              <a:spcBef>
                <a:spcPts val="100"/>
              </a:spcBef>
            </a:pPr>
            <a:r>
              <a:rPr sz="2000" b="1" spc="95" dirty="0">
                <a:solidFill>
                  <a:srgbClr val="1A1A1A"/>
                </a:solidFill>
                <a:latin typeface="Trebuchet MS"/>
                <a:cs typeface="Trebuchet MS"/>
              </a:rPr>
              <a:t>R</a:t>
            </a:r>
            <a:r>
              <a:rPr sz="2000" b="1" spc="50" dirty="0">
                <a:solidFill>
                  <a:srgbClr val="1A1A1A"/>
                </a:solidFill>
                <a:latin typeface="Trebuchet MS"/>
                <a:cs typeface="Trebuchet MS"/>
              </a:rPr>
              <a:t>e</a:t>
            </a:r>
            <a:r>
              <a:rPr sz="2000" b="1" spc="-20" dirty="0">
                <a:solidFill>
                  <a:srgbClr val="1A1A1A"/>
                </a:solidFill>
                <a:latin typeface="Trebuchet MS"/>
                <a:cs typeface="Trebuchet MS"/>
              </a:rPr>
              <a:t>f</a:t>
            </a:r>
            <a:r>
              <a:rPr sz="2000" b="1" spc="-25" dirty="0">
                <a:solidFill>
                  <a:srgbClr val="1A1A1A"/>
                </a:solidFill>
                <a:latin typeface="Trebuchet MS"/>
                <a:cs typeface="Trebuchet MS"/>
              </a:rPr>
              <a:t>e</a:t>
            </a:r>
            <a:r>
              <a:rPr sz="2000" b="1" spc="-40" dirty="0">
                <a:solidFill>
                  <a:srgbClr val="1A1A1A"/>
                </a:solidFill>
                <a:latin typeface="Trebuchet MS"/>
                <a:cs typeface="Trebuchet MS"/>
              </a:rPr>
              <a:t>r</a:t>
            </a:r>
            <a:r>
              <a:rPr sz="2000" b="1" spc="80" dirty="0">
                <a:solidFill>
                  <a:srgbClr val="1A1A1A"/>
                </a:solidFill>
                <a:latin typeface="Trebuchet MS"/>
                <a:cs typeface="Trebuchet MS"/>
              </a:rPr>
              <a:t>en</a:t>
            </a:r>
            <a:r>
              <a:rPr sz="2000" b="1" spc="55" dirty="0">
                <a:solidFill>
                  <a:srgbClr val="1A1A1A"/>
                </a:solidFill>
                <a:latin typeface="Trebuchet MS"/>
                <a:cs typeface="Trebuchet MS"/>
              </a:rPr>
              <a:t>c</a:t>
            </a:r>
            <a:r>
              <a:rPr sz="2000" b="1" spc="110" dirty="0">
                <a:solidFill>
                  <a:srgbClr val="1A1A1A"/>
                </a:solidFill>
                <a:latin typeface="Trebuchet MS"/>
                <a:cs typeface="Trebuchet MS"/>
              </a:rPr>
              <a:t>es</a:t>
            </a:r>
            <a:r>
              <a:rPr sz="2000" b="1" spc="-160" dirty="0">
                <a:solidFill>
                  <a:srgbClr val="1A1A1A"/>
                </a:solidFill>
                <a:latin typeface="Trebuchet MS"/>
                <a:cs typeface="Trebuchet MS"/>
              </a:rPr>
              <a:t> </a:t>
            </a:r>
            <a:r>
              <a:rPr sz="2000" b="1" spc="15" dirty="0">
                <a:solidFill>
                  <a:srgbClr val="1A1A1A"/>
                </a:solidFill>
                <a:latin typeface="Trebuchet MS"/>
                <a:cs typeface="Trebuchet MS"/>
              </a:rPr>
              <a:t>&amp;</a:t>
            </a:r>
            <a:r>
              <a:rPr sz="2000" b="1" spc="-240" dirty="0">
                <a:solidFill>
                  <a:srgbClr val="1A1A1A"/>
                </a:solidFill>
                <a:latin typeface="Trebuchet MS"/>
                <a:cs typeface="Trebuchet MS"/>
              </a:rPr>
              <a:t> </a:t>
            </a:r>
            <a:r>
              <a:rPr sz="2000" b="1" spc="80" dirty="0">
                <a:solidFill>
                  <a:srgbClr val="1A1A1A"/>
                </a:solidFill>
                <a:latin typeface="Trebuchet MS"/>
                <a:cs typeface="Trebuchet MS"/>
              </a:rPr>
              <a:t>Appendi</a:t>
            </a:r>
            <a:r>
              <a:rPr sz="2000" b="1" spc="60" dirty="0">
                <a:solidFill>
                  <a:srgbClr val="1A1A1A"/>
                </a:solidFill>
                <a:latin typeface="Trebuchet MS"/>
                <a:cs typeface="Trebuchet MS"/>
              </a:rPr>
              <a:t>c</a:t>
            </a:r>
            <a:r>
              <a:rPr sz="2000" b="1" spc="110" dirty="0">
                <a:solidFill>
                  <a:srgbClr val="1A1A1A"/>
                </a:solidFill>
                <a:latin typeface="Trebuchet MS"/>
                <a:cs typeface="Trebuchet MS"/>
              </a:rPr>
              <a:t>es</a:t>
            </a:r>
            <a:endParaRPr sz="2000" dirty="0">
              <a:latin typeface="Trebuchet MS"/>
              <a:cs typeface="Trebuchet MS"/>
            </a:endParaRPr>
          </a:p>
        </p:txBody>
      </p:sp>
      <p:sp>
        <p:nvSpPr>
          <p:cNvPr id="3" name="object 3"/>
          <p:cNvSpPr txBox="1"/>
          <p:nvPr/>
        </p:nvSpPr>
        <p:spPr>
          <a:xfrm>
            <a:off x="802475" y="1275037"/>
            <a:ext cx="7130415" cy="1674817"/>
          </a:xfrm>
          <a:prstGeom prst="rect">
            <a:avLst/>
          </a:prstGeom>
        </p:spPr>
        <p:txBody>
          <a:bodyPr vert="horz" wrap="square" lIns="0" tIns="12700" rIns="0" bIns="0" rtlCol="0">
            <a:spAutoFit/>
          </a:bodyPr>
          <a:lstStyle/>
          <a:p>
            <a:r>
              <a:rPr lang="en-US" i="1" u="sng" dirty="0">
                <a:hlinkClick r:id="rId2"/>
              </a:rPr>
              <a:t>www.marketsandmarketsblog.com</a:t>
            </a:r>
            <a:endParaRPr lang="en-US" i="1" dirty="0"/>
          </a:p>
          <a:p>
            <a:r>
              <a:rPr lang="en-US" i="1" u="sng" dirty="0">
                <a:hlinkClick r:id="rId3"/>
              </a:rPr>
              <a:t>What is Business Analysis? | Global Standard for Business Analysis Certification | IIBA®</a:t>
            </a:r>
            <a:endParaRPr lang="en-US" i="1" dirty="0"/>
          </a:p>
          <a:p>
            <a:r>
              <a:rPr lang="en-US" i="1" u="sng" dirty="0">
                <a:hlinkClick r:id="rId4"/>
              </a:rPr>
              <a:t>Strength, Weakness, Opportunity, and Threat (SWOT) Analysis Definition (investopedia.com</a:t>
            </a:r>
            <a:r>
              <a:rPr lang="en-US" i="1" u="sng" dirty="0" smtClean="0">
                <a:hlinkClick r:id="rId4"/>
              </a:rPr>
              <a:t>)</a:t>
            </a:r>
            <a:endParaRPr lang="en-US" i="1" u="sng" dirty="0" smtClean="0"/>
          </a:p>
          <a:p>
            <a:r>
              <a:rPr lang="en-US" dirty="0">
                <a:hlinkClick r:id="rId5"/>
              </a:rPr>
              <a:t>Python - Pearson's Chi-Square Test - </a:t>
            </a:r>
            <a:r>
              <a:rPr lang="en-US" dirty="0" err="1">
                <a:hlinkClick r:id="rId5"/>
              </a:rPr>
              <a:t>GeeksforGeeks</a:t>
            </a:r>
            <a:endParaRPr lang="en-US"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4893250" cy="320601"/>
          </a:xfrm>
          <a:prstGeom prst="rect">
            <a:avLst/>
          </a:prstGeom>
        </p:spPr>
        <p:txBody>
          <a:bodyPr vert="horz" wrap="square" lIns="0" tIns="12700" rIns="0" bIns="0" rtlCol="0">
            <a:spAutoFit/>
          </a:bodyPr>
          <a:lstStyle/>
          <a:p>
            <a:pPr marL="12700">
              <a:lnSpc>
                <a:spcPct val="100000"/>
              </a:lnSpc>
              <a:spcBef>
                <a:spcPts val="100"/>
              </a:spcBef>
            </a:pPr>
            <a:r>
              <a:rPr lang="en-US" sz="2000" spc="-10" dirty="0"/>
              <a:t>Meet our team members</a:t>
            </a:r>
            <a:endParaRPr sz="2000" spc="80" dirty="0"/>
          </a:p>
        </p:txBody>
      </p:sp>
      <p:sp>
        <p:nvSpPr>
          <p:cNvPr id="7" name="Rectangle 6"/>
          <p:cNvSpPr/>
          <p:nvPr/>
        </p:nvSpPr>
        <p:spPr>
          <a:xfrm>
            <a:off x="3156404" y="1152008"/>
            <a:ext cx="2895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1701494"/>
            <a:ext cx="1737360" cy="173736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918" y="1701494"/>
            <a:ext cx="1737360" cy="173736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6404" y="1700590"/>
            <a:ext cx="1737360" cy="1737360"/>
          </a:xfrm>
          <a:prstGeom prst="rect">
            <a:avLst/>
          </a:prstGeom>
        </p:spPr>
      </p:pic>
      <p:sp>
        <p:nvSpPr>
          <p:cNvPr id="17" name="Rectangle 16"/>
          <p:cNvSpPr/>
          <p:nvPr/>
        </p:nvSpPr>
        <p:spPr>
          <a:xfrm>
            <a:off x="3375141" y="3601961"/>
            <a:ext cx="1443938" cy="821181"/>
          </a:xfrm>
          <a:prstGeom prst="rect">
            <a:avLst/>
          </a:prstGeom>
          <a:solidFill>
            <a:srgbClr val="22A6A0"/>
          </a:solidFill>
          <a:ln>
            <a:solidFill>
              <a:srgbClr val="22A6A0"/>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Gothie</a:t>
            </a:r>
            <a:r>
              <a:rPr lang="en-US" dirty="0" smtClean="0"/>
              <a:t> </a:t>
            </a:r>
            <a:r>
              <a:rPr lang="en-US" dirty="0" err="1" smtClean="0"/>
              <a:t>Ridgina</a:t>
            </a:r>
            <a:r>
              <a:rPr lang="en-US" dirty="0" smtClean="0"/>
              <a:t> PASTEUR</a:t>
            </a:r>
            <a:endParaRPr lang="en-US" dirty="0"/>
          </a:p>
        </p:txBody>
      </p:sp>
      <p:sp>
        <p:nvSpPr>
          <p:cNvPr id="18" name="Rectangle 17"/>
          <p:cNvSpPr/>
          <p:nvPr/>
        </p:nvSpPr>
        <p:spPr>
          <a:xfrm>
            <a:off x="1479847" y="3601910"/>
            <a:ext cx="1349275" cy="822981"/>
          </a:xfrm>
          <a:prstGeom prst="rect">
            <a:avLst/>
          </a:prstGeom>
          <a:solidFill>
            <a:srgbClr val="22A6A0"/>
          </a:solidFill>
          <a:ln>
            <a:solidFill>
              <a:srgbClr val="22A6A0"/>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Raphael </a:t>
            </a:r>
            <a:r>
              <a:rPr lang="en-US" dirty="0" err="1" smtClean="0"/>
              <a:t>Boni</a:t>
            </a:r>
            <a:r>
              <a:rPr lang="en-US" dirty="0" smtClean="0"/>
              <a:t> ALEXANDRE</a:t>
            </a:r>
            <a:endParaRPr lang="en-US" dirty="0"/>
          </a:p>
        </p:txBody>
      </p:sp>
      <p:sp>
        <p:nvSpPr>
          <p:cNvPr id="19" name="Rectangle 18"/>
          <p:cNvSpPr/>
          <p:nvPr/>
        </p:nvSpPr>
        <p:spPr>
          <a:xfrm>
            <a:off x="5303725" y="3597703"/>
            <a:ext cx="1447526" cy="825439"/>
          </a:xfrm>
          <a:prstGeom prst="rect">
            <a:avLst/>
          </a:prstGeom>
          <a:solidFill>
            <a:srgbClr val="22A6A0"/>
          </a:solidFill>
          <a:ln>
            <a:solidFill>
              <a:srgbClr val="22A6A0"/>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Linxsly</a:t>
            </a:r>
            <a:r>
              <a:rPr lang="en-US" dirty="0" smtClean="0"/>
              <a:t> ALEXIS</a:t>
            </a:r>
            <a:endParaRPr lang="en-US" dirty="0"/>
          </a:p>
        </p:txBody>
      </p:sp>
      <p:sp>
        <p:nvSpPr>
          <p:cNvPr id="20" name="Rectangle 19"/>
          <p:cNvSpPr/>
          <p:nvPr/>
        </p:nvSpPr>
        <p:spPr>
          <a:xfrm>
            <a:off x="7315200" y="3597704"/>
            <a:ext cx="1371600" cy="825439"/>
          </a:xfrm>
          <a:prstGeom prst="rect">
            <a:avLst/>
          </a:prstGeom>
          <a:solidFill>
            <a:srgbClr val="22A6A0"/>
          </a:solidFill>
          <a:ln>
            <a:solidFill>
              <a:srgbClr val="22A6A0"/>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Jackyvens</a:t>
            </a:r>
            <a:r>
              <a:rPr lang="en-US" dirty="0" smtClean="0"/>
              <a:t> CAMILLE</a:t>
            </a:r>
            <a:endParaRPr lang="en-US" dirty="0"/>
          </a:p>
        </p:txBody>
      </p:sp>
      <p:sp>
        <p:nvSpPr>
          <p:cNvPr id="23" name="Rectangle 22"/>
          <p:cNvSpPr/>
          <p:nvPr/>
        </p:nvSpPr>
        <p:spPr>
          <a:xfrm>
            <a:off x="821750" y="4705350"/>
            <a:ext cx="640168" cy="4381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85750"/>
            <a:ext cx="5791200" cy="400110"/>
          </a:xfrm>
          <a:prstGeom prst="rect">
            <a:avLst/>
          </a:prstGeom>
          <a:noFill/>
        </p:spPr>
        <p:txBody>
          <a:bodyPr wrap="square" rtlCol="0">
            <a:spAutoFit/>
          </a:bodyPr>
          <a:lstStyle/>
          <a:p>
            <a:r>
              <a:rPr lang="en-US" sz="2000" b="1" dirty="0" smtClean="0"/>
              <a:t>STAKEHOLDERS</a:t>
            </a:r>
            <a:endParaRPr lang="en-US" sz="2000" b="1" dirty="0"/>
          </a:p>
        </p:txBody>
      </p:sp>
      <p:sp>
        <p:nvSpPr>
          <p:cNvPr id="3" name="TextBox 2"/>
          <p:cNvSpPr txBox="1"/>
          <p:nvPr/>
        </p:nvSpPr>
        <p:spPr>
          <a:xfrm>
            <a:off x="609600" y="1276350"/>
            <a:ext cx="4267200" cy="381642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The stakeholders involved in the problem</a:t>
            </a:r>
            <a:r>
              <a:rPr lang="en-US" sz="1600" b="1" dirty="0" smtClean="0">
                <a:latin typeface="Times New Roman" panose="02020603050405020304" pitchFamily="18" charset="0"/>
                <a:cs typeface="Times New Roman" panose="02020603050405020304" pitchFamily="18" charset="0"/>
              </a:rPr>
              <a:t>:</a:t>
            </a:r>
          </a:p>
          <a:p>
            <a:pPr algn="just"/>
            <a:endParaRPr lang="en-US" sz="1600" i="1"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customers</a:t>
            </a:r>
            <a:endParaRPr lang="en-US" sz="1600" i="1"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competitors</a:t>
            </a:r>
            <a:endParaRPr lang="en-US" sz="1600" i="1"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partners, the shareholders</a:t>
            </a:r>
            <a:endParaRPr lang="en-US" sz="1600" i="1"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employees</a:t>
            </a:r>
            <a:endParaRPr lang="en-US" sz="1600" i="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endParaRPr lang="en-US" sz="1600" i="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main stakeholders are the shareholders who risk to lose their investment, the employees specifically the teams of customer and marketing.</a:t>
            </a:r>
            <a:endParaRPr lang="en-US" sz="1600" i="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After that, the problem affects the clients because they churn. Finally, it can affect all the employees because they risk losing their jobs if the telecom goes bankrupt.</a:t>
            </a:r>
            <a:endParaRPr lang="en-US" sz="1600" i="1"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4014" y="1504950"/>
            <a:ext cx="4229986" cy="2362200"/>
          </a:xfrm>
          <a:prstGeom prst="rect">
            <a:avLst/>
          </a:prstGeom>
        </p:spPr>
      </p:pic>
      <p:sp>
        <p:nvSpPr>
          <p:cNvPr id="5" name="Rectangle 4"/>
          <p:cNvSpPr/>
          <p:nvPr/>
        </p:nvSpPr>
        <p:spPr>
          <a:xfrm>
            <a:off x="762000" y="4781550"/>
            <a:ext cx="685800" cy="3112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718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2139950" cy="320601"/>
          </a:xfrm>
          <a:prstGeom prst="rect">
            <a:avLst/>
          </a:prstGeom>
        </p:spPr>
        <p:txBody>
          <a:bodyPr vert="horz" wrap="square" lIns="0" tIns="12700" rIns="0" bIns="0" rtlCol="0">
            <a:spAutoFit/>
          </a:bodyPr>
          <a:lstStyle/>
          <a:p>
            <a:pPr marL="12700">
              <a:lnSpc>
                <a:spcPct val="100000"/>
              </a:lnSpc>
              <a:spcBef>
                <a:spcPts val="100"/>
              </a:spcBef>
            </a:pPr>
            <a:r>
              <a:rPr sz="2000" b="1" spc="110" dirty="0">
                <a:solidFill>
                  <a:srgbClr val="1A1A1A"/>
                </a:solidFill>
                <a:latin typeface="Trebuchet MS"/>
                <a:cs typeface="Trebuchet MS"/>
              </a:rPr>
              <a:t>Methodology</a:t>
            </a:r>
            <a:endParaRPr sz="2000" dirty="0">
              <a:latin typeface="Trebuchet MS"/>
              <a:cs typeface="Trebuchet MS"/>
            </a:endParaRPr>
          </a:p>
        </p:txBody>
      </p:sp>
      <p:sp>
        <p:nvSpPr>
          <p:cNvPr id="3" name="object 3"/>
          <p:cNvSpPr txBox="1"/>
          <p:nvPr/>
        </p:nvSpPr>
        <p:spPr>
          <a:xfrm>
            <a:off x="802475" y="1275037"/>
            <a:ext cx="7401559" cy="2046201"/>
          </a:xfrm>
          <a:prstGeom prst="rect">
            <a:avLst/>
          </a:prstGeom>
        </p:spPr>
        <p:txBody>
          <a:bodyPr vert="horz" wrap="square" lIns="0" tIns="12700" rIns="0" bIns="0" rtlCol="0">
            <a:spAutoFit/>
          </a:bodyPr>
          <a:lstStyle/>
          <a:p>
            <a:pPr marL="0" marR="0" algn="just">
              <a:lnSpc>
                <a:spcPct val="115000"/>
              </a:lnSpc>
              <a:spcBef>
                <a:spcPts val="200"/>
              </a:spcBef>
              <a:spcAft>
                <a:spcPts val="0"/>
              </a:spcAft>
            </a:pPr>
            <a:r>
              <a:rPr lang="en-US" sz="1600" dirty="0">
                <a:effectLst/>
                <a:latin typeface="Times New Roman" panose="02020603050405020304" pitchFamily="18" charset="0"/>
                <a:ea typeface="Tahoma" panose="020B0604030504040204" pitchFamily="34" charset="0"/>
                <a:cs typeface="Times New Roman" panose="02020603050405020304" pitchFamily="18" charset="0"/>
              </a:rPr>
              <a:t>Firstly, we will collect data for the analysis. We will use the data related to the customers of the company.</a:t>
            </a:r>
            <a:endParaRPr lang="fr-FR" sz="1600" dirty="0">
              <a:effectLst/>
              <a:latin typeface="Times New Roman" panose="02020603050405020304" pitchFamily="18" charset="0"/>
              <a:ea typeface="Tahoma" panose="020B0604030504040204" pitchFamily="34" charset="0"/>
              <a:cs typeface="Times New Roman" panose="02020603050405020304" pitchFamily="18" charset="0"/>
            </a:endParaRPr>
          </a:p>
          <a:p>
            <a:pPr marL="0" marR="0" algn="just">
              <a:lnSpc>
                <a:spcPct val="115000"/>
              </a:lnSpc>
              <a:spcBef>
                <a:spcPts val="200"/>
              </a:spcBef>
              <a:spcAft>
                <a:spcPts val="0"/>
              </a:spcAft>
            </a:pPr>
            <a:r>
              <a:rPr lang="en-US" sz="1600" dirty="0">
                <a:effectLst/>
                <a:latin typeface="Times New Roman" panose="02020603050405020304" pitchFamily="18" charset="0"/>
                <a:ea typeface="Tahoma" panose="020B0604030504040204" pitchFamily="34" charset="0"/>
                <a:cs typeface="Times New Roman" panose="02020603050405020304" pitchFamily="18" charset="0"/>
              </a:rPr>
              <a:t>Secondly, We will start by treating the data with python (pandas, </a:t>
            </a:r>
            <a:r>
              <a:rPr lang="en-US" sz="1600" dirty="0" err="1">
                <a:effectLst/>
                <a:latin typeface="Times New Roman" panose="02020603050405020304" pitchFamily="18" charset="0"/>
                <a:ea typeface="Tahoma" panose="020B0604030504040204" pitchFamily="34" charset="0"/>
                <a:cs typeface="Times New Roman" panose="02020603050405020304" pitchFamily="18" charset="0"/>
              </a:rPr>
              <a:t>numpy</a:t>
            </a:r>
            <a:r>
              <a:rPr lang="en-US" sz="16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dirty="0" err="1" smtClean="0">
                <a:effectLst/>
                <a:latin typeface="Times New Roman" panose="02020603050405020304" pitchFamily="18" charset="0"/>
                <a:ea typeface="Tahoma" panose="020B0604030504040204" pitchFamily="34" charset="0"/>
                <a:cs typeface="Times New Roman" panose="02020603050405020304" pitchFamily="18" charset="0"/>
              </a:rPr>
              <a:t>scipy</a:t>
            </a:r>
            <a:r>
              <a:rPr lang="en-US" sz="1600" dirty="0">
                <a:effectLst/>
                <a:latin typeface="Times New Roman" panose="02020603050405020304" pitchFamily="18" charset="0"/>
                <a:ea typeface="Tahoma" panose="020B0604030504040204" pitchFamily="34" charset="0"/>
                <a:cs typeface="Times New Roman" panose="02020603050405020304" pitchFamily="18" charset="0"/>
              </a:rPr>
              <a:t>,...) and then we will look for the quantity of churn and the profile of the churn customers. We will evaluate losses with the total charge.</a:t>
            </a:r>
            <a:endParaRPr lang="fr-FR" sz="1600" dirty="0">
              <a:effectLst/>
              <a:latin typeface="Times New Roman" panose="02020603050405020304" pitchFamily="18" charset="0"/>
              <a:ea typeface="Tahoma" panose="020B0604030504040204" pitchFamily="34" charset="0"/>
              <a:cs typeface="Times New Roman" panose="02020603050405020304" pitchFamily="18" charset="0"/>
            </a:endParaRPr>
          </a:p>
          <a:p>
            <a:pPr marL="0" marR="0" algn="just">
              <a:lnSpc>
                <a:spcPct val="115000"/>
              </a:lnSpc>
              <a:spcBef>
                <a:spcPts val="200"/>
              </a:spcBef>
              <a:spcAft>
                <a:spcPts val="0"/>
              </a:spcAft>
            </a:pPr>
            <a:r>
              <a:rPr lang="en-US" sz="1600" dirty="0">
                <a:effectLst/>
                <a:latin typeface="Times New Roman" panose="02020603050405020304" pitchFamily="18" charset="0"/>
                <a:ea typeface="Tahoma" panose="020B0604030504040204" pitchFamily="34" charset="0"/>
                <a:cs typeface="Times New Roman" panose="02020603050405020304" pitchFamily="18" charset="0"/>
              </a:rPr>
              <a:t>And then, we will use mathematics and statistics tools such as average, sum, to see the churn by category and gender based on the churn information.</a:t>
            </a:r>
            <a:endParaRPr lang="fr-FR" sz="1600" dirty="0">
              <a:effectLst/>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Results</a:t>
            </a:r>
            <a:endParaRPr lang="en-US" dirty="0"/>
          </a:p>
        </p:txBody>
      </p:sp>
      <p:sp>
        <p:nvSpPr>
          <p:cNvPr id="3" name="Text Placeholder 2"/>
          <p:cNvSpPr>
            <a:spLocks noGrp="1"/>
          </p:cNvSpPr>
          <p:nvPr>
            <p:ph type="body" idx="1"/>
          </p:nvPr>
        </p:nvSpPr>
        <p:spPr>
          <a:xfrm>
            <a:off x="4953001" y="1733550"/>
            <a:ext cx="3200400" cy="1723549"/>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There are more than 25% of customer who </a:t>
            </a:r>
            <a:r>
              <a:rPr lang="en-US" dirty="0" smtClean="0">
                <a:solidFill>
                  <a:schemeClr val="tx1"/>
                </a:solidFill>
                <a:latin typeface="Times New Roman" panose="02020603050405020304" pitchFamily="18" charset="0"/>
                <a:cs typeface="Times New Roman" panose="02020603050405020304" pitchFamily="18" charset="0"/>
              </a:rPr>
              <a:t>churn.</a:t>
            </a:r>
            <a:r>
              <a:rPr lang="en-US" dirty="0">
                <a:solidFill>
                  <a:schemeClr val="tx1"/>
                </a:solidFill>
                <a:latin typeface="Times New Roman" panose="02020603050405020304" pitchFamily="18" charset="0"/>
                <a:cs typeface="Times New Roman" panose="02020603050405020304" pitchFamily="18" charset="0"/>
              </a:rPr>
              <a:t> It's huge! We are looking </a:t>
            </a:r>
            <a:r>
              <a:rPr lang="en-US" dirty="0" smtClean="0">
                <a:solidFill>
                  <a:schemeClr val="tx1"/>
                </a:solidFill>
                <a:latin typeface="Times New Roman" panose="02020603050405020304" pitchFamily="18" charset="0"/>
                <a:cs typeface="Times New Roman" panose="02020603050405020304" pitchFamily="18" charset="0"/>
              </a:rPr>
              <a:t>  for</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more insight</a:t>
            </a:r>
            <a:r>
              <a:rPr lang="en-US" dirty="0">
                <a:solidFill>
                  <a:schemeClr val="tx1"/>
                </a:solidFill>
                <a:latin typeface="Times New Roman" panose="02020603050405020304" pitchFamily="18" charset="0"/>
                <a:cs typeface="Times New Roman" panose="02020603050405020304" pitchFamily="18" charset="0"/>
              </a:rPr>
              <a:t> in the given database</a:t>
            </a:r>
            <a:r>
              <a:rPr lang="en-US" dirty="0" smtClean="0">
                <a:solidFill>
                  <a:schemeClr val="tx1"/>
                </a:solidFill>
                <a:latin typeface="Times New Roman" panose="02020603050405020304" pitchFamily="18" charset="0"/>
                <a:cs typeface="Times New Roman" panose="02020603050405020304" pitchFamily="18" charset="0"/>
              </a:rPr>
              <a:t>.</a:t>
            </a:r>
          </a:p>
          <a:p>
            <a:pPr algn="just"/>
            <a:r>
              <a:rPr lang="en-US" dirty="0">
                <a:solidFill>
                  <a:schemeClr val="tx1"/>
                </a:solidFill>
                <a:latin typeface="Times New Roman" panose="02020603050405020304" pitchFamily="18" charset="0"/>
                <a:cs typeface="Times New Roman" panose="02020603050405020304" pitchFamily="18" charset="0"/>
              </a:rPr>
              <a:t>So we have about 27% of monthly </a:t>
            </a:r>
            <a:r>
              <a:rPr lang="en-US" dirty="0" smtClean="0">
                <a:solidFill>
                  <a:schemeClr val="tx1"/>
                </a:solidFill>
                <a:latin typeface="Times New Roman" panose="02020603050405020304" pitchFamily="18" charset="0"/>
                <a:cs typeface="Times New Roman" panose="02020603050405020304" pitchFamily="18" charset="0"/>
              </a:rPr>
              <a:t>     churners</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Let'see</a:t>
            </a:r>
            <a:r>
              <a:rPr lang="en-US" dirty="0">
                <a:solidFill>
                  <a:schemeClr val="tx1"/>
                </a:solidFill>
                <a:latin typeface="Times New Roman" panose="02020603050405020304" pitchFamily="18" charset="0"/>
                <a:cs typeface="Times New Roman" panose="02020603050405020304" pitchFamily="18" charset="0"/>
              </a:rPr>
              <a:t> how much the </a:t>
            </a:r>
            <a:r>
              <a:rPr lang="en-US" dirty="0" smtClean="0">
                <a:solidFill>
                  <a:schemeClr val="tx1"/>
                </a:solidFill>
                <a:latin typeface="Times New Roman" panose="02020603050405020304" pitchFamily="18" charset="0"/>
                <a:cs typeface="Times New Roman" panose="02020603050405020304" pitchFamily="18" charset="0"/>
              </a:rPr>
              <a:t>          revenues</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are  affected</a:t>
            </a:r>
            <a:r>
              <a:rPr lang="en-US" dirty="0">
                <a:solidFill>
                  <a:schemeClr val="tx1"/>
                </a:solidFill>
                <a:latin typeface="Times New Roman" panose="02020603050405020304" pitchFamily="18" charset="0"/>
                <a:cs typeface="Times New Roman" panose="02020603050405020304" pitchFamily="18" charset="0"/>
              </a:rPr>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750" y="1047750"/>
            <a:ext cx="3505200" cy="3505200"/>
          </a:xfrm>
          <a:prstGeom prst="rect">
            <a:avLst/>
          </a:prstGeom>
        </p:spPr>
      </p:pic>
    </p:spTree>
    <p:extLst>
      <p:ext uri="{BB962C8B-B14F-4D97-AF65-F5344CB8AC3E}">
        <p14:creationId xmlns:p14="http://schemas.microsoft.com/office/powerpoint/2010/main" val="61982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Results</a:t>
            </a:r>
            <a:endParaRPr lang="en-US" sz="2000" dirty="0"/>
          </a:p>
        </p:txBody>
      </p:sp>
      <p:sp>
        <p:nvSpPr>
          <p:cNvPr id="3" name="Text Placeholder 2"/>
          <p:cNvSpPr>
            <a:spLocks noGrp="1"/>
          </p:cNvSpPr>
          <p:nvPr>
            <p:ph type="body" idx="1"/>
          </p:nvPr>
        </p:nvSpPr>
        <p:spPr>
          <a:xfrm>
            <a:off x="4571999" y="1599408"/>
            <a:ext cx="3772369" cy="2215991"/>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So because of the Churn, the company has lost about 30.5% of the revenue it makes from monthly charges. It's more than 25% of the monthly salary. </a:t>
            </a:r>
          </a:p>
          <a:p>
            <a:pPr algn="just"/>
            <a:r>
              <a:rPr lang="en-US" dirty="0">
                <a:solidFill>
                  <a:schemeClr val="tx1"/>
                </a:solidFill>
                <a:latin typeface="Times New Roman" panose="02020603050405020304" pitchFamily="18" charset="0"/>
                <a:cs typeface="Times New Roman" panose="02020603050405020304" pitchFamily="18" charset="0"/>
              </a:rPr>
              <a:t>The management team, especially the Marketing team and the customer service team want to know why and how they can improve the quality of services…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629" y="1275037"/>
            <a:ext cx="3238971" cy="2864734"/>
          </a:xfrm>
          <a:prstGeom prst="rect">
            <a:avLst/>
          </a:prstGeom>
        </p:spPr>
      </p:pic>
    </p:spTree>
    <p:extLst>
      <p:ext uri="{BB962C8B-B14F-4D97-AF65-F5344CB8AC3E}">
        <p14:creationId xmlns:p14="http://schemas.microsoft.com/office/powerpoint/2010/main" val="236379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Result</a:t>
            </a:r>
            <a:endParaRPr lang="en-US" sz="2000" dirty="0"/>
          </a:p>
        </p:txBody>
      </p:sp>
      <p:sp>
        <p:nvSpPr>
          <p:cNvPr id="3" name="Text Placeholder 2"/>
          <p:cNvSpPr>
            <a:spLocks noGrp="1"/>
          </p:cNvSpPr>
          <p:nvPr>
            <p:ph type="body" idx="1"/>
          </p:nvPr>
        </p:nvSpPr>
        <p:spPr>
          <a:xfrm>
            <a:off x="4267200" y="1733550"/>
            <a:ext cx="4458169" cy="984885"/>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churn represents 17.8% of the total charges. A company cannot survive in this conditions. It's why </a:t>
            </a:r>
            <a:r>
              <a:rPr lang="en-US" dirty="0" smtClean="0">
                <a:solidFill>
                  <a:schemeClr val="tx1"/>
                </a:solidFill>
                <a:latin typeface="Times New Roman" panose="02020603050405020304" pitchFamily="18" charset="0"/>
                <a:cs typeface="Times New Roman" panose="02020603050405020304" pitchFamily="18" charset="0"/>
              </a:rPr>
              <a:t>      we‘re</a:t>
            </a:r>
            <a:r>
              <a:rPr lang="en-US" dirty="0">
                <a:solidFill>
                  <a:schemeClr val="tx1"/>
                </a:solidFill>
                <a:latin typeface="Times New Roman" panose="02020603050405020304" pitchFamily="18" charset="0"/>
                <a:cs typeface="Times New Roman" panose="02020603050405020304" pitchFamily="18" charset="0"/>
              </a:rPr>
              <a:t> looking for the relevant factors of the churn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629" y="1275037"/>
            <a:ext cx="2857971" cy="2363513"/>
          </a:xfrm>
          <a:prstGeom prst="rect">
            <a:avLst/>
          </a:prstGeom>
        </p:spPr>
      </p:pic>
    </p:spTree>
    <p:extLst>
      <p:ext uri="{BB962C8B-B14F-4D97-AF65-F5344CB8AC3E}">
        <p14:creationId xmlns:p14="http://schemas.microsoft.com/office/powerpoint/2010/main" val="305072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1197610" cy="320601"/>
          </a:xfrm>
          <a:prstGeom prst="rect">
            <a:avLst/>
          </a:prstGeom>
        </p:spPr>
        <p:txBody>
          <a:bodyPr vert="horz" wrap="square" lIns="0" tIns="12700" rIns="0" bIns="0" rtlCol="0">
            <a:spAutoFit/>
          </a:bodyPr>
          <a:lstStyle/>
          <a:p>
            <a:pPr marL="12700">
              <a:lnSpc>
                <a:spcPct val="100000"/>
              </a:lnSpc>
              <a:spcBef>
                <a:spcPts val="100"/>
              </a:spcBef>
            </a:pPr>
            <a:r>
              <a:rPr sz="2000" b="1" spc="95" dirty="0">
                <a:solidFill>
                  <a:srgbClr val="1A1A1A"/>
                </a:solidFill>
                <a:latin typeface="Trebuchet MS"/>
                <a:cs typeface="Trebuchet MS"/>
              </a:rPr>
              <a:t>R</a:t>
            </a:r>
            <a:r>
              <a:rPr sz="2000" b="1" spc="100" dirty="0">
                <a:solidFill>
                  <a:srgbClr val="1A1A1A"/>
                </a:solidFill>
                <a:latin typeface="Trebuchet MS"/>
                <a:cs typeface="Trebuchet MS"/>
              </a:rPr>
              <a:t>esu</a:t>
            </a:r>
            <a:r>
              <a:rPr sz="2000" b="1" spc="40" dirty="0">
                <a:solidFill>
                  <a:srgbClr val="1A1A1A"/>
                </a:solidFill>
                <a:latin typeface="Trebuchet MS"/>
                <a:cs typeface="Trebuchet MS"/>
              </a:rPr>
              <a:t>l</a:t>
            </a:r>
            <a:r>
              <a:rPr sz="2000" b="1" spc="65" dirty="0">
                <a:solidFill>
                  <a:srgbClr val="1A1A1A"/>
                </a:solidFill>
                <a:latin typeface="Trebuchet MS"/>
                <a:cs typeface="Trebuchet MS"/>
              </a:rPr>
              <a:t>ts</a:t>
            </a:r>
            <a:endParaRPr sz="2000" dirty="0">
              <a:latin typeface="Trebuchet MS"/>
              <a:cs typeface="Trebuchet MS"/>
            </a:endParaRPr>
          </a:p>
        </p:txBody>
      </p:sp>
      <p:sp>
        <p:nvSpPr>
          <p:cNvPr id="3" name="object 3"/>
          <p:cNvSpPr txBox="1"/>
          <p:nvPr/>
        </p:nvSpPr>
        <p:spPr>
          <a:xfrm>
            <a:off x="4495800" y="2038350"/>
            <a:ext cx="4114799" cy="724494"/>
          </a:xfrm>
          <a:prstGeom prst="rect">
            <a:avLst/>
          </a:prstGeom>
        </p:spPr>
        <p:txBody>
          <a:bodyPr vert="horz" wrap="square" lIns="0" tIns="12700" rIns="0" bIns="0" rtlCol="0">
            <a:spAutoFit/>
          </a:bodyPr>
          <a:lstStyle/>
          <a:p>
            <a:pPr marL="12700" marR="5080" algn="just">
              <a:lnSpc>
                <a:spcPct val="113300"/>
              </a:lnSpc>
              <a:spcBef>
                <a:spcPts val="100"/>
              </a:spcBef>
            </a:pPr>
            <a:r>
              <a:rPr lang="en-US" sz="1400" dirty="0">
                <a:latin typeface="Times New Roman" panose="02020603050405020304" pitchFamily="18" charset="0"/>
                <a:cs typeface="Times New Roman" panose="02020603050405020304" pitchFamily="18" charset="0"/>
              </a:rPr>
              <a:t>More than 25% of each gender have </a:t>
            </a:r>
            <a:r>
              <a:rPr lang="en-US" sz="1400" dirty="0" smtClean="0">
                <a:latin typeface="Times New Roman" panose="02020603050405020304" pitchFamily="18" charset="0"/>
                <a:cs typeface="Times New Roman" panose="02020603050405020304" pitchFamily="18" charset="0"/>
              </a:rPr>
              <a:t>churned. The proportion </a:t>
            </a:r>
            <a:r>
              <a:rPr lang="en-US" sz="1400" dirty="0">
                <a:latin typeface="Times New Roman" panose="02020603050405020304" pitchFamily="18" charset="0"/>
                <a:cs typeface="Times New Roman" panose="02020603050405020304" pitchFamily="18" charset="0"/>
              </a:rPr>
              <a:t>of churned customer is statistically the </a:t>
            </a:r>
            <a:r>
              <a:rPr lang="en-US" sz="1400" dirty="0" smtClean="0">
                <a:latin typeface="Times New Roman" panose="02020603050405020304" pitchFamily="18" charset="0"/>
                <a:cs typeface="Times New Roman" panose="02020603050405020304" pitchFamily="18" charset="0"/>
              </a:rPr>
              <a:t>same in </a:t>
            </a:r>
            <a:r>
              <a:rPr lang="en-US" sz="1400" dirty="0">
                <a:latin typeface="Times New Roman" panose="02020603050405020304" pitchFamily="18" charset="0"/>
                <a:cs typeface="Times New Roman" panose="02020603050405020304" pitchFamily="18" charset="0"/>
              </a:rPr>
              <a:t>both gender </a:t>
            </a:r>
            <a:r>
              <a:rPr lang="en-US" sz="1400" dirty="0">
                <a:latin typeface="Times New Roman" panose="02020603050405020304" pitchFamily="18" charset="0"/>
                <a:ea typeface="Tahoma" panose="020B0604030504040204" pitchFamily="34" charset="0"/>
                <a:cs typeface="Times New Roman" panose="02020603050405020304" pitchFamily="18" charset="0"/>
              </a:rPr>
              <a:t>(</a:t>
            </a:r>
            <a:r>
              <a:rPr lang="fr-FR" sz="1400" dirty="0">
                <a:effectLst/>
                <a:latin typeface="Times New Roman" panose="02020603050405020304" pitchFamily="18" charset="0"/>
                <a:ea typeface="Tahoma" panose="020B0604030504040204" pitchFamily="34" charset="0"/>
                <a:cs typeface="Times New Roman" panose="02020603050405020304" pitchFamily="18" charset="0"/>
              </a:rPr>
              <a:t>p-value = 0.49 &gt; 0.05</a:t>
            </a:r>
            <a:r>
              <a:rPr lang="en-US" sz="1400" dirty="0">
                <a:latin typeface="Times New Roman" panose="02020603050405020304" pitchFamily="18" charset="0"/>
                <a:ea typeface="Tahoma" panose="020B0604030504040204" pitchFamily="34" charset="0"/>
                <a:cs typeface="Times New Roman" panose="02020603050405020304" pitchFamily="18" charset="0"/>
              </a:rPr>
              <a:t>)</a:t>
            </a:r>
            <a:endParaRPr sz="1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Rectangle 4"/>
          <p:cNvSpPr/>
          <p:nvPr/>
        </p:nvSpPr>
        <p:spPr>
          <a:xfrm>
            <a:off x="685800" y="4690275"/>
            <a:ext cx="914400" cy="438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CAEB864-53D4-493E-8CCF-16374F9133CA}"/>
              </a:ext>
            </a:extLst>
          </p:cNvPr>
          <p:cNvPicPr/>
          <p:nvPr/>
        </p:nvPicPr>
        <p:blipFill>
          <a:blip r:embed="rId2">
            <a:extLst>
              <a:ext uri="{28A0092B-C50C-407E-A947-70E740481C1C}">
                <a14:useLocalDpi xmlns:a14="http://schemas.microsoft.com/office/drawing/2010/main" val="0"/>
              </a:ext>
            </a:extLst>
          </a:blip>
          <a:stretch>
            <a:fillRect/>
          </a:stretch>
        </p:blipFill>
        <p:spPr>
          <a:xfrm>
            <a:off x="519595" y="1657350"/>
            <a:ext cx="3132581" cy="2187406"/>
          </a:xfrm>
          <a:prstGeom prst="rect">
            <a:avLst/>
          </a:prstGeom>
        </p:spPr>
      </p:pic>
      <p:sp>
        <p:nvSpPr>
          <p:cNvPr id="4" name="TextBox 3"/>
          <p:cNvSpPr txBox="1"/>
          <p:nvPr/>
        </p:nvSpPr>
        <p:spPr>
          <a:xfrm>
            <a:off x="821750" y="950159"/>
            <a:ext cx="5257800" cy="381000"/>
          </a:xfrm>
          <a:prstGeom prst="rect">
            <a:avLst/>
          </a:prstGeom>
          <a:noFill/>
        </p:spPr>
        <p:txBody>
          <a:bodyPr wrap="square" rtlCol="0">
            <a:spAutoFit/>
          </a:bodyPr>
          <a:lstStyle/>
          <a:p>
            <a:r>
              <a:rPr lang="en-US" dirty="0" smtClean="0"/>
              <a:t>Distribution of churn by gender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3155</TotalTime>
  <Words>1160</Words>
  <Application>Microsoft Office PowerPoint</Application>
  <PresentationFormat>On-screen Show (16:9)</PresentationFormat>
  <Paragraphs>150</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Tahoma</vt:lpstr>
      <vt:lpstr>Times New Roman</vt:lpstr>
      <vt:lpstr>Trebuchet MS</vt:lpstr>
      <vt:lpstr>Office Theme</vt:lpstr>
      <vt:lpstr>PowerPoint Presentation</vt:lpstr>
      <vt:lpstr>Introduction</vt:lpstr>
      <vt:lpstr>Problem</vt:lpstr>
      <vt:lpstr>PowerPoint Presentation</vt:lpstr>
      <vt:lpstr>PowerPoint Presentation</vt:lpstr>
      <vt:lpstr>Results</vt:lpstr>
      <vt:lpstr>Results</vt:lpstr>
      <vt:lpstr>Result</vt:lpstr>
      <vt:lpstr>PowerPoint Presentation</vt:lpstr>
      <vt:lpstr>PowerPoint Presentation</vt:lpstr>
      <vt:lpstr>PowerPoint Presentation</vt:lpstr>
      <vt:lpstr>PowerPoint Presentation</vt:lpstr>
      <vt:lpstr>PowerPoint Presentation</vt:lpstr>
      <vt:lpstr>Result</vt:lpstr>
      <vt:lpstr>Result</vt:lpstr>
      <vt:lpstr>Result</vt:lpstr>
      <vt:lpstr>Result</vt:lpstr>
      <vt:lpstr>Result</vt:lpstr>
      <vt:lpstr>Result</vt:lpstr>
      <vt:lpstr>Result</vt:lpstr>
      <vt:lpstr>Result</vt:lpstr>
      <vt:lpstr>Result</vt:lpstr>
      <vt:lpstr>Result</vt:lpstr>
      <vt:lpstr>Table</vt:lpstr>
      <vt:lpstr>PowerPoint Presentation</vt:lpstr>
      <vt:lpstr>SWOT</vt:lpstr>
      <vt:lpstr>Discussion &amp; Proposed Solution</vt:lpstr>
      <vt:lpstr>SWOT OF THE SOLUTION</vt:lpstr>
      <vt:lpstr>Solution(2)</vt:lpstr>
      <vt:lpstr>Solution(3)</vt:lpstr>
      <vt:lpstr>PowerPoint Presentation</vt:lpstr>
      <vt:lpstr>Meet our 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46</cp:revision>
  <dcterms:created xsi:type="dcterms:W3CDTF">2021-06-27T06:05:59Z</dcterms:created>
  <dcterms:modified xsi:type="dcterms:W3CDTF">2021-08-28T22:47:46Z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