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Lato"/>
      <p:regular r:id="rId32"/>
      <p:bold r:id="rId33"/>
      <p:italic r:id="rId34"/>
      <p:boldItalic r:id="rId35"/>
    </p:embeddedFon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9746CD-816E-4041-BFE4-CBE6CAB09D8B}">
  <a:tblStyle styleId="{4C9746CD-816E-4041-BFE4-CBE6CAB09D8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Lato-bold.fntdata"/><Relationship Id="rId10" Type="http://schemas.openxmlformats.org/officeDocument/2006/relationships/slide" Target="slides/slide3.xml"/><Relationship Id="rId32" Type="http://schemas.openxmlformats.org/officeDocument/2006/relationships/font" Target="fonts/Lato-regular.fntdata"/><Relationship Id="rId13" Type="http://schemas.openxmlformats.org/officeDocument/2006/relationships/slide" Target="slides/slide6.xml"/><Relationship Id="rId35" Type="http://schemas.openxmlformats.org/officeDocument/2006/relationships/font" Target="fonts/Lato-boldItalic.fntdata"/><Relationship Id="rId12" Type="http://schemas.openxmlformats.org/officeDocument/2006/relationships/slide" Target="slides/slide5.xml"/><Relationship Id="rId34" Type="http://schemas.openxmlformats.org/officeDocument/2006/relationships/font" Target="fonts/Lato-italic.fntdata"/><Relationship Id="rId15" Type="http://schemas.openxmlformats.org/officeDocument/2006/relationships/slide" Target="slides/slide8.xml"/><Relationship Id="rId37" Type="http://schemas.openxmlformats.org/officeDocument/2006/relationships/font" Target="fonts/Tahoma-bold.fntdata"/><Relationship Id="rId14" Type="http://schemas.openxmlformats.org/officeDocument/2006/relationships/slide" Target="slides/slide7.xml"/><Relationship Id="rId36" Type="http://schemas.openxmlformats.org/officeDocument/2006/relationships/font" Target="fonts/Tahoma-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24b7c3abe_2_3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e24b7c3abe_2_3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24b7c3abe_2_10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e24b7c3abe_2_10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24b7c3abe_2_11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e24b7c3abe_2_11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24b7c3abe_2_12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e24b7c3abe_2_12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24b7c3a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24b7c3a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24b7c3ab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24b7c3ab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24b7c3ab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24b7c3ab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24b7c3ab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24b7c3ab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7fa3d42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7fa3d42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24b7c3ab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24b7c3a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7fa3d42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7fa3d42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24b7c3abe_2_5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e24b7c3abe_2_5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24b7c3abe_2_13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e24b7c3abe_2_13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24b7c3abe_2_13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e24b7c3abe_2_13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24b7c3abe_2_14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e24b7c3abe_2_14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4b7c3abe_2_14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e24b7c3abe_2_14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24b7c3abe_2_15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e24b7c3abe_2_15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24b7c3abe_2_5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e24b7c3abe_2_5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24b7c3abe_2_6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e24b7c3abe_2_6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24b7c3abe_2_7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e24b7c3abe_2_7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24b7c3abe_2_7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e24b7c3abe_2_7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24b7c3abe_2_8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e24b7c3abe_2_8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24b7c3abe_2_9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e24b7c3abe_2_9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24b7c3abe_2_10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e24b7c3abe_2_10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0" name="Shape 60"/>
        <p:cNvGrpSpPr/>
        <p:nvPr/>
      </p:nvGrpSpPr>
      <p:grpSpPr>
        <a:xfrm>
          <a:off x="0" y="0"/>
          <a:ext cx="0" cy="0"/>
          <a:chOff x="0" y="0"/>
          <a:chExt cx="0" cy="0"/>
        </a:xfrm>
      </p:grpSpPr>
      <p:sp>
        <p:nvSpPr>
          <p:cNvPr id="61" name="Google Shape;61;p14"/>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5"/>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6"/>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17"/>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4" name="Shape 84"/>
        <p:cNvGrpSpPr/>
        <p:nvPr/>
      </p:nvGrpSpPr>
      <p:grpSpPr>
        <a:xfrm>
          <a:off x="0" y="0"/>
          <a:ext cx="0" cy="0"/>
          <a:chOff x="0" y="0"/>
          <a:chExt cx="0" cy="0"/>
        </a:xfrm>
      </p:grpSpPr>
      <p:sp>
        <p:nvSpPr>
          <p:cNvPr id="85" name="Google Shape;85;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52" name="Google Shape;52;p13"/>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3"/>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3"/>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3"/>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13"/>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595959"/>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7" name="Google Shape;57;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b="0" u="non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www.marketsandmarketsblog.com/" TargetMode="External"/><Relationship Id="rId4" Type="http://schemas.openxmlformats.org/officeDocument/2006/relationships/hyperlink" Target="https://www.investopedia.com/terms/s/swot.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grpSp>
        <p:nvGrpSpPr>
          <p:cNvPr id="92" name="Google Shape;92;p19"/>
          <p:cNvGrpSpPr/>
          <p:nvPr/>
        </p:nvGrpSpPr>
        <p:grpSpPr>
          <a:xfrm>
            <a:off x="4761" y="1732"/>
            <a:ext cx="5017135" cy="5143500"/>
            <a:chOff x="1649" y="0"/>
            <a:chExt cx="5017135" cy="5143500"/>
          </a:xfrm>
        </p:grpSpPr>
        <p:sp>
          <p:nvSpPr>
            <p:cNvPr id="93" name="Google Shape;93;p19"/>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9"/>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5" name="Google Shape;95;p19"/>
          <p:cNvGrpSpPr/>
          <p:nvPr/>
        </p:nvGrpSpPr>
        <p:grpSpPr>
          <a:xfrm>
            <a:off x="4997825" y="0"/>
            <a:ext cx="4146550" cy="5143500"/>
            <a:chOff x="4997825" y="0"/>
            <a:chExt cx="4146550" cy="5143500"/>
          </a:xfrm>
        </p:grpSpPr>
        <p:pic>
          <p:nvPicPr>
            <p:cNvPr id="96" name="Google Shape;96;p19"/>
            <p:cNvPicPr preferRelativeResize="0"/>
            <p:nvPr/>
          </p:nvPicPr>
          <p:blipFill rotWithShape="1">
            <a:blip r:embed="rId3">
              <a:alphaModFix/>
            </a:blip>
            <a:srcRect b="0" l="0" r="0" t="0"/>
            <a:stretch/>
          </p:blipFill>
          <p:spPr>
            <a:xfrm>
              <a:off x="5436674" y="2866624"/>
              <a:ext cx="3619354" cy="954041"/>
            </a:xfrm>
            <a:prstGeom prst="rect">
              <a:avLst/>
            </a:prstGeom>
            <a:noFill/>
            <a:ln>
              <a:noFill/>
            </a:ln>
          </p:spPr>
        </p:pic>
        <p:sp>
          <p:nvSpPr>
            <p:cNvPr id="97" name="Google Shape;97;p19"/>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9"/>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9" name="Google Shape;99;p19"/>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100" name="Google Shape;100;p19"/>
          <p:cNvSpPr txBox="1"/>
          <p:nvPr/>
        </p:nvSpPr>
        <p:spPr>
          <a:xfrm>
            <a:off x="802475" y="1377186"/>
            <a:ext cx="3053100" cy="930000"/>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None/>
            </a:pPr>
            <a:r>
              <a:rPr b="1" lang="fr" sz="3500">
                <a:solidFill>
                  <a:srgbClr val="1A1A1A"/>
                </a:solidFill>
                <a:latin typeface="Trebuchet MS"/>
                <a:ea typeface="Trebuchet MS"/>
                <a:cs typeface="Trebuchet MS"/>
                <a:sym typeface="Trebuchet MS"/>
              </a:rPr>
              <a:t>ALEXIS Linxsly</a:t>
            </a:r>
            <a:endParaRPr sz="1300"/>
          </a:p>
          <a:p>
            <a:pPr indent="0" lvl="0" marL="12700" marR="5080" rtl="0" algn="l">
              <a:lnSpc>
                <a:spcPct val="100699"/>
              </a:lnSpc>
              <a:spcBef>
                <a:spcPts val="70"/>
              </a:spcBef>
              <a:spcAft>
                <a:spcPts val="0"/>
              </a:spcAft>
              <a:buNone/>
            </a:pPr>
            <a:r>
              <a:rPr b="1" lang="fr" sz="2400">
                <a:solidFill>
                  <a:srgbClr val="1A1A1A"/>
                </a:solidFill>
                <a:latin typeface="Trebuchet MS"/>
                <a:ea typeface="Trebuchet MS"/>
                <a:cs typeface="Trebuchet MS"/>
                <a:sym typeface="Trebuchet MS"/>
              </a:rPr>
              <a:t>Project Submission</a:t>
            </a:r>
            <a:endParaRPr sz="2400">
              <a:solidFill>
                <a:schemeClr val="dk1"/>
              </a:solidFill>
              <a:latin typeface="Trebuchet MS"/>
              <a:ea typeface="Trebuchet MS"/>
              <a:cs typeface="Trebuchet MS"/>
              <a:sym typeface="Trebuchet MS"/>
            </a:endParaRPr>
          </a:p>
        </p:txBody>
      </p:sp>
      <p:sp>
        <p:nvSpPr>
          <p:cNvPr id="101" name="Google Shape;101;p19"/>
          <p:cNvSpPr txBox="1"/>
          <p:nvPr/>
        </p:nvSpPr>
        <p:spPr>
          <a:xfrm>
            <a:off x="802650" y="3542596"/>
            <a:ext cx="3222600" cy="505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1600">
                <a:solidFill>
                  <a:srgbClr val="595959"/>
                </a:solidFill>
                <a:latin typeface="Tahoma"/>
                <a:ea typeface="Tahoma"/>
                <a:cs typeface="Tahoma"/>
                <a:sym typeface="Tahoma"/>
              </a:rPr>
              <a:t>Due Friday, June 27th at 11:59pm</a:t>
            </a:r>
            <a:endParaRPr sz="1600">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ctrTitle"/>
          </p:nvPr>
        </p:nvSpPr>
        <p:spPr>
          <a:xfrm>
            <a:off x="838200" y="209550"/>
            <a:ext cx="7500600" cy="831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fr" sz="1800"/>
              <a:t>Average number of university students who should participate in this program</a:t>
            </a:r>
            <a:br>
              <a:rPr lang="fr" sz="1800"/>
            </a:br>
            <a:endParaRPr sz="1800"/>
          </a:p>
        </p:txBody>
      </p:sp>
      <p:sp>
        <p:nvSpPr>
          <p:cNvPr id="167" name="Google Shape;167;p28"/>
          <p:cNvSpPr txBox="1"/>
          <p:nvPr>
            <p:ph idx="1" type="subTitle"/>
          </p:nvPr>
        </p:nvSpPr>
        <p:spPr>
          <a:xfrm>
            <a:off x="685800" y="1581150"/>
            <a:ext cx="3733800" cy="3201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a:t>Our analysis is based on the fact that if someone isn't at an university he is not a student. We will count only </a:t>
            </a:r>
            <a:r>
              <a:rPr lang="fr"/>
              <a:t>those</a:t>
            </a:r>
            <a:r>
              <a:rPr lang="fr"/>
              <a:t> who have a university degree.</a:t>
            </a:r>
            <a:endParaRPr/>
          </a:p>
          <a:p>
            <a:pPr indent="0" lvl="0" marL="0" rtl="0" algn="l">
              <a:spcBef>
                <a:spcPts val="0"/>
              </a:spcBef>
              <a:spcAft>
                <a:spcPts val="0"/>
              </a:spcAft>
              <a:buClr>
                <a:schemeClr val="dk1"/>
              </a:buClr>
              <a:buSzPts val="1100"/>
              <a:buFont typeface="Arial"/>
              <a:buNone/>
            </a:pPr>
            <a:r>
              <a:rPr lang="fr"/>
              <a:t>The average frequency of university students who should participate in this program is 65.2% (masters, bachelors and Doctorate (PhD, MD, JD))</a:t>
            </a:r>
            <a:endParaRPr/>
          </a:p>
          <a:p>
            <a:pPr indent="0" lvl="0" marL="0" rtl="0" algn="l">
              <a:spcBef>
                <a:spcPts val="0"/>
              </a:spcBef>
              <a:spcAft>
                <a:spcPts val="0"/>
              </a:spcAft>
              <a:buClr>
                <a:schemeClr val="dk1"/>
              </a:buClr>
              <a:buSzPts val="1100"/>
              <a:buFont typeface="Arial"/>
              <a:buNone/>
            </a:pPr>
            <a:r>
              <a:rPr lang="fr"/>
              <a:t>But, the average number of university students who should participate in this program is 734 (masters, bachelors and Doctorate (PhD, MD, JD))</a:t>
            </a:r>
            <a:endParaRPr/>
          </a:p>
          <a:p>
            <a:pPr indent="0" lvl="0" marL="0" rtl="0" algn="l">
              <a:spcBef>
                <a:spcPts val="0"/>
              </a:spcBef>
              <a:spcAft>
                <a:spcPts val="0"/>
              </a:spcAft>
              <a:buNone/>
            </a:pPr>
            <a:r>
              <a:t/>
            </a:r>
            <a:endParaRPr/>
          </a:p>
        </p:txBody>
      </p:sp>
      <p:pic>
        <p:nvPicPr>
          <p:cNvPr id="168" name="Google Shape;168;p28"/>
          <p:cNvPicPr preferRelativeResize="0"/>
          <p:nvPr/>
        </p:nvPicPr>
        <p:blipFill>
          <a:blip r:embed="rId3">
            <a:alphaModFix/>
          </a:blip>
          <a:stretch>
            <a:fillRect/>
          </a:stretch>
        </p:blipFill>
        <p:spPr>
          <a:xfrm>
            <a:off x="4572000" y="1030125"/>
            <a:ext cx="4419600" cy="374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subTitle"/>
          </p:nvPr>
        </p:nvSpPr>
        <p:spPr>
          <a:xfrm>
            <a:off x="636200" y="485900"/>
            <a:ext cx="64284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fr"/>
              <a:t>Average number of applications per week that we could have</a:t>
            </a:r>
            <a:endParaRPr/>
          </a:p>
        </p:txBody>
      </p:sp>
      <p:sp>
        <p:nvSpPr>
          <p:cNvPr id="174" name="Google Shape;174;p29"/>
          <p:cNvSpPr/>
          <p:nvPr/>
        </p:nvSpPr>
        <p:spPr>
          <a:xfrm>
            <a:off x="508600" y="921975"/>
            <a:ext cx="3886200" cy="1887600"/>
          </a:xfrm>
          <a:prstGeom prst="rect">
            <a:avLst/>
          </a:prstGeom>
          <a:noFill/>
          <a:ln>
            <a:noFill/>
          </a:ln>
        </p:spPr>
        <p:txBody>
          <a:bodyPr anchorCtr="0" anchor="t" bIns="45700" lIns="91425" spcFirstLastPara="1" rIns="91425" wrap="square" tIns="45700">
            <a:noAutofit/>
          </a:bodyPr>
          <a:lstStyle/>
          <a:p>
            <a:pPr indent="0" lvl="0" marL="0" marR="0" rtl="0" algn="l">
              <a:spcBef>
                <a:spcPts val="1600"/>
              </a:spcBef>
              <a:spcAft>
                <a:spcPts val="0"/>
              </a:spcAft>
              <a:buNone/>
            </a:pPr>
            <a:r>
              <a:rPr lang="fr" sz="1800">
                <a:solidFill>
                  <a:srgbClr val="595959"/>
                </a:solidFill>
                <a:latin typeface="Lato"/>
                <a:ea typeface="Lato"/>
                <a:cs typeface="Lato"/>
                <a:sym typeface="Lato"/>
              </a:rPr>
              <a:t>This graph shows the frequency of application per week. As we can see, the first week there was an amount of applications 136 that represents 54.4% of the quantity of application's student. </a:t>
            </a:r>
            <a:r>
              <a:rPr lang="fr" sz="1550">
                <a:solidFill>
                  <a:srgbClr val="595959"/>
                </a:solidFill>
                <a:highlight>
                  <a:srgbClr val="FFFFFF"/>
                </a:highlight>
                <a:latin typeface="Tahoma"/>
                <a:ea typeface="Tahoma"/>
                <a:cs typeface="Tahoma"/>
                <a:sym typeface="Tahoma"/>
              </a:rPr>
              <a:t>The average number of applications per week that we could have will be 50. </a:t>
            </a:r>
            <a:endParaRPr sz="1550">
              <a:solidFill>
                <a:srgbClr val="595959"/>
              </a:solidFill>
              <a:highlight>
                <a:srgbClr val="FFFFFF"/>
              </a:highlight>
              <a:latin typeface="Tahoma"/>
              <a:ea typeface="Tahoma"/>
              <a:cs typeface="Tahoma"/>
              <a:sym typeface="Tahoma"/>
            </a:endParaRPr>
          </a:p>
          <a:p>
            <a:pPr indent="0" lvl="0" marL="0" marR="0" rtl="0" algn="l">
              <a:spcBef>
                <a:spcPts val="1600"/>
              </a:spcBef>
              <a:spcAft>
                <a:spcPts val="0"/>
              </a:spcAft>
              <a:buNone/>
            </a:pPr>
            <a:r>
              <a:t/>
            </a:r>
            <a:endParaRPr sz="2300">
              <a:solidFill>
                <a:srgbClr val="595959"/>
              </a:solidFill>
              <a:latin typeface="Tahoma"/>
              <a:ea typeface="Tahoma"/>
              <a:cs typeface="Tahoma"/>
              <a:sym typeface="Tahoma"/>
            </a:endParaRPr>
          </a:p>
          <a:p>
            <a:pPr indent="0" lvl="0" marL="0" marR="0" rtl="0" algn="l">
              <a:spcBef>
                <a:spcPts val="1600"/>
              </a:spcBef>
              <a:spcAft>
                <a:spcPts val="0"/>
              </a:spcAft>
              <a:buNone/>
            </a:pPr>
            <a:br>
              <a:rPr lang="f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75" name="Google Shape;175;p29"/>
          <p:cNvPicPr preferRelativeResize="0"/>
          <p:nvPr/>
        </p:nvPicPr>
        <p:blipFill>
          <a:blip r:embed="rId3">
            <a:alphaModFix/>
          </a:blip>
          <a:stretch>
            <a:fillRect/>
          </a:stretch>
        </p:blipFill>
        <p:spPr>
          <a:xfrm>
            <a:off x="4547200" y="884600"/>
            <a:ext cx="4444399" cy="28049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ctrTitle"/>
          </p:nvPr>
        </p:nvSpPr>
        <p:spPr>
          <a:xfrm>
            <a:off x="821750" y="303367"/>
            <a:ext cx="7500600" cy="621600"/>
          </a:xfrm>
          <a:prstGeom prst="rect">
            <a:avLst/>
          </a:prstGeom>
          <a:noFill/>
          <a:ln>
            <a:noFill/>
          </a:ln>
        </p:spPr>
        <p:txBody>
          <a:bodyPr anchorCtr="0" anchor="t" bIns="0" lIns="0" spcFirstLastPara="1" rIns="0" wrap="square" tIns="0">
            <a:spAutoFit/>
          </a:bodyPr>
          <a:lstStyle/>
          <a:p>
            <a:pPr indent="0" lvl="0" marL="0" rtl="0" algn="l">
              <a:lnSpc>
                <a:spcPct val="135714"/>
              </a:lnSpc>
              <a:spcBef>
                <a:spcPts val="0"/>
              </a:spcBef>
              <a:spcAft>
                <a:spcPts val="0"/>
              </a:spcAft>
              <a:buClr>
                <a:schemeClr val="dk1"/>
              </a:buClr>
              <a:buSzPts val="1100"/>
              <a:buFont typeface="Arial"/>
              <a:buNone/>
            </a:pPr>
            <a:r>
              <a:rPr lang="fr" sz="1650">
                <a:solidFill>
                  <a:srgbClr val="595959"/>
                </a:solidFill>
                <a:highlight>
                  <a:srgbClr val="FFFFFF"/>
                </a:highlight>
                <a:latin typeface="Tahoma"/>
                <a:ea typeface="Tahoma"/>
                <a:cs typeface="Tahoma"/>
                <a:sym typeface="Tahoma"/>
              </a:rPr>
              <a:t>T</a:t>
            </a:r>
            <a:r>
              <a:rPr lang="fr" sz="1650">
                <a:solidFill>
                  <a:srgbClr val="595959"/>
                </a:solidFill>
                <a:highlight>
                  <a:srgbClr val="FFFFFF"/>
                </a:highlight>
                <a:latin typeface="Tahoma"/>
                <a:ea typeface="Tahoma"/>
                <a:cs typeface="Tahoma"/>
                <a:sym typeface="Tahoma"/>
              </a:rPr>
              <a:t>he extend delay to h</a:t>
            </a:r>
            <a:r>
              <a:rPr lang="fr" sz="1650">
                <a:solidFill>
                  <a:srgbClr val="595959"/>
                </a:solidFill>
                <a:highlight>
                  <a:srgbClr val="FFFFFF"/>
                </a:highlight>
                <a:latin typeface="Tahoma"/>
                <a:ea typeface="Tahoma"/>
                <a:cs typeface="Tahoma"/>
                <a:sym typeface="Tahoma"/>
              </a:rPr>
              <a:t>aving 60 selected students per commune </a:t>
            </a:r>
            <a:endParaRPr sz="1650">
              <a:solidFill>
                <a:srgbClr val="595959"/>
              </a:solidFill>
              <a:highlight>
                <a:srgbClr val="FFFFFF"/>
              </a:highlight>
              <a:latin typeface="Tahoma"/>
              <a:ea typeface="Tahoma"/>
              <a:cs typeface="Tahoma"/>
              <a:sym typeface="Tahoma"/>
            </a:endParaRPr>
          </a:p>
          <a:p>
            <a:pPr indent="0" lvl="0" marL="0" rtl="0" algn="l">
              <a:spcBef>
                <a:spcPts val="0"/>
              </a:spcBef>
              <a:spcAft>
                <a:spcPts val="0"/>
              </a:spcAft>
              <a:buNone/>
            </a:pPr>
            <a:r>
              <a:t/>
            </a:r>
            <a:endParaRPr sz="1800">
              <a:latin typeface="Tahoma"/>
              <a:ea typeface="Tahoma"/>
              <a:cs typeface="Tahoma"/>
              <a:sym typeface="Tahoma"/>
            </a:endParaRPr>
          </a:p>
        </p:txBody>
      </p:sp>
      <p:sp>
        <p:nvSpPr>
          <p:cNvPr id="181" name="Google Shape;181;p30"/>
          <p:cNvSpPr txBox="1"/>
          <p:nvPr>
            <p:ph idx="1" type="subTitle"/>
          </p:nvPr>
        </p:nvSpPr>
        <p:spPr>
          <a:xfrm>
            <a:off x="609600" y="1504950"/>
            <a:ext cx="3657600" cy="1865100"/>
          </a:xfrm>
          <a:prstGeom prst="rect">
            <a:avLst/>
          </a:prstGeom>
          <a:noFill/>
          <a:ln>
            <a:noFill/>
          </a:ln>
        </p:spPr>
        <p:txBody>
          <a:bodyPr anchorCtr="0" anchor="t" bIns="0" lIns="0" spcFirstLastPara="1" rIns="0" wrap="square" tIns="0">
            <a:spAutoFit/>
          </a:bodyPr>
          <a:lstStyle/>
          <a:p>
            <a:pPr indent="0" lvl="0" marL="0" rtl="0" algn="l">
              <a:lnSpc>
                <a:spcPct val="135714"/>
              </a:lnSpc>
              <a:spcBef>
                <a:spcPts val="0"/>
              </a:spcBef>
              <a:spcAft>
                <a:spcPts val="0"/>
              </a:spcAft>
              <a:buClr>
                <a:schemeClr val="dk1"/>
              </a:buClr>
              <a:buSzPts val="1100"/>
              <a:buFont typeface="Arial"/>
              <a:buNone/>
            </a:pPr>
            <a:r>
              <a:rPr lang="fr" sz="1550">
                <a:highlight>
                  <a:srgbClr val="FFFFFF"/>
                </a:highlight>
              </a:rPr>
              <a:t>If we want to have 60 selected students per commune , and if we have the same average application per week ,the new delay before closing the applications will be 45 weeks.</a:t>
            </a:r>
            <a:endParaRPr sz="1550">
              <a:highlight>
                <a:srgbClr val="FFFFFF"/>
              </a:highlight>
            </a:endParaRPr>
          </a:p>
          <a:p>
            <a:pPr indent="0" lvl="0" marL="0" rtl="0" algn="l">
              <a:spcBef>
                <a:spcPts val="0"/>
              </a:spcBef>
              <a:spcAft>
                <a:spcPts val="0"/>
              </a:spcAft>
              <a:buClr>
                <a:srgbClr val="000000"/>
              </a:buClr>
              <a:buFont typeface="Arial"/>
              <a:buNone/>
            </a:pPr>
            <a:r>
              <a:t/>
            </a:r>
            <a:endParaRPr/>
          </a:p>
        </p:txBody>
      </p:sp>
      <p:pic>
        <p:nvPicPr>
          <p:cNvPr id="182" name="Google Shape;182;p30"/>
          <p:cNvPicPr preferRelativeResize="0"/>
          <p:nvPr/>
        </p:nvPicPr>
        <p:blipFill>
          <a:blip r:embed="rId3">
            <a:alphaModFix/>
          </a:blip>
          <a:stretch>
            <a:fillRect/>
          </a:stretch>
        </p:blipFill>
        <p:spPr>
          <a:xfrm>
            <a:off x="5543777" y="1077373"/>
            <a:ext cx="2789550" cy="278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ctr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fr"/>
              <a:t>Breakdown of the applicants by commune</a:t>
            </a:r>
            <a:endParaRPr/>
          </a:p>
        </p:txBody>
      </p:sp>
      <p:sp>
        <p:nvSpPr>
          <p:cNvPr id="188" name="Google Shape;188;p31"/>
          <p:cNvSpPr txBox="1"/>
          <p:nvPr>
            <p:ph idx="1" type="subTitle"/>
          </p:nvPr>
        </p:nvSpPr>
        <p:spPr>
          <a:xfrm>
            <a:off x="821750" y="1120400"/>
            <a:ext cx="3949800" cy="39405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fr"/>
              <a:t>Based on this graph, after the univariate analysis, we can notice that Delmas is the municipality with the highest frequency is Delmas with 28.4%. That means 71 applicants were living at Delmas during the process. </a:t>
            </a:r>
            <a:endParaRPr/>
          </a:p>
          <a:p>
            <a:pPr indent="0" lvl="0" marL="0" rtl="0" algn="l">
              <a:spcBef>
                <a:spcPts val="0"/>
              </a:spcBef>
              <a:spcAft>
                <a:spcPts val="0"/>
              </a:spcAft>
              <a:buClr>
                <a:schemeClr val="dk1"/>
              </a:buClr>
              <a:buSzPts val="1100"/>
              <a:buFont typeface="Arial"/>
              <a:buNone/>
            </a:pPr>
            <a:r>
              <a:rPr lang="fr"/>
              <a:t>The second one is Port-au-Prince with 23.6%. And the third one is Petion-Ville with 11.6% of the 250 applicants. We can already notice that these 3 communes are the best places to put 3 others if we don't take care of the others variable. After that we're going to do some multivariate analysis so that we will ensure that they respond to some pertinent criterias.</a:t>
            </a:r>
            <a:endParaRPr/>
          </a:p>
          <a:p>
            <a:pPr indent="0" lvl="0" marL="0" rtl="0" algn="l">
              <a:spcBef>
                <a:spcPts val="0"/>
              </a:spcBef>
              <a:spcAft>
                <a:spcPts val="0"/>
              </a:spcAft>
              <a:buNone/>
            </a:pPr>
            <a:r>
              <a:t/>
            </a:r>
            <a:endParaRPr/>
          </a:p>
        </p:txBody>
      </p:sp>
      <p:pic>
        <p:nvPicPr>
          <p:cNvPr id="189" name="Google Shape;189;p31"/>
          <p:cNvPicPr preferRelativeResize="0"/>
          <p:nvPr/>
        </p:nvPicPr>
        <p:blipFill>
          <a:blip r:embed="rId3">
            <a:alphaModFix/>
          </a:blip>
          <a:stretch>
            <a:fillRect/>
          </a:stretch>
        </p:blipFill>
        <p:spPr>
          <a:xfrm>
            <a:off x="4861975" y="1120392"/>
            <a:ext cx="4067649" cy="24846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ctrTitle"/>
          </p:nvPr>
        </p:nvSpPr>
        <p:spPr>
          <a:xfrm>
            <a:off x="821700" y="142242"/>
            <a:ext cx="7500600" cy="646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fr" sz="2100"/>
              <a:t>Breakdown of the participants by their possession of a computer at home</a:t>
            </a:r>
            <a:endParaRPr sz="2100"/>
          </a:p>
        </p:txBody>
      </p:sp>
      <p:sp>
        <p:nvSpPr>
          <p:cNvPr id="195" name="Google Shape;195;p32"/>
          <p:cNvSpPr txBox="1"/>
          <p:nvPr>
            <p:ph idx="1" type="subTitle"/>
          </p:nvPr>
        </p:nvSpPr>
        <p:spPr>
          <a:xfrm>
            <a:off x="821750" y="1318700"/>
            <a:ext cx="3195000" cy="14778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fr"/>
              <a:t>Based on this graph, we can notice that 93.6% of the applicants have a computer at home. That means if the education has to be done by distance they won’t have a laptop problem. </a:t>
            </a:r>
            <a:endParaRPr/>
          </a:p>
        </p:txBody>
      </p:sp>
      <p:pic>
        <p:nvPicPr>
          <p:cNvPr id="196" name="Google Shape;196;p32"/>
          <p:cNvPicPr preferRelativeResize="0"/>
          <p:nvPr/>
        </p:nvPicPr>
        <p:blipFill>
          <a:blip r:embed="rId3">
            <a:alphaModFix/>
          </a:blip>
          <a:stretch>
            <a:fillRect/>
          </a:stretch>
        </p:blipFill>
        <p:spPr>
          <a:xfrm>
            <a:off x="4325500" y="1008375"/>
            <a:ext cx="4273200" cy="352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ctrTitle"/>
          </p:nvPr>
        </p:nvSpPr>
        <p:spPr>
          <a:xfrm>
            <a:off x="821700" y="92667"/>
            <a:ext cx="75006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fr" sz="2400"/>
              <a:t>Breakdown of the applicants by their access to internet</a:t>
            </a:r>
            <a:endParaRPr sz="2400"/>
          </a:p>
        </p:txBody>
      </p:sp>
      <p:sp>
        <p:nvSpPr>
          <p:cNvPr id="202" name="Google Shape;202;p33"/>
          <p:cNvSpPr txBox="1"/>
          <p:nvPr>
            <p:ph idx="1" type="subTitle"/>
          </p:nvPr>
        </p:nvSpPr>
        <p:spPr>
          <a:xfrm>
            <a:off x="821700" y="1189800"/>
            <a:ext cx="3200400" cy="14778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fr"/>
              <a:t>Based on this graph, we can notice that 84% of the applicants have a computer at home. That means if the education has to be done by distance they won’t have a  problem of internet. </a:t>
            </a:r>
            <a:endParaRPr/>
          </a:p>
        </p:txBody>
      </p:sp>
      <p:pic>
        <p:nvPicPr>
          <p:cNvPr id="203" name="Google Shape;203;p33"/>
          <p:cNvPicPr preferRelativeResize="0"/>
          <p:nvPr/>
        </p:nvPicPr>
        <p:blipFill>
          <a:blip r:embed="rId3">
            <a:alphaModFix/>
          </a:blip>
          <a:stretch>
            <a:fillRect/>
          </a:stretch>
        </p:blipFill>
        <p:spPr>
          <a:xfrm>
            <a:off x="4174500" y="983967"/>
            <a:ext cx="4817101" cy="29280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ctrTitle"/>
          </p:nvPr>
        </p:nvSpPr>
        <p:spPr>
          <a:xfrm>
            <a:off x="821700" y="117467"/>
            <a:ext cx="7500600" cy="708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fr" sz="2300"/>
              <a:t>Breakdown of the applicants by their commune and their possession of a computer</a:t>
            </a:r>
            <a:endParaRPr sz="2300"/>
          </a:p>
        </p:txBody>
      </p:sp>
      <p:sp>
        <p:nvSpPr>
          <p:cNvPr id="209" name="Google Shape;209;p34"/>
          <p:cNvSpPr txBox="1"/>
          <p:nvPr>
            <p:ph idx="1" type="subTitle"/>
          </p:nvPr>
        </p:nvSpPr>
        <p:spPr>
          <a:xfrm>
            <a:off x="821700" y="1093950"/>
            <a:ext cx="3429300" cy="17238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fr"/>
              <a:t>In this graph we can notice that the three departments in which the number of applicants who have computer at home is higher are Delmas(26.4%) , Port-au-Prince(22.8%) and Pétion-Ville(10%).</a:t>
            </a:r>
            <a:endParaRPr/>
          </a:p>
        </p:txBody>
      </p:sp>
      <p:pic>
        <p:nvPicPr>
          <p:cNvPr id="210" name="Google Shape;210;p34"/>
          <p:cNvPicPr preferRelativeResize="0"/>
          <p:nvPr/>
        </p:nvPicPr>
        <p:blipFill>
          <a:blip r:embed="rId3">
            <a:alphaModFix/>
          </a:blip>
          <a:stretch>
            <a:fillRect/>
          </a:stretch>
        </p:blipFill>
        <p:spPr>
          <a:xfrm>
            <a:off x="4164375" y="825475"/>
            <a:ext cx="4365251" cy="373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ctrTitle"/>
          </p:nvPr>
        </p:nvSpPr>
        <p:spPr>
          <a:xfrm>
            <a:off x="821700" y="154642"/>
            <a:ext cx="7500600" cy="6774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fr" sz="2200"/>
              <a:t>Breakdown of the applicants by their commune and their access to internet</a:t>
            </a:r>
            <a:endParaRPr sz="2500"/>
          </a:p>
        </p:txBody>
      </p:sp>
      <p:sp>
        <p:nvSpPr>
          <p:cNvPr id="216" name="Google Shape;216;p35"/>
          <p:cNvSpPr txBox="1"/>
          <p:nvPr>
            <p:ph idx="1" type="subTitle"/>
          </p:nvPr>
        </p:nvSpPr>
        <p:spPr>
          <a:xfrm>
            <a:off x="821700" y="1169975"/>
            <a:ext cx="3200400" cy="17238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fr"/>
              <a:t>In this graph we can notice that the three departments in which the number of applicants who have internet access is higher are Delmas(24.4%) , Port-au-Prince(20.8%) and Pétion-Ville(10%).</a:t>
            </a:r>
            <a:endParaRPr/>
          </a:p>
        </p:txBody>
      </p:sp>
      <p:pic>
        <p:nvPicPr>
          <p:cNvPr id="217" name="Google Shape;217;p35"/>
          <p:cNvPicPr preferRelativeResize="0"/>
          <p:nvPr/>
        </p:nvPicPr>
        <p:blipFill>
          <a:blip r:embed="rId3">
            <a:alphaModFix/>
          </a:blip>
          <a:stretch>
            <a:fillRect/>
          </a:stretch>
        </p:blipFill>
        <p:spPr>
          <a:xfrm>
            <a:off x="4724400" y="984453"/>
            <a:ext cx="4267199" cy="3619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ctrTitle"/>
          </p:nvPr>
        </p:nvSpPr>
        <p:spPr>
          <a:xfrm>
            <a:off x="821700" y="142242"/>
            <a:ext cx="7500600" cy="646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fr" sz="2100"/>
              <a:t>Breakdown of the applicants by commune and both at the same time, computer at home and their access to internet</a:t>
            </a:r>
            <a:endParaRPr sz="2100"/>
          </a:p>
        </p:txBody>
      </p:sp>
      <p:sp>
        <p:nvSpPr>
          <p:cNvPr id="223" name="Google Shape;223;p36"/>
          <p:cNvSpPr txBox="1"/>
          <p:nvPr>
            <p:ph idx="1" type="subTitle"/>
          </p:nvPr>
        </p:nvSpPr>
        <p:spPr>
          <a:xfrm>
            <a:off x="821750" y="1326150"/>
            <a:ext cx="3200400" cy="147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fr"/>
              <a:t>In this heatmap we can notice that the three </a:t>
            </a:r>
            <a:r>
              <a:rPr lang="fr"/>
              <a:t>department</a:t>
            </a:r>
            <a:r>
              <a:rPr lang="fr"/>
              <a:t> in which the number of applicants who have both,  internet at home and computer is higher are Delmas, Port-au-Prince and </a:t>
            </a:r>
            <a:r>
              <a:rPr lang="fr"/>
              <a:t>Pétion</a:t>
            </a:r>
            <a:r>
              <a:rPr lang="fr"/>
              <a:t>-Ville. </a:t>
            </a:r>
            <a:endParaRPr/>
          </a:p>
        </p:txBody>
      </p:sp>
      <p:pic>
        <p:nvPicPr>
          <p:cNvPr id="224" name="Google Shape;224;p36"/>
          <p:cNvPicPr preferRelativeResize="0"/>
          <p:nvPr/>
        </p:nvPicPr>
        <p:blipFill>
          <a:blip r:embed="rId3">
            <a:alphaModFix/>
          </a:blip>
          <a:stretch>
            <a:fillRect/>
          </a:stretch>
        </p:blipFill>
        <p:spPr>
          <a:xfrm>
            <a:off x="4275450" y="979125"/>
            <a:ext cx="4716150" cy="3792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ctrTitle"/>
          </p:nvPr>
        </p:nvSpPr>
        <p:spPr>
          <a:xfrm>
            <a:off x="821750" y="303367"/>
            <a:ext cx="7500600" cy="526200"/>
          </a:xfrm>
          <a:prstGeom prst="rect">
            <a:avLst/>
          </a:prstGeom>
        </p:spPr>
        <p:txBody>
          <a:bodyPr anchorCtr="0" anchor="t" bIns="0" lIns="0" spcFirstLastPara="1" rIns="0" wrap="square" tIns="0">
            <a:spAutoFit/>
          </a:bodyPr>
          <a:lstStyle/>
          <a:p>
            <a:pPr indent="0" lvl="0" marL="0" rtl="0" algn="l">
              <a:lnSpc>
                <a:spcPct val="135714"/>
              </a:lnSpc>
              <a:spcBef>
                <a:spcPts val="0"/>
              </a:spcBef>
              <a:spcAft>
                <a:spcPts val="0"/>
              </a:spcAft>
              <a:buClr>
                <a:schemeClr val="dk1"/>
              </a:buClr>
              <a:buSzPts val="1100"/>
              <a:buFont typeface="Arial"/>
              <a:buNone/>
            </a:pPr>
            <a:r>
              <a:rPr b="1" lang="fr" sz="1450">
                <a:highlight>
                  <a:srgbClr val="FFFFFF"/>
                </a:highlight>
                <a:latin typeface="Tahoma"/>
                <a:ea typeface="Tahoma"/>
                <a:cs typeface="Tahoma"/>
                <a:sym typeface="Tahoma"/>
              </a:rPr>
              <a:t>Number of future applications needed if we want to select 25% women for each cohorts on average , with 3 cohorts of 30 selected students</a:t>
            </a:r>
            <a:endParaRPr b="1"/>
          </a:p>
        </p:txBody>
      </p:sp>
      <p:sp>
        <p:nvSpPr>
          <p:cNvPr id="230" name="Google Shape;230;p37"/>
          <p:cNvSpPr txBox="1"/>
          <p:nvPr>
            <p:ph idx="1" type="subTitle"/>
          </p:nvPr>
        </p:nvSpPr>
        <p:spPr>
          <a:xfrm>
            <a:off x="821750" y="1219575"/>
            <a:ext cx="3218700" cy="3578100"/>
          </a:xfrm>
          <a:prstGeom prst="rect">
            <a:avLst/>
          </a:prstGeom>
        </p:spPr>
        <p:txBody>
          <a:bodyPr anchorCtr="0" anchor="t" bIns="0" lIns="0" spcFirstLastPara="1" rIns="0" wrap="square" tIns="0">
            <a:spAutoFit/>
          </a:bodyPr>
          <a:lstStyle/>
          <a:p>
            <a:pPr indent="0" lvl="0" marL="0" rtl="0" algn="l">
              <a:lnSpc>
                <a:spcPct val="135714"/>
              </a:lnSpc>
              <a:spcBef>
                <a:spcPts val="0"/>
              </a:spcBef>
              <a:spcAft>
                <a:spcPts val="0"/>
              </a:spcAft>
              <a:buClr>
                <a:schemeClr val="dk1"/>
              </a:buClr>
              <a:buSzPts val="1100"/>
              <a:buFont typeface="Arial"/>
              <a:buNone/>
            </a:pPr>
            <a:r>
              <a:rPr lang="fr" sz="1450">
                <a:solidFill>
                  <a:srgbClr val="888888"/>
                </a:solidFill>
                <a:highlight>
                  <a:srgbClr val="FFFFFF"/>
                </a:highlight>
              </a:rPr>
              <a:t>Total quantity of future applicants selected : 90</a:t>
            </a:r>
            <a:endParaRPr sz="1450">
              <a:solidFill>
                <a:srgbClr val="888888"/>
              </a:solidFill>
              <a:highlight>
                <a:srgbClr val="FFFFFF"/>
              </a:highlight>
            </a:endParaRPr>
          </a:p>
          <a:p>
            <a:pPr indent="0" lvl="0" marL="0" rtl="0" algn="l">
              <a:lnSpc>
                <a:spcPct val="135714"/>
              </a:lnSpc>
              <a:spcBef>
                <a:spcPts val="0"/>
              </a:spcBef>
              <a:spcAft>
                <a:spcPts val="0"/>
              </a:spcAft>
              <a:buClr>
                <a:schemeClr val="dk1"/>
              </a:buClr>
              <a:buSzPts val="1100"/>
              <a:buFont typeface="Arial"/>
              <a:buNone/>
            </a:pPr>
            <a:r>
              <a:rPr lang="fr" sz="1450">
                <a:solidFill>
                  <a:srgbClr val="888888"/>
                </a:solidFill>
                <a:highlight>
                  <a:srgbClr val="FFFFFF"/>
                </a:highlight>
              </a:rPr>
              <a:t>Total number of future women selected : 23</a:t>
            </a:r>
            <a:endParaRPr sz="1450">
              <a:solidFill>
                <a:srgbClr val="888888"/>
              </a:solidFill>
              <a:highlight>
                <a:srgbClr val="FFFFFF"/>
              </a:highlight>
            </a:endParaRPr>
          </a:p>
          <a:p>
            <a:pPr indent="0" lvl="0" marL="0" rtl="0" algn="l">
              <a:lnSpc>
                <a:spcPct val="135714"/>
              </a:lnSpc>
              <a:spcBef>
                <a:spcPts val="0"/>
              </a:spcBef>
              <a:spcAft>
                <a:spcPts val="0"/>
              </a:spcAft>
              <a:buClr>
                <a:schemeClr val="dk1"/>
              </a:buClr>
              <a:buSzPts val="1100"/>
              <a:buFont typeface="Arial"/>
              <a:buNone/>
            </a:pPr>
            <a:r>
              <a:rPr lang="fr" sz="1450">
                <a:solidFill>
                  <a:srgbClr val="888888"/>
                </a:solidFill>
                <a:highlight>
                  <a:srgbClr val="FFFFFF"/>
                </a:highlight>
              </a:rPr>
              <a:t>Actual selected women ratio : 20.0 %</a:t>
            </a:r>
            <a:endParaRPr sz="1450">
              <a:solidFill>
                <a:srgbClr val="888888"/>
              </a:solidFill>
              <a:highlight>
                <a:srgbClr val="FFFFFF"/>
              </a:highlight>
            </a:endParaRPr>
          </a:p>
          <a:p>
            <a:pPr indent="0" lvl="0" marL="0" rtl="0" algn="l">
              <a:lnSpc>
                <a:spcPct val="135714"/>
              </a:lnSpc>
              <a:spcBef>
                <a:spcPts val="0"/>
              </a:spcBef>
              <a:spcAft>
                <a:spcPts val="0"/>
              </a:spcAft>
              <a:buClr>
                <a:schemeClr val="dk1"/>
              </a:buClr>
              <a:buSzPts val="1100"/>
              <a:buFont typeface="Arial"/>
              <a:buNone/>
            </a:pPr>
            <a:r>
              <a:rPr lang="fr" sz="1450">
                <a:solidFill>
                  <a:srgbClr val="888888"/>
                </a:solidFill>
                <a:highlight>
                  <a:srgbClr val="FFFFFF"/>
                </a:highlight>
              </a:rPr>
              <a:t>Future women application number needed:  265</a:t>
            </a:r>
            <a:endParaRPr sz="1450">
              <a:solidFill>
                <a:srgbClr val="888888"/>
              </a:solidFill>
              <a:highlight>
                <a:srgbClr val="FFFFFF"/>
              </a:highlight>
            </a:endParaRPr>
          </a:p>
          <a:p>
            <a:pPr indent="0" lvl="0" marL="0" rtl="0" algn="l">
              <a:lnSpc>
                <a:spcPct val="135714"/>
              </a:lnSpc>
              <a:spcBef>
                <a:spcPts val="0"/>
              </a:spcBef>
              <a:spcAft>
                <a:spcPts val="0"/>
              </a:spcAft>
              <a:buClr>
                <a:schemeClr val="dk1"/>
              </a:buClr>
              <a:buSzPts val="1100"/>
              <a:buFont typeface="Arial"/>
              <a:buNone/>
            </a:pPr>
            <a:r>
              <a:rPr lang="fr" sz="1450">
                <a:solidFill>
                  <a:srgbClr val="888888"/>
                </a:solidFill>
                <a:highlight>
                  <a:srgbClr val="FFFFFF"/>
                </a:highlight>
              </a:rPr>
              <a:t>Number of future applications needed if we want to select 25% women for each cohorts on average , with 3 cohorts of 30 selected students : 1410</a:t>
            </a:r>
            <a:endParaRPr sz="1450">
              <a:solidFill>
                <a:srgbClr val="888888"/>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a:t>PLAN</a:t>
            </a:r>
            <a:endParaRPr/>
          </a:p>
        </p:txBody>
      </p:sp>
      <p:sp>
        <p:nvSpPr>
          <p:cNvPr id="107" name="Google Shape;107;p20"/>
          <p:cNvSpPr txBox="1"/>
          <p:nvPr>
            <p:ph idx="1" type="body"/>
          </p:nvPr>
        </p:nvSpPr>
        <p:spPr>
          <a:xfrm>
            <a:off x="799629" y="1275037"/>
            <a:ext cx="7544740" cy="1723549"/>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Clr>
                <a:srgbClr val="595959"/>
              </a:buClr>
              <a:buSzPts val="1600"/>
              <a:buFont typeface="Arial"/>
              <a:buChar char="•"/>
            </a:pPr>
            <a:r>
              <a:rPr lang="fr"/>
              <a:t>Problem</a:t>
            </a:r>
            <a:endParaRPr/>
          </a:p>
          <a:p>
            <a:pPr indent="-285750" lvl="0" marL="285750" rtl="0" algn="l">
              <a:spcBef>
                <a:spcPts val="0"/>
              </a:spcBef>
              <a:spcAft>
                <a:spcPts val="0"/>
              </a:spcAft>
              <a:buClr>
                <a:srgbClr val="595959"/>
              </a:buClr>
              <a:buSzPts val="1600"/>
              <a:buFont typeface="Arial"/>
              <a:buChar char="•"/>
            </a:pPr>
            <a:r>
              <a:rPr lang="fr"/>
              <a:t>Methodology</a:t>
            </a:r>
            <a:endParaRPr/>
          </a:p>
          <a:p>
            <a:pPr indent="-285750" lvl="0" marL="285750" rtl="0" algn="l">
              <a:spcBef>
                <a:spcPts val="0"/>
              </a:spcBef>
              <a:spcAft>
                <a:spcPts val="0"/>
              </a:spcAft>
              <a:buClr>
                <a:srgbClr val="595959"/>
              </a:buClr>
              <a:buSzPts val="1600"/>
              <a:buFont typeface="Arial"/>
              <a:buChar char="•"/>
            </a:pPr>
            <a:r>
              <a:rPr lang="fr"/>
              <a:t>Results</a:t>
            </a:r>
            <a:endParaRPr/>
          </a:p>
          <a:p>
            <a:pPr indent="-285750" lvl="0" marL="285750" rtl="0" algn="l">
              <a:spcBef>
                <a:spcPts val="0"/>
              </a:spcBef>
              <a:spcAft>
                <a:spcPts val="0"/>
              </a:spcAft>
              <a:buClr>
                <a:srgbClr val="595959"/>
              </a:buClr>
              <a:buSzPts val="1600"/>
              <a:buFont typeface="Arial"/>
              <a:buChar char="•"/>
            </a:pPr>
            <a:r>
              <a:rPr lang="fr"/>
              <a:t>Proposed solution</a:t>
            </a:r>
            <a:endParaRPr/>
          </a:p>
          <a:p>
            <a:pPr indent="-285750" lvl="0" marL="285750" rtl="0" algn="l">
              <a:spcBef>
                <a:spcPts val="0"/>
              </a:spcBef>
              <a:spcAft>
                <a:spcPts val="0"/>
              </a:spcAft>
              <a:buClr>
                <a:srgbClr val="595959"/>
              </a:buClr>
              <a:buSzPts val="1600"/>
              <a:buFont typeface="Arial"/>
              <a:buChar char="•"/>
            </a:pPr>
            <a:r>
              <a:rPr lang="fr"/>
              <a:t>References and appendices</a:t>
            </a:r>
            <a:endParaRPr/>
          </a:p>
          <a:p>
            <a:pPr indent="-285750" lvl="0" marL="285750" rtl="0" algn="l">
              <a:spcBef>
                <a:spcPts val="0"/>
              </a:spcBef>
              <a:spcAft>
                <a:spcPts val="0"/>
              </a:spcAft>
              <a:buClr>
                <a:srgbClr val="595959"/>
              </a:buClr>
              <a:buSzPts val="1600"/>
              <a:buFont typeface="Arial"/>
              <a:buChar char="•"/>
            </a:pPr>
            <a:r>
              <a:rPr lang="fr"/>
              <a:t>Team members</a:t>
            </a:r>
            <a:endParaRPr/>
          </a:p>
          <a:p>
            <a:pPr indent="-184150" lvl="0" marL="285750" rtl="0" algn="l">
              <a:spcBef>
                <a:spcPts val="0"/>
              </a:spcBef>
              <a:spcAft>
                <a:spcPts val="0"/>
              </a:spcAft>
              <a:buClr>
                <a:srgbClr val="595959"/>
              </a:buClr>
              <a:buSzPts val="1600"/>
              <a:buFont typeface="Arial"/>
              <a:buNone/>
            </a:pPr>
            <a:r>
              <a:t/>
            </a:r>
            <a:endParaRPr/>
          </a:p>
        </p:txBody>
      </p:sp>
      <p:pic>
        <p:nvPicPr>
          <p:cNvPr id="108" name="Google Shape;108;p20"/>
          <p:cNvPicPr preferRelativeResize="0"/>
          <p:nvPr/>
        </p:nvPicPr>
        <p:blipFill rotWithShape="1">
          <a:blip r:embed="rId3">
            <a:alphaModFix/>
          </a:blip>
          <a:srcRect b="0" l="0" r="0" t="0"/>
          <a:stretch/>
        </p:blipFill>
        <p:spPr>
          <a:xfrm>
            <a:off x="6248400" y="2647950"/>
            <a:ext cx="2398776" cy="20177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a:t>SWOT</a:t>
            </a:r>
            <a:endParaRPr/>
          </a:p>
        </p:txBody>
      </p:sp>
      <p:graphicFrame>
        <p:nvGraphicFramePr>
          <p:cNvPr id="236" name="Google Shape;236;p38"/>
          <p:cNvGraphicFramePr/>
          <p:nvPr/>
        </p:nvGraphicFramePr>
        <p:xfrm>
          <a:off x="533400" y="1182688"/>
          <a:ext cx="3000000" cy="3000000"/>
        </p:xfrm>
        <a:graphic>
          <a:graphicData uri="http://schemas.openxmlformats.org/drawingml/2006/table">
            <a:tbl>
              <a:tblPr bandRow="1" firstRow="1">
                <a:noFill/>
                <a:tableStyleId>{4C9746CD-816E-4041-BFE4-CBE6CAB09D8B}</a:tableStyleId>
              </a:tblPr>
              <a:tblGrid>
                <a:gridCol w="1912950"/>
                <a:gridCol w="1989150"/>
              </a:tblGrid>
              <a:tr h="370850">
                <a:tc>
                  <a:txBody>
                    <a:bodyPr/>
                    <a:lstStyle/>
                    <a:p>
                      <a:pPr indent="0" lvl="0" marL="0" marR="0" rtl="0" algn="l">
                        <a:spcBef>
                          <a:spcPts val="0"/>
                        </a:spcBef>
                        <a:spcAft>
                          <a:spcPts val="0"/>
                        </a:spcAft>
                        <a:buNone/>
                      </a:pPr>
                      <a:r>
                        <a:rPr lang="fr" sz="1800" u="none" cap="none" strike="noStrike"/>
                        <a:t>Strengths</a:t>
                      </a:r>
                      <a:endParaRPr sz="1800"/>
                    </a:p>
                  </a:txBody>
                  <a:tcPr marT="45725" marB="45725" marR="91450" marL="91450"/>
                </a:tc>
                <a:tc>
                  <a:txBody>
                    <a:bodyPr/>
                    <a:lstStyle/>
                    <a:p>
                      <a:pPr indent="0" lvl="0" marL="0" marR="0" rtl="0" algn="l">
                        <a:spcBef>
                          <a:spcPts val="0"/>
                        </a:spcBef>
                        <a:spcAft>
                          <a:spcPts val="0"/>
                        </a:spcAft>
                        <a:buNone/>
                      </a:pPr>
                      <a:r>
                        <a:rPr lang="fr" sz="1800"/>
                        <a:t>Weaknesses</a:t>
                      </a:r>
                      <a:endParaRPr sz="1800"/>
                    </a:p>
                  </a:txBody>
                  <a:tcPr marT="45725" marB="45725" marR="91450" marL="91450"/>
                </a:tc>
              </a:tr>
              <a:tr h="370850">
                <a:tc>
                  <a:txBody>
                    <a:bodyPr/>
                    <a:lstStyle/>
                    <a:p>
                      <a:pPr indent="-342900" lvl="0" marL="342900" marR="0" rtl="0" algn="l">
                        <a:spcBef>
                          <a:spcPts val="0"/>
                        </a:spcBef>
                        <a:spcAft>
                          <a:spcPts val="0"/>
                        </a:spcAft>
                        <a:buSzPts val="1400"/>
                        <a:buFont typeface="Calibri"/>
                        <a:buAutoNum type="arabicPeriod"/>
                      </a:pPr>
                      <a:r>
                        <a:rPr lang="fr"/>
                        <a:t>Multiple </a:t>
                      </a:r>
                      <a:r>
                        <a:rPr lang="fr"/>
                        <a:t>fields</a:t>
                      </a:r>
                      <a:endParaRPr/>
                    </a:p>
                    <a:p>
                      <a:pPr indent="-342900" lvl="0" marL="342900" marR="0" rtl="0" algn="l">
                        <a:spcBef>
                          <a:spcPts val="0"/>
                        </a:spcBef>
                        <a:spcAft>
                          <a:spcPts val="0"/>
                        </a:spcAft>
                        <a:buSzPts val="1400"/>
                        <a:buFont typeface="Calibri"/>
                        <a:buAutoNum type="arabicPeriod"/>
                      </a:pPr>
                      <a:r>
                        <a:rPr lang="fr"/>
                        <a:t>They have ressources( HR, Money, Time...)</a:t>
                      </a:r>
                      <a:endParaRPr/>
                    </a:p>
                    <a:p>
                      <a:pPr indent="-342900" lvl="0" marL="342900" marR="0" rtl="0" algn="l">
                        <a:spcBef>
                          <a:spcPts val="0"/>
                        </a:spcBef>
                        <a:spcAft>
                          <a:spcPts val="0"/>
                        </a:spcAft>
                        <a:buSzPts val="1400"/>
                        <a:buFont typeface="Calibri"/>
                        <a:buAutoNum type="arabicPeriod"/>
                      </a:pPr>
                      <a:r>
                        <a:rPr lang="fr"/>
                        <a:t>They have an organized management team with multiple skills</a:t>
                      </a:r>
                      <a:endParaRPr sz="1400"/>
                    </a:p>
                  </a:txBody>
                  <a:tcPr marT="45725" marB="45725" marR="91450" marL="91450"/>
                </a:tc>
                <a:tc>
                  <a:txBody>
                    <a:bodyPr/>
                    <a:lstStyle/>
                    <a:p>
                      <a:pPr indent="0" lvl="0" marL="0" marR="0" rtl="0" algn="l">
                        <a:spcBef>
                          <a:spcPts val="0"/>
                        </a:spcBef>
                        <a:spcAft>
                          <a:spcPts val="0"/>
                        </a:spcAft>
                        <a:buNone/>
                      </a:pPr>
                      <a:r>
                        <a:rPr lang="fr"/>
                        <a:t>1. </a:t>
                      </a:r>
                      <a:r>
                        <a:rPr lang="fr" sz="1400" u="none" strike="noStrike"/>
                        <a:t>The</a:t>
                      </a:r>
                      <a:r>
                        <a:rPr lang="fr"/>
                        <a:t>y have only bootcamp for data science</a:t>
                      </a:r>
                      <a:endParaRPr/>
                    </a:p>
                    <a:p>
                      <a:pPr indent="0" lvl="0" marL="0" marR="0" rtl="0" algn="l">
                        <a:spcBef>
                          <a:spcPts val="0"/>
                        </a:spcBef>
                        <a:spcAft>
                          <a:spcPts val="0"/>
                        </a:spcAft>
                        <a:buNone/>
                      </a:pPr>
                      <a:r>
                        <a:rPr lang="fr"/>
                        <a:t>2. </a:t>
                      </a:r>
                      <a:r>
                        <a:rPr lang="fr" sz="1400" u="none" strike="noStrike"/>
                        <a:t>Lack of informations on the market</a:t>
                      </a:r>
                      <a:endParaRPr sz="1400" u="none" strike="noStrike"/>
                    </a:p>
                    <a:p>
                      <a:pPr indent="0" lvl="0" marL="0" marR="0" rtl="0" algn="l">
                        <a:spcBef>
                          <a:spcPts val="0"/>
                        </a:spcBef>
                        <a:spcAft>
                          <a:spcPts val="0"/>
                        </a:spcAft>
                        <a:buNone/>
                      </a:pPr>
                      <a:r>
                        <a:rPr lang="fr"/>
                        <a:t>3. They don’t have an emplacement yet</a:t>
                      </a:r>
                      <a:endParaRPr/>
                    </a:p>
                    <a:p>
                      <a:pPr indent="0" lvl="0" marL="0" marR="0" rtl="0" algn="l">
                        <a:spcBef>
                          <a:spcPts val="0"/>
                        </a:spcBef>
                        <a:spcAft>
                          <a:spcPts val="0"/>
                        </a:spcAft>
                        <a:buNone/>
                      </a:pPr>
                      <a:r>
                        <a:t/>
                      </a:r>
                      <a:endParaRPr sz="1400"/>
                    </a:p>
                  </a:txBody>
                  <a:tcPr marT="45725" marB="45725" marR="91450" marL="91450"/>
                </a:tc>
              </a:tr>
            </a:tbl>
          </a:graphicData>
        </a:graphic>
      </p:graphicFrame>
      <p:graphicFrame>
        <p:nvGraphicFramePr>
          <p:cNvPr id="237" name="Google Shape;237;p38"/>
          <p:cNvGraphicFramePr/>
          <p:nvPr/>
        </p:nvGraphicFramePr>
        <p:xfrm>
          <a:off x="5181598" y="514351"/>
          <a:ext cx="3000000" cy="3000000"/>
        </p:xfrm>
        <a:graphic>
          <a:graphicData uri="http://schemas.openxmlformats.org/drawingml/2006/table">
            <a:tbl>
              <a:tblPr bandRow="1" firstRow="1">
                <a:noFill/>
                <a:tableStyleId>{4C9746CD-816E-4041-BFE4-CBE6CAB09D8B}</a:tableStyleId>
              </a:tblPr>
              <a:tblGrid>
                <a:gridCol w="1600200"/>
                <a:gridCol w="1600200"/>
              </a:tblGrid>
              <a:tr h="313100">
                <a:tc>
                  <a:txBody>
                    <a:bodyPr/>
                    <a:lstStyle/>
                    <a:p>
                      <a:pPr indent="0" lvl="0" marL="0" marR="0" rtl="0" algn="l">
                        <a:spcBef>
                          <a:spcPts val="0"/>
                        </a:spcBef>
                        <a:spcAft>
                          <a:spcPts val="0"/>
                        </a:spcAft>
                        <a:buNone/>
                      </a:pPr>
                      <a:r>
                        <a:rPr lang="fr" sz="1800"/>
                        <a:t>Opportunities</a:t>
                      </a:r>
                      <a:endParaRPr sz="1800"/>
                    </a:p>
                  </a:txBody>
                  <a:tcPr marT="45725" marB="45725" marR="91450" marL="91450"/>
                </a:tc>
                <a:tc>
                  <a:txBody>
                    <a:bodyPr/>
                    <a:lstStyle/>
                    <a:p>
                      <a:pPr indent="0" lvl="0" marL="0" marR="0" rtl="0" algn="l">
                        <a:spcBef>
                          <a:spcPts val="0"/>
                        </a:spcBef>
                        <a:spcAft>
                          <a:spcPts val="0"/>
                        </a:spcAft>
                        <a:buNone/>
                      </a:pPr>
                      <a:r>
                        <a:rPr lang="fr" sz="1800"/>
                        <a:t>Threats</a:t>
                      </a:r>
                      <a:endParaRPr sz="1800"/>
                    </a:p>
                  </a:txBody>
                  <a:tcPr marT="45725" marB="45725" marR="91450" marL="91450"/>
                </a:tc>
              </a:tr>
              <a:tr h="3649300">
                <a:tc>
                  <a:txBody>
                    <a:bodyPr/>
                    <a:lstStyle/>
                    <a:p>
                      <a:pPr indent="-342900" lvl="0" marL="342900" marR="0" rtl="0" algn="l">
                        <a:spcBef>
                          <a:spcPts val="0"/>
                        </a:spcBef>
                        <a:spcAft>
                          <a:spcPts val="0"/>
                        </a:spcAft>
                        <a:buSzPts val="1400"/>
                        <a:buFont typeface="Calibri"/>
                        <a:buAutoNum type="arabicPeriod"/>
                      </a:pPr>
                      <a:r>
                        <a:rPr lang="fr" sz="1400" u="none" strike="noStrike"/>
                        <a:t>Organize a market research based on a survey to diversify the formation( programm</a:t>
                      </a:r>
                      <a:r>
                        <a:rPr lang="fr"/>
                        <a:t>ation bootcamp</a:t>
                      </a:r>
                      <a:r>
                        <a:rPr lang="fr"/>
                        <a:t>...</a:t>
                      </a:r>
                      <a:r>
                        <a:rPr lang="fr"/>
                        <a:t> )</a:t>
                      </a:r>
                      <a:endParaRPr/>
                    </a:p>
                    <a:p>
                      <a:pPr indent="-342900" lvl="0" marL="342900" marR="0" rtl="0" algn="l">
                        <a:spcBef>
                          <a:spcPts val="0"/>
                        </a:spcBef>
                        <a:spcAft>
                          <a:spcPts val="0"/>
                        </a:spcAft>
                        <a:buSzPts val="1400"/>
                        <a:buFont typeface="Calibri"/>
                        <a:buAutoNum type="arabicPeriod"/>
                      </a:pPr>
                      <a:r>
                        <a:rPr lang="fr" sz="1400" u="none" strike="noStrike"/>
                        <a:t>They can use the result of the business analysis</a:t>
                      </a:r>
                      <a:r>
                        <a:rPr lang="fr"/>
                        <a:t> to implement the optimal solution</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400"/>
                    </a:p>
                  </a:txBody>
                  <a:tcPr marT="45725" marB="45725" marR="91450" marL="91450"/>
                </a:tc>
                <a:tc>
                  <a:txBody>
                    <a:bodyPr/>
                    <a:lstStyle/>
                    <a:p>
                      <a:pPr indent="-342900" lvl="0" marL="342900" marR="0" rtl="0" algn="l">
                        <a:spcBef>
                          <a:spcPts val="0"/>
                        </a:spcBef>
                        <a:spcAft>
                          <a:spcPts val="0"/>
                        </a:spcAft>
                        <a:buSzPts val="1400"/>
                        <a:buFont typeface="Calibri"/>
                        <a:buAutoNum type="arabicPeriod"/>
                      </a:pPr>
                      <a:r>
                        <a:rPr lang="fr"/>
                        <a:t>Insecurity</a:t>
                      </a:r>
                      <a:endParaRPr/>
                    </a:p>
                    <a:p>
                      <a:pPr indent="-342900" lvl="0" marL="342900" marR="0" rtl="0" algn="l">
                        <a:spcBef>
                          <a:spcPts val="0"/>
                        </a:spcBef>
                        <a:spcAft>
                          <a:spcPts val="0"/>
                        </a:spcAft>
                        <a:buSzPts val="1400"/>
                        <a:buFont typeface="Calibri"/>
                        <a:buAutoNum type="arabicPeriod"/>
                      </a:pPr>
                      <a:r>
                        <a:rPr lang="fr"/>
                        <a:t>Covid-19</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400"/>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821750" y="303367"/>
            <a:ext cx="501777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a:t>Discussion</a:t>
            </a:r>
            <a:endParaRPr/>
          </a:p>
        </p:txBody>
      </p:sp>
      <p:sp>
        <p:nvSpPr>
          <p:cNvPr id="243" name="Google Shape;243;p39"/>
          <p:cNvSpPr txBox="1"/>
          <p:nvPr>
            <p:ph idx="1" type="body"/>
          </p:nvPr>
        </p:nvSpPr>
        <p:spPr>
          <a:xfrm>
            <a:off x="821750" y="1352550"/>
            <a:ext cx="7544700" cy="3374400"/>
          </a:xfrm>
          <a:prstGeom prst="rect">
            <a:avLst/>
          </a:prstGeom>
          <a:noFill/>
          <a:ln>
            <a:noFill/>
          </a:ln>
        </p:spPr>
        <p:txBody>
          <a:bodyPr anchorCtr="0" anchor="t" bIns="0" lIns="0" spcFirstLastPara="1" rIns="0" wrap="square" tIns="12700">
            <a:spAutoFit/>
          </a:bodyPr>
          <a:lstStyle/>
          <a:p>
            <a:pPr indent="0" lvl="0" marL="127000" rtl="0" algn="l">
              <a:lnSpc>
                <a:spcPct val="115000"/>
              </a:lnSpc>
              <a:spcBef>
                <a:spcPts val="0"/>
              </a:spcBef>
              <a:spcAft>
                <a:spcPts val="0"/>
              </a:spcAft>
              <a:buNone/>
            </a:pPr>
            <a:r>
              <a:rPr lang="fr">
                <a:latin typeface="Verdana"/>
                <a:ea typeface="Verdana"/>
                <a:cs typeface="Verdana"/>
                <a:sym typeface="Verdana"/>
              </a:rPr>
              <a:t>The different graphics above show the breakdown of the different data on the dataset of the </a:t>
            </a:r>
            <a:r>
              <a:rPr lang="fr">
                <a:latin typeface="Verdana"/>
                <a:ea typeface="Verdana"/>
                <a:cs typeface="Verdana"/>
                <a:sym typeface="Verdana"/>
              </a:rPr>
              <a:t>current</a:t>
            </a:r>
            <a:r>
              <a:rPr lang="fr">
                <a:latin typeface="Verdana"/>
                <a:ea typeface="Verdana"/>
                <a:cs typeface="Verdana"/>
                <a:sym typeface="Verdana"/>
              </a:rPr>
              <a:t> cohort of Ayiti Analytics. They want to expand their training centers throughout all the communes of the country. But they </a:t>
            </a:r>
            <a:r>
              <a:rPr lang="fr">
                <a:latin typeface="Verdana"/>
                <a:ea typeface="Verdana"/>
                <a:cs typeface="Verdana"/>
                <a:sym typeface="Verdana"/>
              </a:rPr>
              <a:t>don't</a:t>
            </a:r>
            <a:r>
              <a:rPr lang="fr">
                <a:latin typeface="Verdana"/>
                <a:ea typeface="Verdana"/>
                <a:cs typeface="Verdana"/>
                <a:sym typeface="Verdana"/>
              </a:rPr>
              <a:t> know where will be the best location. They also want to increase the number of selected students. And to finish they wants to increase the number of selected women.</a:t>
            </a:r>
            <a:endParaRPr>
              <a:latin typeface="Verdana"/>
              <a:ea typeface="Verdana"/>
              <a:cs typeface="Verdana"/>
              <a:sym typeface="Verdana"/>
            </a:endParaRPr>
          </a:p>
          <a:p>
            <a:pPr indent="0" lvl="0" marL="127000" rtl="0" algn="l">
              <a:lnSpc>
                <a:spcPct val="115000"/>
              </a:lnSpc>
              <a:spcBef>
                <a:spcPts val="0"/>
              </a:spcBef>
              <a:spcAft>
                <a:spcPts val="0"/>
              </a:spcAft>
              <a:buNone/>
            </a:pPr>
            <a:r>
              <a:rPr lang="fr">
                <a:latin typeface="Verdana"/>
                <a:ea typeface="Verdana"/>
                <a:cs typeface="Verdana"/>
                <a:sym typeface="Verdana"/>
              </a:rPr>
              <a:t>To find the solution multiple variables were </a:t>
            </a:r>
            <a:r>
              <a:rPr lang="fr">
                <a:latin typeface="Verdana"/>
                <a:ea typeface="Verdana"/>
                <a:cs typeface="Verdana"/>
                <a:sym typeface="Verdana"/>
              </a:rPr>
              <a:t>analyzed</a:t>
            </a:r>
            <a:r>
              <a:rPr lang="fr">
                <a:latin typeface="Verdana"/>
                <a:ea typeface="Verdana"/>
                <a:cs typeface="Verdana"/>
                <a:sym typeface="Verdana"/>
              </a:rPr>
              <a:t>, such as the gender, the commune, the communication channels, the access to internet and so one for each </a:t>
            </a:r>
            <a:r>
              <a:rPr lang="fr">
                <a:latin typeface="Verdana"/>
                <a:ea typeface="Verdana"/>
                <a:cs typeface="Verdana"/>
                <a:sym typeface="Verdana"/>
              </a:rPr>
              <a:t>applicant of</a:t>
            </a:r>
            <a:r>
              <a:rPr lang="fr">
                <a:latin typeface="Verdana"/>
                <a:ea typeface="Verdana"/>
                <a:cs typeface="Verdana"/>
                <a:sym typeface="Verdana"/>
              </a:rPr>
              <a:t> the current cohort. All this, just to have </a:t>
            </a:r>
            <a:r>
              <a:rPr lang="fr">
                <a:latin typeface="Verdana"/>
                <a:ea typeface="Verdana"/>
                <a:cs typeface="Verdana"/>
                <a:sym typeface="Verdana"/>
              </a:rPr>
              <a:t>good insight</a:t>
            </a:r>
            <a:r>
              <a:rPr lang="fr">
                <a:latin typeface="Verdana"/>
                <a:ea typeface="Verdana"/>
                <a:cs typeface="Verdana"/>
                <a:sym typeface="Verdana"/>
              </a:rPr>
              <a:t> of the actual situation to find the optimal solution.</a:t>
            </a:r>
            <a:endParaRPr>
              <a:latin typeface="Verdana"/>
              <a:ea typeface="Verdana"/>
              <a:cs typeface="Verdana"/>
              <a:sym typeface="Verdana"/>
            </a:endParaRPr>
          </a:p>
          <a:p>
            <a:pPr indent="0" lvl="0" marL="0" rtl="0" algn="just">
              <a:lnSpc>
                <a:spcPct val="115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a:t>Proposed solution</a:t>
            </a:r>
            <a:endParaRPr/>
          </a:p>
        </p:txBody>
      </p:sp>
      <p:sp>
        <p:nvSpPr>
          <p:cNvPr id="249" name="Google Shape;249;p40"/>
          <p:cNvSpPr txBox="1"/>
          <p:nvPr>
            <p:ph idx="1" type="body"/>
          </p:nvPr>
        </p:nvSpPr>
        <p:spPr>
          <a:xfrm>
            <a:off x="799654" y="1014762"/>
            <a:ext cx="7544700" cy="3879000"/>
          </a:xfrm>
          <a:prstGeom prst="rect">
            <a:avLst/>
          </a:prstGeom>
          <a:noFill/>
          <a:ln>
            <a:noFill/>
          </a:ln>
        </p:spPr>
        <p:txBody>
          <a:bodyPr anchorCtr="0" anchor="t" bIns="0" lIns="0" spcFirstLastPara="1" rIns="0" wrap="square" tIns="0">
            <a:spAutoFit/>
          </a:bodyPr>
          <a:lstStyle/>
          <a:p>
            <a:pPr indent="-342900" lvl="0" marL="342900" rtl="0" algn="just">
              <a:spcBef>
                <a:spcPts val="0"/>
              </a:spcBef>
              <a:spcAft>
                <a:spcPts val="0"/>
              </a:spcAft>
              <a:buClr>
                <a:srgbClr val="595959"/>
              </a:buClr>
              <a:buSzPts val="1800"/>
              <a:buFont typeface="Calibri"/>
              <a:buAutoNum type="arabicPeriod"/>
            </a:pPr>
            <a:r>
              <a:rPr lang="fr" sz="1800">
                <a:latin typeface="Verdana"/>
                <a:ea typeface="Verdana"/>
                <a:cs typeface="Verdana"/>
                <a:sym typeface="Verdana"/>
              </a:rPr>
              <a:t>Based on our analysis, we  can conclude that the 3 best communes to place place other training centers are Delmas, Port-au-prince and </a:t>
            </a:r>
            <a:r>
              <a:rPr lang="fr" sz="1800">
                <a:latin typeface="Verdana"/>
                <a:ea typeface="Verdana"/>
                <a:cs typeface="Verdana"/>
                <a:sym typeface="Verdana"/>
              </a:rPr>
              <a:t>Pétion</a:t>
            </a:r>
            <a:r>
              <a:rPr lang="fr" sz="1800">
                <a:latin typeface="Verdana"/>
                <a:ea typeface="Verdana"/>
                <a:cs typeface="Verdana"/>
                <a:sym typeface="Verdana"/>
              </a:rPr>
              <a:t>-ville. For the applicants who are living in Petion-Ville we notice that they all have both, internet access and computer at home.</a:t>
            </a:r>
            <a:endParaRPr sz="1800">
              <a:latin typeface="Verdana"/>
              <a:ea typeface="Verdana"/>
              <a:cs typeface="Verdana"/>
              <a:sym typeface="Verdana"/>
            </a:endParaRPr>
          </a:p>
          <a:p>
            <a:pPr indent="-342900" lvl="0" marL="342900" rtl="0" algn="just">
              <a:spcBef>
                <a:spcPts val="0"/>
              </a:spcBef>
              <a:spcAft>
                <a:spcPts val="0"/>
              </a:spcAft>
              <a:buClr>
                <a:srgbClr val="595959"/>
              </a:buClr>
              <a:buSzPts val="1800"/>
              <a:buFont typeface="Calibri"/>
              <a:buAutoNum type="arabicPeriod"/>
            </a:pPr>
            <a:r>
              <a:rPr lang="fr" sz="1800">
                <a:latin typeface="Verdana"/>
                <a:ea typeface="Verdana"/>
                <a:cs typeface="Verdana"/>
                <a:sym typeface="Verdana"/>
              </a:rPr>
              <a:t>After that, if they want to select 25% women for each cohort, I suggest them to fix a quota. Or they can favorise the applicants who are women. </a:t>
            </a:r>
            <a:endParaRPr sz="1800">
              <a:latin typeface="Verdana"/>
              <a:ea typeface="Verdana"/>
              <a:cs typeface="Verdana"/>
              <a:sym typeface="Verdana"/>
            </a:endParaRPr>
          </a:p>
          <a:p>
            <a:pPr indent="-342900" lvl="0" marL="342900" rtl="0" algn="just">
              <a:spcBef>
                <a:spcPts val="0"/>
              </a:spcBef>
              <a:spcAft>
                <a:spcPts val="0"/>
              </a:spcAft>
              <a:buClr>
                <a:srgbClr val="595959"/>
              </a:buClr>
              <a:buSzPts val="1800"/>
              <a:buFont typeface="Calibri"/>
              <a:buAutoNum type="arabicPeriod"/>
            </a:pPr>
            <a:r>
              <a:rPr lang="fr" sz="1800">
                <a:latin typeface="Verdana"/>
                <a:ea typeface="Verdana"/>
                <a:cs typeface="Verdana"/>
                <a:sym typeface="Verdana"/>
              </a:rPr>
              <a:t>I also suggest them to do a market analysis, in order to know which formation the applicants really wants and how they can fix the organization to give them what they want.</a:t>
            </a:r>
            <a:endParaRPr sz="1800">
              <a:latin typeface="Verdana"/>
              <a:ea typeface="Verdana"/>
              <a:cs typeface="Verdana"/>
              <a:sym typeface="Verdana"/>
            </a:endParaRPr>
          </a:p>
          <a:p>
            <a:pPr indent="-342900" lvl="0" marL="342900" rtl="0" algn="just">
              <a:spcBef>
                <a:spcPts val="0"/>
              </a:spcBef>
              <a:spcAft>
                <a:spcPts val="0"/>
              </a:spcAft>
              <a:buClr>
                <a:srgbClr val="595959"/>
              </a:buClr>
              <a:buSzPts val="1800"/>
              <a:buFont typeface="Calibri"/>
              <a:buAutoNum type="arabicPeriod"/>
            </a:pPr>
            <a:r>
              <a:rPr lang="fr" sz="1800">
                <a:latin typeface="Verdana"/>
                <a:ea typeface="Verdana"/>
                <a:cs typeface="Verdana"/>
                <a:sym typeface="Verdana"/>
              </a:rPr>
              <a:t>Then, they can also reschedule the application,  if after the market analysis they notice that many people are interested in learning what they are offering.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ctrTitle"/>
          </p:nvPr>
        </p:nvSpPr>
        <p:spPr>
          <a:xfrm>
            <a:off x="821750" y="303367"/>
            <a:ext cx="7500600" cy="800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fr">
                <a:solidFill>
                  <a:srgbClr val="1A1A1A"/>
                </a:solidFill>
              </a:rPr>
              <a:t>References </a:t>
            </a:r>
            <a:r>
              <a:rPr b="1" lang="fr">
                <a:solidFill>
                  <a:srgbClr val="1A1A1A"/>
                </a:solidFill>
              </a:rPr>
              <a:t>&amp; Appendices</a:t>
            </a:r>
            <a:br>
              <a:rPr lang="fr"/>
            </a:br>
            <a:endParaRPr/>
          </a:p>
        </p:txBody>
      </p:sp>
      <p:sp>
        <p:nvSpPr>
          <p:cNvPr id="255" name="Google Shape;255;p41"/>
          <p:cNvSpPr txBox="1"/>
          <p:nvPr>
            <p:ph idx="1" type="subTitle"/>
          </p:nvPr>
        </p:nvSpPr>
        <p:spPr>
          <a:xfrm>
            <a:off x="1371599" y="1885950"/>
            <a:ext cx="6400800" cy="1231500"/>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rgbClr val="595959"/>
              </a:buClr>
              <a:buSzPts val="1600"/>
              <a:buFont typeface="Calibri"/>
              <a:buAutoNum type="arabicPeriod"/>
            </a:pPr>
            <a:r>
              <a:rPr lang="fr" u="sng">
                <a:solidFill>
                  <a:schemeClr val="hlink"/>
                </a:solidFill>
                <a:hlinkClick r:id="rId3"/>
              </a:rPr>
              <a:t>www.marketsandmarketsblog.com</a:t>
            </a:r>
            <a:endParaRPr/>
          </a:p>
          <a:p>
            <a:pPr indent="-342900" lvl="0" marL="342900" rtl="0" algn="l">
              <a:spcBef>
                <a:spcPts val="0"/>
              </a:spcBef>
              <a:spcAft>
                <a:spcPts val="0"/>
              </a:spcAft>
              <a:buClr>
                <a:srgbClr val="595959"/>
              </a:buClr>
              <a:buSzPts val="1600"/>
              <a:buFont typeface="Calibri"/>
              <a:buAutoNum type="arabicPeriod"/>
            </a:pPr>
            <a:r>
              <a:rPr lang="fr" u="sng">
                <a:solidFill>
                  <a:schemeClr val="hlink"/>
                </a:solidFill>
                <a:hlinkClick r:id="rId4"/>
              </a:rPr>
              <a:t>Strength, Weakness, Opportunity, and Threat (SWOT) Analysis Definition (investopedia.com)</a:t>
            </a:r>
            <a:endParaRPr/>
          </a:p>
          <a:p>
            <a:pPr indent="-330200" lvl="0" marL="342900" rtl="0" algn="l">
              <a:spcBef>
                <a:spcPts val="0"/>
              </a:spcBef>
              <a:spcAft>
                <a:spcPts val="0"/>
              </a:spcAft>
              <a:buSzPts val="1400"/>
              <a:buAutoNum type="arabicPeriod"/>
            </a:pPr>
            <a:r>
              <a:rPr lang="fr"/>
              <a:t>Ayiti  Analytics dataset of the current cohort</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821750" y="303367"/>
            <a:ext cx="37428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a:t>Prepared  by</a:t>
            </a:r>
            <a:endParaRPr/>
          </a:p>
        </p:txBody>
      </p:sp>
      <p:sp>
        <p:nvSpPr>
          <p:cNvPr id="261" name="Google Shape;261;p42"/>
          <p:cNvSpPr txBox="1"/>
          <p:nvPr/>
        </p:nvSpPr>
        <p:spPr>
          <a:xfrm>
            <a:off x="2383281" y="4177375"/>
            <a:ext cx="4532700" cy="942000"/>
          </a:xfrm>
          <a:prstGeom prst="rect">
            <a:avLst/>
          </a:prstGeom>
          <a:noFill/>
          <a:ln>
            <a:noFill/>
          </a:ln>
        </p:spPr>
        <p:txBody>
          <a:bodyPr anchorCtr="0" anchor="t" bIns="0" lIns="0" spcFirstLastPara="1" rIns="0" wrap="square" tIns="45075">
            <a:spAutoFit/>
          </a:bodyPr>
          <a:lstStyle/>
          <a:p>
            <a:pPr indent="0" lvl="0" marL="0" marR="0" rtl="0" algn="l">
              <a:lnSpc>
                <a:spcPct val="100000"/>
              </a:lnSpc>
              <a:spcBef>
                <a:spcPts val="254"/>
              </a:spcBef>
              <a:spcAft>
                <a:spcPts val="0"/>
              </a:spcAft>
              <a:buNone/>
            </a:pPr>
            <a:r>
              <a:t/>
            </a:r>
            <a:endParaRPr b="1" sz="1900">
              <a:solidFill>
                <a:srgbClr val="595959"/>
              </a:solidFill>
              <a:latin typeface="Tahoma"/>
              <a:ea typeface="Tahoma"/>
              <a:cs typeface="Tahoma"/>
              <a:sym typeface="Tahoma"/>
            </a:endParaRPr>
          </a:p>
          <a:p>
            <a:pPr indent="457200" lvl="0" marL="914400" marR="0" rtl="0" algn="l">
              <a:lnSpc>
                <a:spcPct val="100000"/>
              </a:lnSpc>
              <a:spcBef>
                <a:spcPts val="254"/>
              </a:spcBef>
              <a:spcAft>
                <a:spcPts val="0"/>
              </a:spcAft>
              <a:buNone/>
            </a:pPr>
            <a:r>
              <a:rPr b="1" lang="fr" sz="1900">
                <a:solidFill>
                  <a:srgbClr val="595959"/>
                </a:solidFill>
                <a:latin typeface="Tahoma"/>
                <a:ea typeface="Tahoma"/>
                <a:cs typeface="Tahoma"/>
                <a:sym typeface="Tahoma"/>
              </a:rPr>
              <a:t>Linxsly ALEXIS</a:t>
            </a:r>
            <a:endParaRPr b="1" sz="1700"/>
          </a:p>
          <a:p>
            <a:pPr indent="0" lvl="0" marL="0" marR="0" rtl="0" algn="l">
              <a:lnSpc>
                <a:spcPct val="100000"/>
              </a:lnSpc>
              <a:spcBef>
                <a:spcPts val="254"/>
              </a:spcBef>
              <a:spcAft>
                <a:spcPts val="0"/>
              </a:spcAft>
              <a:buNone/>
            </a:pPr>
            <a:r>
              <a:t/>
            </a:r>
            <a:endParaRPr sz="1600">
              <a:solidFill>
                <a:schemeClr val="dk1"/>
              </a:solidFill>
              <a:latin typeface="Tahoma"/>
              <a:ea typeface="Tahoma"/>
              <a:cs typeface="Tahoma"/>
              <a:sym typeface="Tahoma"/>
            </a:endParaRPr>
          </a:p>
        </p:txBody>
      </p:sp>
      <p:pic>
        <p:nvPicPr>
          <p:cNvPr id="262" name="Google Shape;262;p42"/>
          <p:cNvPicPr preferRelativeResize="0"/>
          <p:nvPr/>
        </p:nvPicPr>
        <p:blipFill>
          <a:blip r:embed="rId3">
            <a:alphaModFix/>
          </a:blip>
          <a:stretch>
            <a:fillRect/>
          </a:stretch>
        </p:blipFill>
        <p:spPr>
          <a:xfrm>
            <a:off x="3421250" y="716472"/>
            <a:ext cx="2301500" cy="34609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821750" y="303367"/>
            <a:ext cx="137668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fr"/>
              <a:t>Problem</a:t>
            </a:r>
            <a:endParaRPr/>
          </a:p>
        </p:txBody>
      </p:sp>
      <p:sp>
        <p:nvSpPr>
          <p:cNvPr id="114" name="Google Shape;114;p21"/>
          <p:cNvSpPr txBox="1"/>
          <p:nvPr/>
        </p:nvSpPr>
        <p:spPr>
          <a:xfrm>
            <a:off x="802475" y="1639322"/>
            <a:ext cx="6679500" cy="2575800"/>
          </a:xfrm>
          <a:prstGeom prst="rect">
            <a:avLst/>
          </a:prstGeom>
          <a:noFill/>
          <a:ln>
            <a:noFill/>
          </a:ln>
        </p:spPr>
        <p:txBody>
          <a:bodyPr anchorCtr="0" anchor="t" bIns="0" lIns="0" spcFirstLastPara="1" rIns="0" wrap="square" tIns="8875">
            <a:spAutoFit/>
          </a:bodyPr>
          <a:lstStyle/>
          <a:p>
            <a:pPr indent="0" lvl="0" marL="12700" marR="5080" rtl="0" algn="l">
              <a:lnSpc>
                <a:spcPct val="101600"/>
              </a:lnSpc>
              <a:spcBef>
                <a:spcPts val="0"/>
              </a:spcBef>
              <a:spcAft>
                <a:spcPts val="0"/>
              </a:spcAft>
              <a:buNone/>
            </a:pPr>
            <a:r>
              <a:t/>
            </a:r>
            <a:endParaRPr sz="1400">
              <a:solidFill>
                <a:schemeClr val="dk1"/>
              </a:solidFill>
              <a:latin typeface="Tahoma"/>
              <a:ea typeface="Tahoma"/>
              <a:cs typeface="Tahoma"/>
              <a:sym typeface="Tahoma"/>
            </a:endParaRPr>
          </a:p>
          <a:p>
            <a:pPr indent="0" lvl="0" marL="12700" marR="5080" rtl="0" algn="l">
              <a:lnSpc>
                <a:spcPct val="101600"/>
              </a:lnSpc>
              <a:spcBef>
                <a:spcPts val="70"/>
              </a:spcBef>
              <a:spcAft>
                <a:spcPts val="0"/>
              </a:spcAft>
              <a:buNone/>
            </a:pPr>
            <a:r>
              <a:t/>
            </a:r>
            <a:endParaRPr sz="1400">
              <a:solidFill>
                <a:schemeClr val="dk1"/>
              </a:solidFill>
              <a:latin typeface="Tahoma"/>
              <a:ea typeface="Tahoma"/>
              <a:cs typeface="Tahoma"/>
              <a:sym typeface="Tahoma"/>
            </a:endParaRPr>
          </a:p>
          <a:p>
            <a:pPr indent="-317500" lvl="0" marL="457200" rtl="0" algn="just">
              <a:lnSpc>
                <a:spcPct val="115000"/>
              </a:lnSpc>
              <a:spcBef>
                <a:spcPts val="0"/>
              </a:spcBef>
              <a:spcAft>
                <a:spcPts val="0"/>
              </a:spcAft>
              <a:buClr>
                <a:schemeClr val="dk1"/>
              </a:buClr>
              <a:buSzPts val="1400"/>
              <a:buFont typeface="Tahoma"/>
              <a:buChar char="•"/>
            </a:pPr>
            <a:r>
              <a:rPr lang="fr" sz="1600">
                <a:solidFill>
                  <a:schemeClr val="dk1"/>
                </a:solidFill>
                <a:latin typeface="Tahoma"/>
                <a:ea typeface="Tahoma"/>
                <a:cs typeface="Tahoma"/>
                <a:sym typeface="Tahoma"/>
              </a:rPr>
              <a:t>Ayiti Analytics, an organization which evolves in differents areas such  as Education, Consulting and Research wants to expand its training centers throughout all the communes of the country.</a:t>
            </a:r>
            <a:endParaRPr sz="1600">
              <a:solidFill>
                <a:schemeClr val="dk1"/>
              </a:solidFill>
              <a:latin typeface="Tahoma"/>
              <a:ea typeface="Tahoma"/>
              <a:cs typeface="Tahoma"/>
              <a:sym typeface="Tahoma"/>
            </a:endParaRPr>
          </a:p>
          <a:p>
            <a:pPr indent="-330200" lvl="0" marL="457200" rtl="0" algn="just">
              <a:lnSpc>
                <a:spcPct val="115000"/>
              </a:lnSpc>
              <a:spcBef>
                <a:spcPts val="0"/>
              </a:spcBef>
              <a:spcAft>
                <a:spcPts val="0"/>
              </a:spcAft>
              <a:buClr>
                <a:schemeClr val="dk1"/>
              </a:buClr>
              <a:buSzPts val="1600"/>
              <a:buFont typeface="Tahoma"/>
              <a:buChar char="•"/>
            </a:pPr>
            <a:r>
              <a:rPr lang="fr" sz="1600">
                <a:solidFill>
                  <a:schemeClr val="dk1"/>
                </a:solidFill>
                <a:latin typeface="Tahoma"/>
                <a:ea typeface="Tahoma"/>
                <a:cs typeface="Tahoma"/>
                <a:sym typeface="Tahoma"/>
              </a:rPr>
              <a:t>Their objective or the work I was asked to do is to know which three communes of the country will be the most likely to expand its training centers. Knowing that each  cohort must have 30 students.</a:t>
            </a:r>
            <a:endParaRPr sz="1600">
              <a:solidFill>
                <a:schemeClr val="dk1"/>
              </a:solidFill>
              <a:latin typeface="Tahoma"/>
              <a:ea typeface="Tahoma"/>
              <a:cs typeface="Tahoma"/>
              <a:sym typeface="Tahoma"/>
            </a:endParaRPr>
          </a:p>
          <a:p>
            <a:pPr indent="0" lvl="0" marL="0" marR="5080" rtl="0" algn="l">
              <a:lnSpc>
                <a:spcPct val="101600"/>
              </a:lnSpc>
              <a:spcBef>
                <a:spcPts val="1600"/>
              </a:spcBef>
              <a:spcAft>
                <a:spcPts val="0"/>
              </a:spcAft>
              <a:buNone/>
            </a:pPr>
            <a:r>
              <a:t/>
            </a:r>
            <a:endParaRPr/>
          </a:p>
        </p:txBody>
      </p:sp>
      <p:pic>
        <p:nvPicPr>
          <p:cNvPr id="115" name="Google Shape;115;p21"/>
          <p:cNvPicPr preferRelativeResize="0"/>
          <p:nvPr/>
        </p:nvPicPr>
        <p:blipFill rotWithShape="1">
          <a:blip r:embed="rId3">
            <a:alphaModFix/>
          </a:blip>
          <a:srcRect b="0" l="0" r="0" t="0"/>
          <a:stretch/>
        </p:blipFill>
        <p:spPr>
          <a:xfrm>
            <a:off x="5017725" y="615239"/>
            <a:ext cx="1484376" cy="1371600"/>
          </a:xfrm>
          <a:prstGeom prst="rect">
            <a:avLst/>
          </a:prstGeom>
          <a:noFill/>
          <a:ln>
            <a:noFill/>
          </a:ln>
        </p:spPr>
      </p:pic>
      <p:pic>
        <p:nvPicPr>
          <p:cNvPr id="116" name="Google Shape;116;p21"/>
          <p:cNvPicPr preferRelativeResize="0"/>
          <p:nvPr/>
        </p:nvPicPr>
        <p:blipFill rotWithShape="1">
          <a:blip r:embed="rId4">
            <a:alphaModFix/>
          </a:blip>
          <a:srcRect b="0" l="0" r="0" t="0"/>
          <a:stretch/>
        </p:blipFill>
        <p:spPr>
          <a:xfrm>
            <a:off x="7620000" y="3638550"/>
            <a:ext cx="1066800" cy="13133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a:t>Stakeholders</a:t>
            </a:r>
            <a:endParaRPr/>
          </a:p>
        </p:txBody>
      </p:sp>
      <p:sp>
        <p:nvSpPr>
          <p:cNvPr id="122" name="Google Shape;122;p22"/>
          <p:cNvSpPr txBox="1"/>
          <p:nvPr>
            <p:ph idx="1" type="body"/>
          </p:nvPr>
        </p:nvSpPr>
        <p:spPr>
          <a:xfrm>
            <a:off x="799629" y="1275037"/>
            <a:ext cx="7544700" cy="35448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Clr>
                <a:srgbClr val="595959"/>
              </a:buClr>
              <a:buSzPts val="1400"/>
              <a:buFont typeface="Arial"/>
              <a:buChar char="•"/>
            </a:pPr>
            <a:r>
              <a:rPr lang="fr" sz="1400"/>
              <a:t>Ayiti Analytics</a:t>
            </a:r>
            <a:endParaRPr/>
          </a:p>
          <a:p>
            <a:pPr indent="0" lvl="0" marL="0" rtl="0" algn="l">
              <a:spcBef>
                <a:spcPts val="0"/>
              </a:spcBef>
              <a:spcAft>
                <a:spcPts val="0"/>
              </a:spcAft>
              <a:buNone/>
            </a:pPr>
            <a:r>
              <a:rPr lang="fr" sz="1400"/>
              <a:t>Ayiti Analytics</a:t>
            </a:r>
            <a:r>
              <a:rPr lang="fr" sz="1400"/>
              <a:t>, as an organization that evolves in different fields is the first one impacted by this problem. They want to educate people as describe in their objectives, and now they wants to expand the  organization in different regions of the country. They don’t know which commune will be better in order to expand the organization in order to form more students and to make profits too.</a:t>
            </a:r>
            <a:endParaRPr sz="1400"/>
          </a:p>
          <a:p>
            <a:pPr indent="0" lvl="0" marL="0" rtl="0" algn="l">
              <a:spcBef>
                <a:spcPts val="0"/>
              </a:spcBef>
              <a:spcAft>
                <a:spcPts val="0"/>
              </a:spcAft>
              <a:buClr>
                <a:srgbClr val="595959"/>
              </a:buClr>
              <a:buSzPts val="1400"/>
              <a:buFont typeface="Arial"/>
              <a:buNone/>
            </a:pPr>
            <a:r>
              <a:t/>
            </a:r>
            <a:endParaRPr sz="1400"/>
          </a:p>
          <a:p>
            <a:pPr indent="-285750" lvl="0" marL="285750" rtl="0" algn="l">
              <a:spcBef>
                <a:spcPts val="0"/>
              </a:spcBef>
              <a:spcAft>
                <a:spcPts val="0"/>
              </a:spcAft>
              <a:buClr>
                <a:srgbClr val="595959"/>
              </a:buClr>
              <a:buSzPts val="1400"/>
              <a:buFont typeface="Arial"/>
              <a:buChar char="•"/>
            </a:pPr>
            <a:r>
              <a:rPr lang="fr" sz="1400"/>
              <a:t>The population aimed</a:t>
            </a:r>
            <a:endParaRPr/>
          </a:p>
          <a:p>
            <a:pPr indent="0" lvl="0" marL="0" rtl="0" algn="l">
              <a:spcBef>
                <a:spcPts val="0"/>
              </a:spcBef>
              <a:spcAft>
                <a:spcPts val="0"/>
              </a:spcAft>
              <a:buNone/>
            </a:pPr>
            <a:r>
              <a:rPr lang="fr" sz="1400">
                <a:solidFill>
                  <a:srgbClr val="434343"/>
                </a:solidFill>
                <a:latin typeface="Tahoma"/>
                <a:ea typeface="Tahoma"/>
                <a:cs typeface="Tahoma"/>
                <a:sym typeface="Tahoma"/>
              </a:rPr>
              <a:t>If </a:t>
            </a:r>
            <a:r>
              <a:rPr lang="fr" sz="1400">
                <a:solidFill>
                  <a:srgbClr val="434343"/>
                </a:solidFill>
              </a:rPr>
              <a:t>Ayiti Analytics chose to stay with only one cohort, many young who want to learn Data Science will  find their chance to be accepted reduced. This decision will affect everyone who is eligible and who have the desire to learn data science.</a:t>
            </a:r>
            <a:endParaRPr/>
          </a:p>
          <a:p>
            <a:pPr indent="0" lvl="0" marL="0" rtl="0" algn="l">
              <a:spcBef>
                <a:spcPts val="0"/>
              </a:spcBef>
              <a:spcAft>
                <a:spcPts val="0"/>
              </a:spcAft>
              <a:buNone/>
            </a:pPr>
            <a:r>
              <a:t/>
            </a:r>
            <a:endParaRPr sz="1400">
              <a:solidFill>
                <a:srgbClr val="434343"/>
              </a:solidFill>
              <a:latin typeface="Tahoma"/>
              <a:ea typeface="Tahoma"/>
              <a:cs typeface="Tahoma"/>
              <a:sym typeface="Tahoma"/>
            </a:endParaRPr>
          </a:p>
          <a:p>
            <a:pPr indent="-285750" lvl="0" marL="285750" rtl="0" algn="just">
              <a:lnSpc>
                <a:spcPct val="115000"/>
              </a:lnSpc>
              <a:spcBef>
                <a:spcPts val="0"/>
              </a:spcBef>
              <a:spcAft>
                <a:spcPts val="0"/>
              </a:spcAft>
              <a:buClr>
                <a:srgbClr val="434343"/>
              </a:buClr>
              <a:buSzPts val="1300"/>
              <a:buFont typeface="Arial"/>
              <a:buChar char="•"/>
            </a:pPr>
            <a:r>
              <a:rPr lang="fr" sz="1400"/>
              <a:t>The country will be affected too, because it’s the era of technology, data and if Ayiti Analytics helps us by giving us this formation so precious, it will be benefits for the country. Not only for the country in general, but also for the organizations which are in need of Data Scientists to solve some problems in their companies...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nvSpPr>
        <p:spPr>
          <a:xfrm>
            <a:off x="821750" y="303367"/>
            <a:ext cx="213995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fr" sz="2600">
                <a:solidFill>
                  <a:srgbClr val="1A1A1A"/>
                </a:solidFill>
                <a:latin typeface="Trebuchet MS"/>
                <a:ea typeface="Trebuchet MS"/>
                <a:cs typeface="Trebuchet MS"/>
                <a:sym typeface="Trebuchet MS"/>
              </a:rPr>
              <a:t>Methodology</a:t>
            </a:r>
            <a:endParaRPr sz="2600">
              <a:solidFill>
                <a:schemeClr val="dk1"/>
              </a:solidFill>
              <a:latin typeface="Trebuchet MS"/>
              <a:ea typeface="Trebuchet MS"/>
              <a:cs typeface="Trebuchet MS"/>
              <a:sym typeface="Trebuchet MS"/>
            </a:endParaRPr>
          </a:p>
        </p:txBody>
      </p:sp>
      <p:sp>
        <p:nvSpPr>
          <p:cNvPr id="128" name="Google Shape;128;p23"/>
          <p:cNvSpPr txBox="1"/>
          <p:nvPr/>
        </p:nvSpPr>
        <p:spPr>
          <a:xfrm>
            <a:off x="821750" y="1276350"/>
            <a:ext cx="7401600" cy="1860000"/>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fr" sz="1800">
                <a:solidFill>
                  <a:schemeClr val="dk1"/>
                </a:solidFill>
                <a:latin typeface="Calibri"/>
                <a:ea typeface="Calibri"/>
                <a:cs typeface="Calibri"/>
                <a:sym typeface="Calibri"/>
              </a:rPr>
              <a:t>Firstly, I’ve received the dataset of the current cohort for the analysis. We will use the data related to students, to the communes, their access to the internet, their access to internet at home, their gender, the number of applications, their quest id, and so one...</a:t>
            </a:r>
            <a:endParaRPr b="0" sz="1600">
              <a:solidFill>
                <a:schemeClr val="dk1"/>
              </a:solidFill>
              <a:latin typeface="Calibri"/>
              <a:ea typeface="Calibri"/>
              <a:cs typeface="Calibri"/>
              <a:sym typeface="Calibri"/>
            </a:endParaRPr>
          </a:p>
          <a:p>
            <a:pPr indent="0" lvl="0" marL="0" marR="0" rtl="0" algn="l">
              <a:spcBef>
                <a:spcPts val="0"/>
              </a:spcBef>
              <a:spcAft>
                <a:spcPts val="0"/>
              </a:spcAft>
              <a:buNone/>
            </a:pPr>
            <a:br>
              <a:rPr b="0" lang="fr" sz="1600">
                <a:solidFill>
                  <a:schemeClr val="dk1"/>
                </a:solidFill>
                <a:latin typeface="Calibri"/>
                <a:ea typeface="Calibri"/>
                <a:cs typeface="Calibri"/>
                <a:sym typeface="Calibri"/>
              </a:rPr>
            </a:br>
            <a:br>
              <a:rPr lang="fr" sz="1600">
                <a:solidFill>
                  <a:schemeClr val="dk1"/>
                </a:solidFill>
                <a:latin typeface="Calibri"/>
                <a:ea typeface="Calibri"/>
                <a:cs typeface="Calibri"/>
                <a:sym typeface="Calibri"/>
              </a:rPr>
            </a:br>
            <a:endParaRPr sz="1600">
              <a:solidFill>
                <a:schemeClr val="dk1"/>
              </a:solidFill>
              <a:latin typeface="Tahoma"/>
              <a:ea typeface="Tahoma"/>
              <a:cs typeface="Tahoma"/>
              <a:sym typeface="Tahoma"/>
            </a:endParaRPr>
          </a:p>
        </p:txBody>
      </p:sp>
      <p:pic>
        <p:nvPicPr>
          <p:cNvPr id="129" name="Google Shape;129;p23"/>
          <p:cNvPicPr preferRelativeResize="0"/>
          <p:nvPr/>
        </p:nvPicPr>
        <p:blipFill rotWithShape="1">
          <a:blip r:embed="rId3">
            <a:alphaModFix/>
          </a:blip>
          <a:srcRect b="0" l="0" r="0" t="0"/>
          <a:stretch/>
        </p:blipFill>
        <p:spPr>
          <a:xfrm>
            <a:off x="1219200" y="2978461"/>
            <a:ext cx="1549197" cy="1549197"/>
          </a:xfrm>
          <a:prstGeom prst="rect">
            <a:avLst/>
          </a:prstGeom>
          <a:noFill/>
          <a:ln>
            <a:noFill/>
          </a:ln>
        </p:spPr>
      </p:pic>
      <p:pic>
        <p:nvPicPr>
          <p:cNvPr id="130" name="Google Shape;130;p23"/>
          <p:cNvPicPr preferRelativeResize="0"/>
          <p:nvPr/>
        </p:nvPicPr>
        <p:blipFill rotWithShape="1">
          <a:blip r:embed="rId4">
            <a:alphaModFix/>
          </a:blip>
          <a:srcRect b="0" l="0" r="0" t="0"/>
          <a:stretch/>
        </p:blipFill>
        <p:spPr>
          <a:xfrm>
            <a:off x="6248400" y="3201363"/>
            <a:ext cx="2322576" cy="1103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821751" y="303367"/>
            <a:ext cx="3674050" cy="8002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a:t>Methodology</a:t>
            </a:r>
            <a:br>
              <a:rPr lang="fr"/>
            </a:br>
            <a:endParaRPr/>
          </a:p>
        </p:txBody>
      </p:sp>
      <p:sp>
        <p:nvSpPr>
          <p:cNvPr id="136" name="Google Shape;136;p24"/>
          <p:cNvSpPr/>
          <p:nvPr/>
        </p:nvSpPr>
        <p:spPr>
          <a:xfrm>
            <a:off x="821751" y="1200150"/>
            <a:ext cx="4572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 sz="1800">
                <a:solidFill>
                  <a:schemeClr val="dk1"/>
                </a:solidFill>
                <a:latin typeface="Calibri"/>
                <a:ea typeface="Calibri"/>
                <a:cs typeface="Calibri"/>
                <a:sym typeface="Calibri"/>
              </a:rPr>
              <a:t>Secondly, we will use python to manipulate the dataset. We will start by cleaning the dataset and then we will look for the columns that are the  same in order to merge the dataset after dropping the unnecessaries columns . I will answer all the question that Ayiti Analytics asked me. </a:t>
            </a:r>
            <a:endParaRPr sz="1600">
              <a:solidFill>
                <a:schemeClr val="dk1"/>
              </a:solidFill>
              <a:latin typeface="Calibri"/>
              <a:ea typeface="Calibri"/>
              <a:cs typeface="Calibri"/>
              <a:sym typeface="Calibri"/>
            </a:endParaRPr>
          </a:p>
        </p:txBody>
      </p:sp>
      <p:pic>
        <p:nvPicPr>
          <p:cNvPr id="137" name="Google Shape;137;p24"/>
          <p:cNvPicPr preferRelativeResize="0"/>
          <p:nvPr/>
        </p:nvPicPr>
        <p:blipFill rotWithShape="1">
          <a:blip r:embed="rId3">
            <a:alphaModFix/>
          </a:blip>
          <a:srcRect b="0" l="0" r="0" t="0"/>
          <a:stretch/>
        </p:blipFill>
        <p:spPr>
          <a:xfrm>
            <a:off x="5638800" y="2928499"/>
            <a:ext cx="2800350" cy="1868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821751" y="303367"/>
            <a:ext cx="5579050" cy="59198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a:t>Methodology</a:t>
            </a:r>
            <a:br>
              <a:rPr lang="fr"/>
            </a:br>
            <a:endParaRPr/>
          </a:p>
        </p:txBody>
      </p:sp>
      <p:sp>
        <p:nvSpPr>
          <p:cNvPr id="143" name="Google Shape;143;p25"/>
          <p:cNvSpPr/>
          <p:nvPr/>
        </p:nvSpPr>
        <p:spPr>
          <a:xfrm>
            <a:off x="821751" y="1047750"/>
            <a:ext cx="4648200"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 sz="1800">
                <a:solidFill>
                  <a:schemeClr val="dk1"/>
                </a:solidFill>
                <a:latin typeface="Calibri"/>
                <a:ea typeface="Calibri"/>
                <a:cs typeface="Calibri"/>
                <a:sym typeface="Calibri"/>
              </a:rPr>
              <a:t>And then, I will use mathematics and </a:t>
            </a:r>
            <a:r>
              <a:rPr lang="fr" sz="1800">
                <a:solidFill>
                  <a:schemeClr val="dk1"/>
                </a:solidFill>
                <a:latin typeface="Calibri"/>
                <a:ea typeface="Calibri"/>
                <a:cs typeface="Calibri"/>
                <a:sym typeface="Calibri"/>
              </a:rPr>
              <a:t>statistics</a:t>
            </a:r>
            <a:r>
              <a:rPr lang="fr" sz="1800">
                <a:solidFill>
                  <a:schemeClr val="dk1"/>
                </a:solidFill>
                <a:latin typeface="Calibri"/>
                <a:ea typeface="Calibri"/>
                <a:cs typeface="Calibri"/>
                <a:sym typeface="Calibri"/>
              </a:rPr>
              <a:t> tools such as probability, average, sum and so one </a:t>
            </a:r>
            <a:r>
              <a:rPr lang="fr" sz="1800">
                <a:solidFill>
                  <a:schemeClr val="dk1"/>
                </a:solidFill>
                <a:latin typeface="Calibri"/>
                <a:ea typeface="Calibri"/>
                <a:cs typeface="Calibri"/>
                <a:sym typeface="Calibri"/>
              </a:rPr>
              <a:t>to make calculations based on the informations on their dataset</a:t>
            </a:r>
            <a:r>
              <a:rPr lang="fr" sz="1800">
                <a:solidFill>
                  <a:schemeClr val="dk1"/>
                </a:solidFill>
                <a:latin typeface="Calibri"/>
                <a:ea typeface="Calibri"/>
                <a:cs typeface="Calibri"/>
                <a:sym typeface="Calibri"/>
              </a:rPr>
              <a:t>. </a:t>
            </a:r>
            <a:r>
              <a:rPr lang="fr" sz="1800">
                <a:solidFill>
                  <a:schemeClr val="dk1"/>
                </a:solidFill>
                <a:latin typeface="Calibri"/>
                <a:ea typeface="Calibri"/>
                <a:cs typeface="Calibri"/>
                <a:sym typeface="Calibri"/>
              </a:rPr>
              <a:t>I will calculate the probability for each questions and I will do a graph that shows some insights that will guide my propositions.</a:t>
            </a:r>
            <a:r>
              <a:rPr lang="fr" sz="1800">
                <a:solidFill>
                  <a:schemeClr val="dk1"/>
                </a:solidFill>
                <a:latin typeface="Calibri"/>
                <a:ea typeface="Calibri"/>
                <a:cs typeface="Calibri"/>
                <a:sym typeface="Calibri"/>
              </a:rPr>
              <a:t> To determine where will be more profitable for them so that they can implant 3 new training centers. </a:t>
            </a:r>
            <a:endParaRPr sz="1600">
              <a:solidFill>
                <a:schemeClr val="dk1"/>
              </a:solidFill>
              <a:latin typeface="Calibri"/>
              <a:ea typeface="Calibri"/>
              <a:cs typeface="Calibri"/>
              <a:sym typeface="Calibri"/>
            </a:endParaRPr>
          </a:p>
        </p:txBody>
      </p:sp>
      <p:pic>
        <p:nvPicPr>
          <p:cNvPr id="144" name="Google Shape;144;p25"/>
          <p:cNvPicPr preferRelativeResize="0"/>
          <p:nvPr/>
        </p:nvPicPr>
        <p:blipFill rotWithShape="1">
          <a:blip r:embed="rId3">
            <a:alphaModFix/>
          </a:blip>
          <a:srcRect b="0" l="0" r="0" t="0"/>
          <a:stretch/>
        </p:blipFill>
        <p:spPr>
          <a:xfrm>
            <a:off x="6629400" y="1123950"/>
            <a:ext cx="1371600" cy="838200"/>
          </a:xfrm>
          <a:prstGeom prst="rect">
            <a:avLst/>
          </a:prstGeom>
          <a:noFill/>
          <a:ln>
            <a:noFill/>
          </a:ln>
        </p:spPr>
      </p:pic>
      <p:pic>
        <p:nvPicPr>
          <p:cNvPr id="145" name="Google Shape;145;p25"/>
          <p:cNvPicPr preferRelativeResize="0"/>
          <p:nvPr/>
        </p:nvPicPr>
        <p:blipFill rotWithShape="1">
          <a:blip r:embed="rId4">
            <a:alphaModFix/>
          </a:blip>
          <a:srcRect b="0" l="0" r="0" t="0"/>
          <a:stretch/>
        </p:blipFill>
        <p:spPr>
          <a:xfrm>
            <a:off x="6057900" y="2952750"/>
            <a:ext cx="25146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821750" y="303367"/>
            <a:ext cx="7500600" cy="1215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sz="2700"/>
              <a:t>The most effective communication channels</a:t>
            </a:r>
            <a:br>
              <a:rPr b="0" lang="fr"/>
            </a:br>
            <a:br>
              <a:rPr lang="fr"/>
            </a:br>
            <a:endParaRPr/>
          </a:p>
        </p:txBody>
      </p:sp>
      <p:sp>
        <p:nvSpPr>
          <p:cNvPr id="151" name="Google Shape;151;p26"/>
          <p:cNvSpPr txBox="1"/>
          <p:nvPr>
            <p:ph idx="1" type="body"/>
          </p:nvPr>
        </p:nvSpPr>
        <p:spPr>
          <a:xfrm>
            <a:off x="609600" y="1183005"/>
            <a:ext cx="3825300" cy="2216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a:t>The most effective communication channels that will allow a student to be susceptible to selection are Friend's channel with 26.8% and Whatsapp's channel with 26.4%. Below, we can see the top six most effective communication channels.</a:t>
            </a:r>
            <a:endParaRPr/>
          </a:p>
          <a:p>
            <a:pPr indent="0" lvl="0" marL="0" rtl="0" algn="l">
              <a:spcBef>
                <a:spcPts val="0"/>
              </a:spcBef>
              <a:spcAft>
                <a:spcPts val="0"/>
              </a:spcAft>
              <a:buNone/>
            </a:pPr>
            <a:br>
              <a:rPr lang="fr"/>
            </a:br>
            <a:endParaRPr/>
          </a:p>
        </p:txBody>
      </p:sp>
      <p:pic>
        <p:nvPicPr>
          <p:cNvPr id="152" name="Google Shape;152;p26"/>
          <p:cNvPicPr preferRelativeResize="0"/>
          <p:nvPr/>
        </p:nvPicPr>
        <p:blipFill rotWithShape="1">
          <a:blip r:embed="rId3">
            <a:alphaModFix/>
          </a:blip>
          <a:srcRect b="0" l="0" r="0" t="0"/>
          <a:stretch/>
        </p:blipFill>
        <p:spPr>
          <a:xfrm>
            <a:off x="1432006" y="3611798"/>
            <a:ext cx="1255776" cy="980026"/>
          </a:xfrm>
          <a:prstGeom prst="rect">
            <a:avLst/>
          </a:prstGeom>
          <a:noFill/>
          <a:ln>
            <a:noFill/>
          </a:ln>
        </p:spPr>
      </p:pic>
      <p:pic>
        <p:nvPicPr>
          <p:cNvPr id="153" name="Google Shape;153;p26"/>
          <p:cNvPicPr preferRelativeResize="0"/>
          <p:nvPr/>
        </p:nvPicPr>
        <p:blipFill>
          <a:blip r:embed="rId4">
            <a:alphaModFix/>
          </a:blip>
          <a:stretch>
            <a:fillRect/>
          </a:stretch>
        </p:blipFill>
        <p:spPr>
          <a:xfrm>
            <a:off x="4571990" y="1182992"/>
            <a:ext cx="4404359" cy="26608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ctrTitle"/>
          </p:nvPr>
        </p:nvSpPr>
        <p:spPr>
          <a:xfrm>
            <a:off x="821751" y="142242"/>
            <a:ext cx="6341100" cy="615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sz="2000"/>
              <a:t>Most effective communication channel that can allow a woman to be selected</a:t>
            </a:r>
            <a:endParaRPr sz="2000"/>
          </a:p>
        </p:txBody>
      </p:sp>
      <p:sp>
        <p:nvSpPr>
          <p:cNvPr id="159" name="Google Shape;159;p27"/>
          <p:cNvSpPr txBox="1"/>
          <p:nvPr>
            <p:ph idx="1" type="subTitle"/>
          </p:nvPr>
        </p:nvSpPr>
        <p:spPr>
          <a:xfrm>
            <a:off x="821750" y="1276350"/>
            <a:ext cx="3674100" cy="3447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
              <a:t>This graph distributes the number of participants by gender and the communication channel they were using before selection. As we can notice, for the female gender, the communication channel they had used the most is the Friend's channel because its level is higher than any other. We can conclude that a women have to use this communication channel if she wants to increase her chance to be admitted in the new cohort.</a:t>
            </a:r>
            <a:endParaRPr/>
          </a:p>
          <a:p>
            <a:pPr indent="0" lvl="0" marL="0" rtl="0" algn="l">
              <a:spcBef>
                <a:spcPts val="0"/>
              </a:spcBef>
              <a:spcAft>
                <a:spcPts val="0"/>
              </a:spcAft>
              <a:buNone/>
            </a:pPr>
            <a:br>
              <a:rPr lang="fr"/>
            </a:br>
            <a:endParaRPr/>
          </a:p>
        </p:txBody>
      </p:sp>
      <p:pic>
        <p:nvPicPr>
          <p:cNvPr id="160" name="Google Shape;160;p27"/>
          <p:cNvPicPr preferRelativeResize="0"/>
          <p:nvPr/>
        </p:nvPicPr>
        <p:blipFill rotWithShape="1">
          <a:blip r:embed="rId3">
            <a:alphaModFix/>
          </a:blip>
          <a:srcRect b="0" l="0" r="0" t="0"/>
          <a:stretch/>
        </p:blipFill>
        <p:spPr>
          <a:xfrm>
            <a:off x="7718700" y="4040125"/>
            <a:ext cx="1179576" cy="1103376"/>
          </a:xfrm>
          <a:prstGeom prst="rect">
            <a:avLst/>
          </a:prstGeom>
          <a:noFill/>
          <a:ln>
            <a:noFill/>
          </a:ln>
        </p:spPr>
      </p:pic>
      <p:pic>
        <p:nvPicPr>
          <p:cNvPr id="161" name="Google Shape;161;p27"/>
          <p:cNvPicPr preferRelativeResize="0"/>
          <p:nvPr/>
        </p:nvPicPr>
        <p:blipFill>
          <a:blip r:embed="rId4">
            <a:alphaModFix/>
          </a:blip>
          <a:stretch>
            <a:fillRect/>
          </a:stretch>
        </p:blipFill>
        <p:spPr>
          <a:xfrm>
            <a:off x="4648200" y="910242"/>
            <a:ext cx="4343400" cy="34321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