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4"/>
  </p:sldMasterIdLst>
  <p:notesMasterIdLst>
    <p:notesMasterId r:id="rId15"/>
  </p:notesMasterIdLst>
  <p:handoutMasterIdLst>
    <p:handoutMasterId r:id="rId16"/>
  </p:handoutMasterIdLst>
  <p:sldIdLst>
    <p:sldId id="266" r:id="rId5"/>
    <p:sldId id="257" r:id="rId6"/>
    <p:sldId id="258" r:id="rId7"/>
    <p:sldId id="259" r:id="rId8"/>
    <p:sldId id="265" r:id="rId9"/>
    <p:sldId id="260" r:id="rId10"/>
    <p:sldId id="261" r:id="rId11"/>
    <p:sldId id="262" r:id="rId12"/>
    <p:sldId id="263"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est User" initials="GU" lastIdx="1" clrIdx="0">
    <p:extLst>
      <p:ext uri="{19B8F6BF-5375-455C-9EA6-DF929625EA0E}">
        <p15:presenceInfo xmlns:p15="http://schemas.microsoft.com/office/powerpoint/2012/main" userId="147931eeb55601b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B62DD4-9D6E-494D-8233-5AA442CB1C7C}" v="1769" dt="2021-07-27T02:01:55.4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autoAdjust="0"/>
  </p:normalViewPr>
  <p:slideViewPr>
    <p:cSldViewPr snapToGrid="0">
      <p:cViewPr varScale="1">
        <p:scale>
          <a:sx n="50" d="100"/>
          <a:sy n="50" d="100"/>
        </p:scale>
        <p:origin x="72" y="57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7-26T18:52:25.595" idx="1">
    <p:pos x="7680" y="0"/>
    <p:text>This graph shows that for the 3 last grades or we can say the 3 risky grades are E, F, G. But there are 2 categories of people that we have to take away from loan, the ones who intend to take a loan for dept consolidation and also the one who take a loan for medical. The worst category to give access to loan is people with grade G
</p:text>
    <p:extLst>
      <p:ext uri="{C676402C-5697-4E1C-873F-D02D1690AC5C}">
        <p15:threadingInfo xmlns:p15="http://schemas.microsoft.com/office/powerpoint/2012/main" timeZoneBias="4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E18FA9B-3E06-41AF-BDF7-6710797097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0F9B942-99CF-4AC4-9F77-E625D2C71C6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7E2813-601B-4697-B14D-165027600992}" type="datetimeFigureOut">
              <a:rPr lang="en-US" smtClean="0"/>
              <a:t>7/27/2021</a:t>
            </a:fld>
            <a:endParaRPr lang="en-US"/>
          </a:p>
        </p:txBody>
      </p:sp>
      <p:sp>
        <p:nvSpPr>
          <p:cNvPr id="4" name="Footer Placeholder 3">
            <a:extLst>
              <a:ext uri="{FF2B5EF4-FFF2-40B4-BE49-F238E27FC236}">
                <a16:creationId xmlns:a16="http://schemas.microsoft.com/office/drawing/2014/main" id="{3CAD4C1D-64AA-4DA1-8A75-FCF5ECA4501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D886DA9-2A38-4F39-B33B-4F7B5E44448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775EF03-110B-4710-A708-FEF1927612B9}" type="slidenum">
              <a:rPr lang="en-US" smtClean="0"/>
              <a:t>‹#›</a:t>
            </a:fld>
            <a:endParaRPr lang="en-US"/>
          </a:p>
        </p:txBody>
      </p:sp>
    </p:spTree>
    <p:extLst>
      <p:ext uri="{BB962C8B-B14F-4D97-AF65-F5344CB8AC3E}">
        <p14:creationId xmlns:p14="http://schemas.microsoft.com/office/powerpoint/2010/main" val="16323214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3F8F91-4F38-4A01-947F-C76C21BA8A7A}" type="datetimeFigureOut">
              <a:rPr lang="en-US" smtClean="0"/>
              <a:t>7/27/2021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8CCA95-4F40-4CDD-BF1E-B8C9EB86EE73}" type="slidenum">
              <a:rPr lang="en-US" smtClean="0"/>
              <a:t>‹#›</a:t>
            </a:fld>
            <a:endParaRPr lang="en-US"/>
          </a:p>
        </p:txBody>
      </p:sp>
    </p:spTree>
    <p:extLst>
      <p:ext uri="{BB962C8B-B14F-4D97-AF65-F5344CB8AC3E}">
        <p14:creationId xmlns:p14="http://schemas.microsoft.com/office/powerpoint/2010/main" val="2566295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C2B07E4-CDF9-4C88-A2F3-04620E58224D}" type="datetimeFigureOut">
              <a:rPr lang="en-US" smtClean="0"/>
              <a:t>7/27/2021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951362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C2B07E4-CDF9-4C88-A2F3-04620E58224D}" type="datetimeFigureOut">
              <a:rPr lang="en-US" smtClean="0"/>
              <a:pPr/>
              <a:t>7/27/2021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FE71E98-A417-4ECC-ACEB-C0490C20DB04}" type="slidenum">
              <a:rPr lang="en-US" smtClean="0"/>
              <a:pPr/>
              <a:t>‹#›</a:t>
            </a:fld>
            <a:endParaRPr lang="en-US"/>
          </a:p>
        </p:txBody>
      </p:sp>
    </p:spTree>
    <p:extLst>
      <p:ext uri="{BB962C8B-B14F-4D97-AF65-F5344CB8AC3E}">
        <p14:creationId xmlns:p14="http://schemas.microsoft.com/office/powerpoint/2010/main" val="1862070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3C2B07E4-CDF9-4C88-A2F3-04620E58224D}" type="datetimeFigureOut">
              <a:rPr lang="en-US" smtClean="0"/>
              <a:pPr/>
              <a:t>7/27/2021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E71E98-A417-4ECC-ACEB-C0490C20DB04}" type="slidenum">
              <a:rPr lang="en-US" smtClean="0"/>
              <a:pPr/>
              <a:t>‹#›</a:t>
            </a:fld>
            <a:endParaRPr lang="en-US"/>
          </a:p>
        </p:txBody>
      </p:sp>
    </p:spTree>
    <p:extLst>
      <p:ext uri="{BB962C8B-B14F-4D97-AF65-F5344CB8AC3E}">
        <p14:creationId xmlns:p14="http://schemas.microsoft.com/office/powerpoint/2010/main" val="2091255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3C2B07E4-CDF9-4C88-A2F3-04620E58224D}" type="datetimeFigureOut">
              <a:rPr lang="en-US" smtClean="0"/>
              <a:pPr/>
              <a:t>7/27/2021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E71E98-A417-4ECC-ACEB-C0490C20DB04}" type="slidenum">
              <a:rPr lang="en-US" smtClean="0"/>
              <a:pPr/>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507342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C2B07E4-CDF9-4C88-A2F3-04620E58224D}" type="datetimeFigureOut">
              <a:rPr lang="en-US" smtClean="0"/>
              <a:pPr/>
              <a:t>7/27/2021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E71E98-A417-4ECC-ACEB-C0490C20DB04}" type="slidenum">
              <a:rPr lang="en-US" smtClean="0"/>
              <a:pPr/>
              <a:t>‹#›</a:t>
            </a:fld>
            <a:endParaRPr lang="en-US"/>
          </a:p>
        </p:txBody>
      </p:sp>
    </p:spTree>
    <p:extLst>
      <p:ext uri="{BB962C8B-B14F-4D97-AF65-F5344CB8AC3E}">
        <p14:creationId xmlns:p14="http://schemas.microsoft.com/office/powerpoint/2010/main" val="1627756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C2B07E4-CDF9-4C88-A2F3-04620E58224D}" type="datetimeFigureOut">
              <a:rPr lang="en-US" smtClean="0"/>
              <a:pPr/>
              <a:t>7/27/2021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E71E98-A417-4ECC-ACEB-C0490C20DB04}" type="slidenum">
              <a:rPr lang="en-US" smtClean="0"/>
              <a:pPr/>
              <a:t>‹#›</a:t>
            </a:fld>
            <a:endParaRPr lang="en-US"/>
          </a:p>
        </p:txBody>
      </p:sp>
    </p:spTree>
    <p:extLst>
      <p:ext uri="{BB962C8B-B14F-4D97-AF65-F5344CB8AC3E}">
        <p14:creationId xmlns:p14="http://schemas.microsoft.com/office/powerpoint/2010/main" val="22744150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C2B07E4-CDF9-4C88-A2F3-04620E58224D}" type="datetimeFigureOut">
              <a:rPr lang="en-US" smtClean="0"/>
              <a:pPr/>
              <a:t>7/27/2021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E71E98-A417-4ECC-ACEB-C0490C20DB04}" type="slidenum">
              <a:rPr lang="en-US" smtClean="0"/>
              <a:pPr/>
              <a:t>‹#›</a:t>
            </a:fld>
            <a:endParaRPr lang="en-US"/>
          </a:p>
        </p:txBody>
      </p:sp>
    </p:spTree>
    <p:extLst>
      <p:ext uri="{BB962C8B-B14F-4D97-AF65-F5344CB8AC3E}">
        <p14:creationId xmlns:p14="http://schemas.microsoft.com/office/powerpoint/2010/main" val="31548211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2B07E4-CDF9-4C88-A2F3-04620E58224D}" type="datetimeFigureOut">
              <a:rPr lang="en-US" smtClean="0"/>
              <a:t>7/27/2021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3203954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2B07E4-CDF9-4C88-A2F3-04620E58224D}" type="datetimeFigureOut">
              <a:rPr lang="en-US" smtClean="0"/>
              <a:t>7/27/2021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786055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3C2B07E4-CDF9-4C88-A2F3-04620E58224D}" type="datetimeFigureOut">
              <a:rPr lang="en-US" smtClean="0"/>
              <a:t>7/27/2021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4185736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C2B07E4-CDF9-4C88-A2F3-04620E58224D}" type="datetimeFigureOut">
              <a:rPr lang="en-US" smtClean="0"/>
              <a:t>7/27/2021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197177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C2B07E4-CDF9-4C88-A2F3-04620E58224D}" type="datetimeFigureOut">
              <a:rPr lang="en-US" smtClean="0"/>
              <a:t>7/27/2021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599546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C2B07E4-CDF9-4C88-A2F3-04620E58224D}" type="datetimeFigureOut">
              <a:rPr lang="en-US" smtClean="0"/>
              <a:t>7/27/2021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909923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3C2B07E4-CDF9-4C88-A2F3-04620E58224D}" type="datetimeFigureOut">
              <a:rPr lang="en-US" smtClean="0"/>
              <a:t>7/27/2021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259280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C2B07E4-CDF9-4C88-A2F3-04620E58224D}" type="datetimeFigureOut">
              <a:rPr lang="en-US" smtClean="0"/>
              <a:t>7/27/2021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727359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3C2B07E4-CDF9-4C88-A2F3-04620E58224D}" type="datetimeFigureOut">
              <a:rPr lang="en-US" smtClean="0"/>
              <a:t>7/27/2021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129570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C2B07E4-CDF9-4C88-A2F3-04620E58224D}" type="datetimeFigureOut">
              <a:rPr lang="en-US" smtClean="0"/>
              <a:t>7/27/2021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620977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C2B07E4-CDF9-4C88-A2F3-04620E58224D}" type="datetimeFigureOut">
              <a:rPr lang="en-US" smtClean="0"/>
              <a:pPr/>
              <a:t>7/27/2021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FE71E98-A417-4ECC-ACEB-C0490C20DB04}" type="slidenum">
              <a:rPr lang="en-US" smtClean="0"/>
              <a:pPr/>
              <a:t>‹#›</a:t>
            </a:fld>
            <a:endParaRPr lang="en-US"/>
          </a:p>
        </p:txBody>
      </p:sp>
    </p:spTree>
    <p:extLst>
      <p:ext uri="{BB962C8B-B14F-4D97-AF65-F5344CB8AC3E}">
        <p14:creationId xmlns:p14="http://schemas.microsoft.com/office/powerpoint/2010/main" val="675283145"/>
      </p:ext>
    </p:extLst>
  </p:cSld>
  <p:clrMap bg1="dk1" tx1="lt1" bg2="dk2" tx2="lt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219" y="1836646"/>
            <a:ext cx="9404723" cy="1400530"/>
          </a:xfrm>
        </p:spPr>
        <p:txBody>
          <a:bodyPr/>
          <a:lstStyle/>
          <a:p>
            <a:r>
              <a:rPr lang="en-US" dirty="0" smtClean="0">
                <a:solidFill>
                  <a:srgbClr val="FFFFFF"/>
                </a:solidFill>
              </a:rPr>
              <a:t>								Risk </a:t>
            </a:r>
            <a:r>
              <a:rPr lang="en-US" dirty="0">
                <a:solidFill>
                  <a:srgbClr val="FFFFFF"/>
                </a:solidFill>
              </a:rPr>
              <a:t>Analysis</a:t>
            </a:r>
            <a:endParaRPr lang="en-US" dirty="0"/>
          </a:p>
        </p:txBody>
      </p:sp>
      <p:sp>
        <p:nvSpPr>
          <p:cNvPr id="3" name="Content Placeholder 2"/>
          <p:cNvSpPr>
            <a:spLocks noGrp="1"/>
          </p:cNvSpPr>
          <p:nvPr>
            <p:ph idx="1"/>
          </p:nvPr>
        </p:nvSpPr>
        <p:spPr>
          <a:xfrm>
            <a:off x="1332401" y="2853935"/>
            <a:ext cx="8946541" cy="766482"/>
          </a:xfrm>
        </p:spPr>
        <p:txBody>
          <a:bodyPr/>
          <a:lstStyle/>
          <a:p>
            <a:pPr marL="3657600" lvl="8" indent="0">
              <a:buNone/>
            </a:pPr>
            <a:r>
              <a:rPr lang="en-US" sz="1800" dirty="0">
                <a:solidFill>
                  <a:srgbClr val="FFFFFF"/>
                </a:solidFill>
              </a:rPr>
              <a:t>Recommendations</a:t>
            </a:r>
          </a:p>
          <a:p>
            <a:endParaRPr lang="en-US" dirty="0"/>
          </a:p>
        </p:txBody>
      </p:sp>
      <p:sp>
        <p:nvSpPr>
          <p:cNvPr id="4" name="Content Placeholder 2"/>
          <p:cNvSpPr txBox="1">
            <a:spLocks/>
          </p:cNvSpPr>
          <p:nvPr/>
        </p:nvSpPr>
        <p:spPr>
          <a:xfrm>
            <a:off x="1579561" y="4600523"/>
            <a:ext cx="8946541" cy="76648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buNone/>
            </a:pPr>
            <a:r>
              <a:rPr lang="en-US" smtClean="0"/>
              <a:t> Prepared </a:t>
            </a:r>
            <a:r>
              <a:rPr lang="en-US" dirty="0"/>
              <a:t>by: Linxsly ALEXIS</a:t>
            </a:r>
          </a:p>
          <a:p>
            <a:pPr marL="0" indent="0">
              <a:buNone/>
            </a:pPr>
            <a:endParaRPr lang="en-US" dirty="0"/>
          </a:p>
        </p:txBody>
      </p:sp>
    </p:spTree>
    <p:extLst>
      <p:ext uri="{BB962C8B-B14F-4D97-AF65-F5344CB8AC3E}">
        <p14:creationId xmlns:p14="http://schemas.microsoft.com/office/powerpoint/2010/main" val="31915850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287" r="-287"/>
          <a:stretch/>
        </p:blipFill>
        <p:spPr>
          <a:xfrm>
            <a:off x="3243293" y="0"/>
            <a:ext cx="8976844" cy="6858000"/>
          </a:xfrm>
        </p:spPr>
      </p:pic>
      <p:sp>
        <p:nvSpPr>
          <p:cNvPr id="4" name="Text Placeholder 3"/>
          <p:cNvSpPr>
            <a:spLocks noGrp="1"/>
          </p:cNvSpPr>
          <p:nvPr>
            <p:ph type="body" sz="half" idx="2"/>
          </p:nvPr>
        </p:nvSpPr>
        <p:spPr>
          <a:xfrm>
            <a:off x="0" y="0"/>
            <a:ext cx="3243292" cy="6858000"/>
          </a:xfrm>
        </p:spPr>
        <p:txBody>
          <a:bodyPr/>
          <a:lstStyle/>
          <a:p>
            <a:r>
              <a:rPr lang="en-US" dirty="0" smtClean="0"/>
              <a:t>This is a graph which shows the trend of average annual income and average of loan amount. As we can notice, the average loan amount is higher than the average annual income on December. That means they give too much loans on December, because they don’t really focus on annual income. </a:t>
            </a:r>
            <a:endParaRPr lang="en-US" dirty="0"/>
          </a:p>
        </p:txBody>
      </p:sp>
    </p:spTree>
    <p:extLst>
      <p:ext uri="{BB962C8B-B14F-4D97-AF65-F5344CB8AC3E}">
        <p14:creationId xmlns:p14="http://schemas.microsoft.com/office/powerpoint/2010/main" val="1228213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5" descr="Chart, bar chart&#10;&#10;Description automatically generated">
            <a:extLst>
              <a:ext uri="{FF2B5EF4-FFF2-40B4-BE49-F238E27FC236}">
                <a16:creationId xmlns:a16="http://schemas.microsoft.com/office/drawing/2014/main" id="{88F4CC33-94D5-4606-B5CE-DAB1B662B11F}"/>
              </a:ext>
            </a:extLst>
          </p:cNvPr>
          <p:cNvPicPr>
            <a:picLocks noGrp="1" noChangeAspect="1"/>
          </p:cNvPicPr>
          <p:nvPr>
            <p:ph idx="1"/>
          </p:nvPr>
        </p:nvPicPr>
        <p:blipFill>
          <a:blip r:embed="rId2"/>
          <a:stretch>
            <a:fillRect/>
          </a:stretch>
        </p:blipFill>
        <p:spPr>
          <a:xfrm>
            <a:off x="435527" y="199139"/>
            <a:ext cx="6395721" cy="6378866"/>
          </a:xfrm>
        </p:spPr>
      </p:pic>
      <p:sp>
        <p:nvSpPr>
          <p:cNvPr id="6" name="Rectangle 5">
            <a:extLst>
              <a:ext uri="{FF2B5EF4-FFF2-40B4-BE49-F238E27FC236}">
                <a16:creationId xmlns:a16="http://schemas.microsoft.com/office/drawing/2014/main" id="{705ABADB-9F66-4843-9A46-5C88B65AA631}"/>
              </a:ext>
            </a:extLst>
          </p:cNvPr>
          <p:cNvSpPr/>
          <p:nvPr/>
        </p:nvSpPr>
        <p:spPr>
          <a:xfrm>
            <a:off x="7349705" y="843951"/>
            <a:ext cx="4629508" cy="55352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E4AC715-D7D1-4C06-A5A4-0B5085AD9818}"/>
              </a:ext>
            </a:extLst>
          </p:cNvPr>
          <p:cNvSpPr txBox="1"/>
          <p:nvPr/>
        </p:nvSpPr>
        <p:spPr>
          <a:xfrm>
            <a:off x="7268294" y="1100407"/>
            <a:ext cx="2743200"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More than 62% of the have their credit charged off if the rate is of loan is higher. In our dataset, is higher every rate which is bigger than 16%. Do  we have to say that the more the rate is higher, the more the risk of charged off is higher too. I will suggest them to reduce the amount of loan with a higher rate, by reducing the rate or reducing the amount of loans.</a:t>
            </a:r>
          </a:p>
        </p:txBody>
      </p:sp>
    </p:spTree>
    <p:extLst>
      <p:ext uri="{BB962C8B-B14F-4D97-AF65-F5344CB8AC3E}">
        <p14:creationId xmlns:p14="http://schemas.microsoft.com/office/powerpoint/2010/main" val="474243272"/>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5" descr="Chart, bar chart&#10;&#10;Description automatically generated">
            <a:extLst>
              <a:ext uri="{FF2B5EF4-FFF2-40B4-BE49-F238E27FC236}">
                <a16:creationId xmlns:a16="http://schemas.microsoft.com/office/drawing/2014/main" id="{3E4B1588-75C8-4AA6-863B-C9FA77F20EA0}"/>
              </a:ext>
            </a:extLst>
          </p:cNvPr>
          <p:cNvPicPr>
            <a:picLocks noGrp="1" noChangeAspect="1"/>
          </p:cNvPicPr>
          <p:nvPr>
            <p:ph idx="1"/>
          </p:nvPr>
        </p:nvPicPr>
        <p:blipFill>
          <a:blip r:embed="rId2"/>
          <a:stretch>
            <a:fillRect/>
          </a:stretch>
        </p:blipFill>
        <p:spPr>
          <a:xfrm>
            <a:off x="6541700" y="589134"/>
            <a:ext cx="4894277" cy="5334675"/>
          </a:xfrm>
          <a:prstGeom prst="rect">
            <a:avLst/>
          </a:prstGeom>
        </p:spPr>
      </p:pic>
      <p:sp>
        <p:nvSpPr>
          <p:cNvPr id="4" name="Text Placeholder 3">
            <a:extLst>
              <a:ext uri="{FF2B5EF4-FFF2-40B4-BE49-F238E27FC236}">
                <a16:creationId xmlns:a16="http://schemas.microsoft.com/office/drawing/2014/main" id="{71FDAC9E-212E-4ED9-8D8F-A78A03DCDB90}"/>
              </a:ext>
            </a:extLst>
          </p:cNvPr>
          <p:cNvSpPr>
            <a:spLocks noGrp="1"/>
          </p:cNvSpPr>
          <p:nvPr>
            <p:ph type="body" sz="half" idx="2"/>
          </p:nvPr>
        </p:nvSpPr>
        <p:spPr>
          <a:xfrm>
            <a:off x="1104897" y="2286000"/>
            <a:ext cx="4991103" cy="3809999"/>
          </a:xfrm>
        </p:spPr>
        <p:txBody>
          <a:bodyPr vert="horz" lIns="91440" tIns="45720" rIns="91440" bIns="45720" rtlCol="0" anchor="t">
            <a:normAutofit/>
          </a:bodyPr>
          <a:lstStyle/>
          <a:p>
            <a:pPr algn="l"/>
            <a:r>
              <a:rPr lang="en-US" dirty="0"/>
              <a:t>This graph shows a very interesting insight. Morre than 30% of people whose home ownership is a rent have their loan charger off. I will suggest them to be careful with this category of people.</a:t>
            </a:r>
          </a:p>
        </p:txBody>
      </p:sp>
    </p:spTree>
    <p:extLst>
      <p:ext uri="{BB962C8B-B14F-4D97-AF65-F5344CB8AC3E}">
        <p14:creationId xmlns:p14="http://schemas.microsoft.com/office/powerpoint/2010/main" val="1724097224"/>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6" descr="A picture containing text, writing implement, stationary, pencil&#10;&#10;Description automatically generated">
            <a:extLst>
              <a:ext uri="{FF2B5EF4-FFF2-40B4-BE49-F238E27FC236}">
                <a16:creationId xmlns:a16="http://schemas.microsoft.com/office/drawing/2014/main" id="{04261AA9-EB8F-4DEE-9431-81F41E3A59F6}"/>
              </a:ext>
            </a:extLst>
          </p:cNvPr>
          <p:cNvPicPr>
            <a:picLocks noGrp="1" noChangeAspect="1"/>
          </p:cNvPicPr>
          <p:nvPr>
            <p:ph idx="1"/>
          </p:nvPr>
        </p:nvPicPr>
        <p:blipFill rotWithShape="1">
          <a:blip r:embed="rId2"/>
          <a:srcRect l="4983" r="19907"/>
          <a:stretch/>
        </p:blipFill>
        <p:spPr>
          <a:xfrm>
            <a:off x="0" y="0"/>
            <a:ext cx="12192000" cy="6857990"/>
          </a:xfrm>
          <a:prstGeom prst="rect">
            <a:avLst/>
          </a:prstGeom>
        </p:spPr>
      </p:pic>
    </p:spTree>
    <p:extLst>
      <p:ext uri="{BB962C8B-B14F-4D97-AF65-F5344CB8AC3E}">
        <p14:creationId xmlns:p14="http://schemas.microsoft.com/office/powerpoint/2010/main" val="2516929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421744" y="1200151"/>
            <a:ext cx="7722256" cy="4895850"/>
          </a:xfrm>
        </p:spPr>
        <p:txBody>
          <a:bodyPr>
            <a:normAutofit/>
          </a:bodyPr>
          <a:lstStyle/>
          <a:p>
            <a:r>
              <a:rPr lang="en-US" sz="2000" dirty="0" smtClean="0"/>
              <a:t>The precedent graph </a:t>
            </a:r>
            <a:r>
              <a:rPr lang="en-US" sz="2000" dirty="0"/>
              <a:t>shows that for the 3 last grades or we can say the 3 risky grades are E, F, G. But there are 2 categories of people that we have to take away from loan, the ones who intend to take a loan for </a:t>
            </a:r>
            <a:r>
              <a:rPr lang="en-US" sz="2000" dirty="0" smtClean="0"/>
              <a:t>dept. </a:t>
            </a:r>
            <a:r>
              <a:rPr lang="en-US" sz="2000" dirty="0"/>
              <a:t>consolidation and also the one who take a loan for medical. The worst category to give access to loan is people with grade G</a:t>
            </a:r>
          </a:p>
          <a:p>
            <a:endParaRPr lang="en-US" dirty="0"/>
          </a:p>
        </p:txBody>
      </p:sp>
    </p:spTree>
    <p:extLst>
      <p:ext uri="{BB962C8B-B14F-4D97-AF65-F5344CB8AC3E}">
        <p14:creationId xmlns:p14="http://schemas.microsoft.com/office/powerpoint/2010/main" val="4002455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81C29-B342-4AEC-B4D5-75521C17061B}"/>
              </a:ext>
            </a:extLst>
          </p:cNvPr>
          <p:cNvSpPr>
            <a:spLocks noGrp="1"/>
          </p:cNvSpPr>
          <p:nvPr>
            <p:ph type="title"/>
          </p:nvPr>
        </p:nvSpPr>
        <p:spPr>
          <a:xfrm>
            <a:off x="1111431" y="762001"/>
            <a:ext cx="4222570" cy="1141004"/>
          </a:xfrm>
        </p:spPr>
        <p:txBody>
          <a:bodyPr vert="horz" lIns="91440" tIns="45720" rIns="91440" bIns="45720" rtlCol="0" anchor="b">
            <a:normAutofit/>
          </a:bodyPr>
          <a:lstStyle/>
          <a:p>
            <a:endParaRPr lang="en-US" dirty="0"/>
          </a:p>
        </p:txBody>
      </p:sp>
      <p:pic>
        <p:nvPicPr>
          <p:cNvPr id="5" name="Picture 5" descr="A picture containing text, writing implement, stationary, pencil&#10;&#10;Description automatically generated">
            <a:extLst>
              <a:ext uri="{FF2B5EF4-FFF2-40B4-BE49-F238E27FC236}">
                <a16:creationId xmlns:a16="http://schemas.microsoft.com/office/drawing/2014/main" id="{2D4A4FFF-C035-4630-9547-18A8B1C4B3BE}"/>
              </a:ext>
            </a:extLst>
          </p:cNvPr>
          <p:cNvPicPr>
            <a:picLocks noGrp="1" noChangeAspect="1"/>
          </p:cNvPicPr>
          <p:nvPr>
            <p:ph sz="half" idx="1"/>
          </p:nvPr>
        </p:nvPicPr>
        <p:blipFill>
          <a:blip r:embed="rId2"/>
          <a:stretch>
            <a:fillRect/>
          </a:stretch>
        </p:blipFill>
        <p:spPr>
          <a:xfrm>
            <a:off x="5993330" y="-64"/>
            <a:ext cx="6191466" cy="6855511"/>
          </a:xfrm>
          <a:prstGeom prst="rect">
            <a:avLst/>
          </a:prstGeom>
        </p:spPr>
      </p:pic>
      <p:sp>
        <p:nvSpPr>
          <p:cNvPr id="4" name="Content Placeholder 3">
            <a:extLst>
              <a:ext uri="{FF2B5EF4-FFF2-40B4-BE49-F238E27FC236}">
                <a16:creationId xmlns:a16="http://schemas.microsoft.com/office/drawing/2014/main" id="{EB1C7AB0-A25E-4252-A2AD-9E0BF237014C}"/>
              </a:ext>
            </a:extLst>
          </p:cNvPr>
          <p:cNvSpPr>
            <a:spLocks noGrp="1"/>
          </p:cNvSpPr>
          <p:nvPr>
            <p:ph sz="half" idx="2"/>
          </p:nvPr>
        </p:nvSpPr>
        <p:spPr>
          <a:xfrm>
            <a:off x="1111432" y="2298609"/>
            <a:ext cx="4222570" cy="3797390"/>
          </a:xfrm>
        </p:spPr>
        <p:txBody>
          <a:bodyPr vert="horz" lIns="91440" tIns="45720" rIns="91440" bIns="45720" rtlCol="0" anchor="t">
            <a:normAutofit/>
          </a:bodyPr>
          <a:lstStyle/>
          <a:p>
            <a:pPr marL="0" indent="0">
              <a:buNone/>
            </a:pPr>
            <a:r>
              <a:rPr lang="en-US" dirty="0"/>
              <a:t>In this graph we can notice that they give a higher rate on loans of people in the last grade. Because of this more than 98% of the persons in this category have their loans charged off. They have to put another rate if they want them to pay their loans fully. </a:t>
            </a:r>
          </a:p>
        </p:txBody>
      </p:sp>
    </p:spTree>
    <p:extLst>
      <p:ext uri="{BB962C8B-B14F-4D97-AF65-F5344CB8AC3E}">
        <p14:creationId xmlns:p14="http://schemas.microsoft.com/office/powerpoint/2010/main" val="3081691981"/>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 name="Picture Placeholder 7"/>
          <p:cNvPicPr>
            <a:picLocks noGrp="1" noChangeAspect="1"/>
          </p:cNvPicPr>
          <p:nvPr>
            <p:ph type="pic" idx="1"/>
          </p:nvPr>
        </p:nvPicPr>
        <p:blipFill rotWithShape="1">
          <a:blip r:embed="rId2"/>
          <a:srcRect l="24780" r="24780"/>
          <a:stretch/>
        </p:blipFill>
        <p:spPr>
          <a:prstGeom prst="rect">
            <a:avLst/>
          </a:prstGeom>
        </p:spPr>
      </p:pic>
      <p:sp>
        <p:nvSpPr>
          <p:cNvPr id="4" name="Text Placeholder 3"/>
          <p:cNvSpPr>
            <a:spLocks noGrp="1"/>
          </p:cNvSpPr>
          <p:nvPr>
            <p:ph type="body" sz="half" idx="2"/>
          </p:nvPr>
        </p:nvSpPr>
        <p:spPr/>
        <p:txBody>
          <a:bodyPr/>
          <a:lstStyle/>
          <a:p>
            <a:r>
              <a:rPr lang="en-US" dirty="0" smtClean="0"/>
              <a:t>This graph shows 99.84% of people with loan grade G have their loan charged off. It’s the grade with the higher risk for loans to charged off. </a:t>
            </a:r>
            <a:endParaRPr lang="en-US" dirty="0"/>
          </a:p>
        </p:txBody>
      </p:sp>
    </p:spTree>
    <p:extLst>
      <p:ext uri="{BB962C8B-B14F-4D97-AF65-F5344CB8AC3E}">
        <p14:creationId xmlns:p14="http://schemas.microsoft.com/office/powerpoint/2010/main" val="1915417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69" t="-120" r="69" b="120"/>
          <a:stretch/>
        </p:blipFill>
        <p:spPr>
          <a:xfrm>
            <a:off x="3243292" y="-16413"/>
            <a:ext cx="8948708" cy="6858000"/>
          </a:xfrm>
        </p:spPr>
      </p:pic>
      <p:sp>
        <p:nvSpPr>
          <p:cNvPr id="4" name="Text Placeholder 3"/>
          <p:cNvSpPr>
            <a:spLocks noGrp="1"/>
          </p:cNvSpPr>
          <p:nvPr>
            <p:ph type="body" sz="half" idx="2"/>
          </p:nvPr>
        </p:nvSpPr>
        <p:spPr>
          <a:xfrm>
            <a:off x="0" y="0"/>
            <a:ext cx="3243292" cy="6682154"/>
          </a:xfrm>
        </p:spPr>
        <p:txBody>
          <a:bodyPr/>
          <a:lstStyle/>
          <a:p>
            <a:r>
              <a:rPr lang="en-US" dirty="0" smtClean="0"/>
              <a:t>This table shows a summary of the data broken down by age range vs marital status and loan status. </a:t>
            </a:r>
            <a:endParaRPr lang="en-US" dirty="0"/>
          </a:p>
        </p:txBody>
      </p:sp>
    </p:spTree>
    <p:extLst>
      <p:ext uri="{BB962C8B-B14F-4D97-AF65-F5344CB8AC3E}">
        <p14:creationId xmlns:p14="http://schemas.microsoft.com/office/powerpoint/2010/main" val="3741520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287" r="-287"/>
          <a:stretch/>
        </p:blipFill>
        <p:spPr>
          <a:xfrm>
            <a:off x="3243292" y="0"/>
            <a:ext cx="8976845" cy="6858000"/>
          </a:xfrm>
        </p:spPr>
      </p:pic>
      <p:sp>
        <p:nvSpPr>
          <p:cNvPr id="4" name="Text Placeholder 3"/>
          <p:cNvSpPr>
            <a:spLocks noGrp="1"/>
          </p:cNvSpPr>
          <p:nvPr>
            <p:ph type="body" sz="half" idx="2"/>
          </p:nvPr>
        </p:nvSpPr>
        <p:spPr>
          <a:xfrm>
            <a:off x="0" y="0"/>
            <a:ext cx="3243292" cy="6858000"/>
          </a:xfrm>
        </p:spPr>
        <p:txBody>
          <a:bodyPr/>
          <a:lstStyle/>
          <a:p>
            <a:r>
              <a:rPr lang="en-US" dirty="0" smtClean="0"/>
              <a:t>That’s the trend of count of credit history by year. It shows </a:t>
            </a:r>
            <a:r>
              <a:rPr lang="en-US" dirty="0"/>
              <a:t>that by force that the number of years increases the number of persons to whom the credit is granted </a:t>
            </a:r>
            <a:r>
              <a:rPr lang="en-US" dirty="0" smtClean="0"/>
              <a:t>decreases.</a:t>
            </a:r>
            <a:endParaRPr lang="en-US" dirty="0"/>
          </a:p>
        </p:txBody>
      </p:sp>
    </p:spTree>
    <p:extLst>
      <p:ext uri="{BB962C8B-B14F-4D97-AF65-F5344CB8AC3E}">
        <p14:creationId xmlns:p14="http://schemas.microsoft.com/office/powerpoint/2010/main" val="30048778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50455F8-10A0-4EEF-9BB1-9035E295B165}">
  <ds:schemaRefs>
    <ds:schemaRef ds:uri="http://schemas.microsoft.com/sharepoint/v3/contenttype/forms"/>
  </ds:schemaRefs>
</ds:datastoreItem>
</file>

<file path=customXml/itemProps2.xml><?xml version="1.0" encoding="utf-8"?>
<ds:datastoreItem xmlns:ds="http://schemas.openxmlformats.org/officeDocument/2006/customXml" ds:itemID="{79B0F2AC-8567-4D03-BFFC-653DB596C528}">
  <ds:schemaRefs>
    <ds:schemaRef ds:uri="http://purl.org/dc/dcmitype/"/>
    <ds:schemaRef ds:uri="71af3243-3dd4-4a8d-8c0d-dd76da1f02a5"/>
    <ds:schemaRef ds:uri="http://www.w3.org/XML/1998/namespace"/>
    <ds:schemaRef ds:uri="http://schemas.microsoft.com/office/2006/documentManagement/types"/>
    <ds:schemaRef ds:uri="http://schemas.microsoft.com/office/2006/metadata/properties"/>
    <ds:schemaRef ds:uri="230e9df3-be65-4c73-a93b-d1236ebd677e"/>
    <ds:schemaRef ds:uri="http://schemas.openxmlformats.org/package/2006/metadata/core-properties"/>
    <ds:schemaRef ds:uri="http://schemas.microsoft.com/office/infopath/2007/PartnerControls"/>
    <ds:schemaRef ds:uri="http://purl.org/dc/terms/"/>
    <ds:schemaRef ds:uri="16c05727-aa75-4e4a-9b5f-8a80a1165891"/>
    <ds:schemaRef ds:uri="http://schemas.microsoft.com/sharepoint/v3"/>
    <ds:schemaRef ds:uri="http://purl.org/dc/elements/1.1/"/>
  </ds:schemaRefs>
</ds:datastoreItem>
</file>

<file path=customXml/itemProps3.xml><?xml version="1.0" encoding="utf-8"?>
<ds:datastoreItem xmlns:ds="http://schemas.openxmlformats.org/officeDocument/2006/customXml" ds:itemID="{7C2F7BF6-CD39-4568-B8BD-EA8D252E10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Ion</Template>
  <TotalTime>71</TotalTime>
  <Words>354</Words>
  <Application>Microsoft Office PowerPoint</Application>
  <PresentationFormat>Widescreen</PresentationFormat>
  <Paragraphs>11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Century Gothic</vt:lpstr>
      <vt:lpstr>Wingdings 3</vt:lpstr>
      <vt:lpstr>Ion</vt:lpstr>
      <vt:lpstr>        Risk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bootcamp</dc:creator>
  <cp:lastModifiedBy>bootcamp</cp:lastModifiedBy>
  <cp:revision>172</cp:revision>
  <dcterms:created xsi:type="dcterms:W3CDTF">2021-07-27T01:28:27Z</dcterms:created>
  <dcterms:modified xsi:type="dcterms:W3CDTF">2021-07-27T17:30:17Z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