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257" r:id="rId2"/>
    <p:sldId id="481" r:id="rId3"/>
    <p:sldId id="482" r:id="rId4"/>
    <p:sldId id="682" r:id="rId5"/>
    <p:sldId id="778" r:id="rId6"/>
    <p:sldId id="741" r:id="rId7"/>
    <p:sldId id="742" r:id="rId8"/>
    <p:sldId id="743" r:id="rId9"/>
    <p:sldId id="789" r:id="rId10"/>
    <p:sldId id="745" r:id="rId11"/>
    <p:sldId id="746" r:id="rId12"/>
    <p:sldId id="747" r:id="rId13"/>
    <p:sldId id="794" r:id="rId14"/>
    <p:sldId id="779" r:id="rId15"/>
    <p:sldId id="791" r:id="rId16"/>
    <p:sldId id="772" r:id="rId17"/>
    <p:sldId id="774" r:id="rId18"/>
    <p:sldId id="777" r:id="rId19"/>
    <p:sldId id="775" r:id="rId20"/>
    <p:sldId id="776" r:id="rId21"/>
    <p:sldId id="758" r:id="rId22"/>
    <p:sldId id="759" r:id="rId23"/>
    <p:sldId id="760" r:id="rId24"/>
    <p:sldId id="761" r:id="rId25"/>
    <p:sldId id="762" r:id="rId26"/>
    <p:sldId id="763" r:id="rId27"/>
    <p:sldId id="764" r:id="rId28"/>
    <p:sldId id="765" r:id="rId29"/>
    <p:sldId id="766" r:id="rId30"/>
    <p:sldId id="767" r:id="rId31"/>
    <p:sldId id="793" r:id="rId32"/>
    <p:sldId id="792" r:id="rId33"/>
    <p:sldId id="77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3333FF"/>
    <a:srgbClr val="008000"/>
    <a:srgbClr val="0066FF"/>
    <a:srgbClr val="4A0213"/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39AC33C-8EA0-C448-CF10-B77D8469F5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9C143F6-F80A-0981-0CDC-83416FDE68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B93DC09-1D6B-8546-4F0F-A689DB1A6B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E754B790-8DA3-29CF-39B9-5DB3D549D6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E503794B-8862-07C7-C6A6-62E4FE7992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8EB33FC-3A1F-6590-8292-233D69723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8F5DB0D-6D23-4F44-B546-0E930B2186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AE19462-496D-89AB-BFA2-8FF076D67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D77410-44D9-44F6-9CD6-7601E8EB719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B814C66-C35E-A9F1-E53C-F3A7EC2C9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BD213CF-7ADB-D129-F3E2-4BD27FA6B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7">
            <a:extLst>
              <a:ext uri="{FF2B5EF4-FFF2-40B4-BE49-F238E27FC236}">
                <a16:creationId xmlns:a16="http://schemas.microsoft.com/office/drawing/2014/main" id="{8BEB49E5-BEAD-E9FB-D148-DA69EAC404B3}"/>
              </a:ext>
            </a:extLst>
          </p:cNvPr>
          <p:cNvGrpSpPr>
            <a:grpSpLocks/>
          </p:cNvGrpSpPr>
          <p:nvPr/>
        </p:nvGrpSpPr>
        <p:grpSpPr bwMode="auto">
          <a:xfrm>
            <a:off x="2349500" y="3098800"/>
            <a:ext cx="6045200" cy="3271838"/>
            <a:chOff x="1480" y="1952"/>
            <a:chExt cx="3808" cy="2061"/>
          </a:xfrm>
        </p:grpSpPr>
        <p:sp>
          <p:nvSpPr>
            <p:cNvPr id="5" name="Line 1028">
              <a:extLst>
                <a:ext uri="{FF2B5EF4-FFF2-40B4-BE49-F238E27FC236}">
                  <a16:creationId xmlns:a16="http://schemas.microsoft.com/office/drawing/2014/main" id="{02285190-2AF1-6154-3538-C6FDAD42AA72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6" name="Line 1029">
              <a:extLst>
                <a:ext uri="{FF2B5EF4-FFF2-40B4-BE49-F238E27FC236}">
                  <a16:creationId xmlns:a16="http://schemas.microsoft.com/office/drawing/2014/main" id="{4787B042-058F-D4CA-CF37-08D95689EEE4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206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7" name="Arc 1030">
              <a:extLst>
                <a:ext uri="{FF2B5EF4-FFF2-40B4-BE49-F238E27FC236}">
                  <a16:creationId xmlns:a16="http://schemas.microsoft.com/office/drawing/2014/main" id="{66C6C6AB-8D17-5613-203F-2527F7967776}"/>
                </a:ext>
              </a:extLst>
            </p:cNvPr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sp>
        <p:nvSpPr>
          <p:cNvPr id="8" name="Line 1037">
            <a:extLst>
              <a:ext uri="{FF2B5EF4-FFF2-40B4-BE49-F238E27FC236}">
                <a16:creationId xmlns:a16="http://schemas.microsoft.com/office/drawing/2014/main" id="{00766541-4141-5443-8BBC-DBF23DB60E25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990600" y="62484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" name="Line 1042">
            <a:extLst>
              <a:ext uri="{FF2B5EF4-FFF2-40B4-BE49-F238E27FC236}">
                <a16:creationId xmlns:a16="http://schemas.microsoft.com/office/drawing/2014/main" id="{A8FB89F8-EBBB-3B9A-4B52-C13AB5B3CF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0600" y="3048000"/>
            <a:ext cx="7467600" cy="0"/>
          </a:xfrm>
          <a:prstGeom prst="line">
            <a:avLst/>
          </a:prstGeom>
          <a:noFill/>
          <a:ln w="101600">
            <a:solidFill>
              <a:srgbClr val="3333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92167" name="Rectangle 1031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467600" cy="1295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8" name="Rectangle 103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239000" cy="2286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95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3">
            <a:extLst>
              <a:ext uri="{FF2B5EF4-FFF2-40B4-BE49-F238E27FC236}">
                <a16:creationId xmlns:a16="http://schemas.microsoft.com/office/drawing/2014/main" id="{FD1AF085-A428-EFB4-F6A4-8E0C4D579C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B721A33-F762-45B3-9CCE-D218D11743BA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2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0002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04800"/>
            <a:ext cx="58483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3">
            <a:extLst>
              <a:ext uri="{FF2B5EF4-FFF2-40B4-BE49-F238E27FC236}">
                <a16:creationId xmlns:a16="http://schemas.microsoft.com/office/drawing/2014/main" id="{37D5AB1C-00CF-20BE-8023-C05CC36947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63F99497-9A95-48FC-A7F9-7773157C6211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0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3">
            <a:extLst>
              <a:ext uri="{FF2B5EF4-FFF2-40B4-BE49-F238E27FC236}">
                <a16:creationId xmlns:a16="http://schemas.microsoft.com/office/drawing/2014/main" id="{39554132-E154-F559-0A67-041D42CDD7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6E2C9BAF-675A-46DB-BFC8-0AD1D7FA2591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3">
            <a:extLst>
              <a:ext uri="{FF2B5EF4-FFF2-40B4-BE49-F238E27FC236}">
                <a16:creationId xmlns:a16="http://schemas.microsoft.com/office/drawing/2014/main" id="{10FA4E42-9F63-F9FB-0804-C184294BAF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73AD171C-E535-4179-A1C6-F865360CBD87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2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76400"/>
            <a:ext cx="3924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24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3">
            <a:extLst>
              <a:ext uri="{FF2B5EF4-FFF2-40B4-BE49-F238E27FC236}">
                <a16:creationId xmlns:a16="http://schemas.microsoft.com/office/drawing/2014/main" id="{4ADA32A6-FD32-DC95-9A4D-B275617D3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0C03B3A0-AD82-4BE3-BDBC-70A061528F48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36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3">
            <a:extLst>
              <a:ext uri="{FF2B5EF4-FFF2-40B4-BE49-F238E27FC236}">
                <a16:creationId xmlns:a16="http://schemas.microsoft.com/office/drawing/2014/main" id="{94894AA1-CCC7-334C-0A95-B2457F3F8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CF0C69B6-675C-47DC-8B2F-0BAA713A11FC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82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3">
            <a:extLst>
              <a:ext uri="{FF2B5EF4-FFF2-40B4-BE49-F238E27FC236}">
                <a16:creationId xmlns:a16="http://schemas.microsoft.com/office/drawing/2014/main" id="{431F9C8B-EDD0-7EA3-CA50-F2B0ABF7D5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FBDEA92C-EF70-4A5A-B661-A7CF46F7F584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7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3">
            <a:extLst>
              <a:ext uri="{FF2B5EF4-FFF2-40B4-BE49-F238E27FC236}">
                <a16:creationId xmlns:a16="http://schemas.microsoft.com/office/drawing/2014/main" id="{D3BA3E5E-BF23-7860-76F6-A9290BC7EF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4449233D-BC9F-49D2-B198-267ACF629B2B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51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3">
            <a:extLst>
              <a:ext uri="{FF2B5EF4-FFF2-40B4-BE49-F238E27FC236}">
                <a16:creationId xmlns:a16="http://schemas.microsoft.com/office/drawing/2014/main" id="{DA3D0C96-D728-8B72-A6CD-769C018E1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22C00B2C-01A8-4F89-84ED-CF8A696FE3C1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24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3">
            <a:extLst>
              <a:ext uri="{FF2B5EF4-FFF2-40B4-BE49-F238E27FC236}">
                <a16:creationId xmlns:a16="http://schemas.microsoft.com/office/drawing/2014/main" id="{A018C5E8-3DA1-7FF4-B34B-6B44821724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85E0A4DB-E94D-46E7-9120-7AA8E55D89E5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6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7">
            <a:extLst>
              <a:ext uri="{FF2B5EF4-FFF2-40B4-BE49-F238E27FC236}">
                <a16:creationId xmlns:a16="http://schemas.microsoft.com/office/drawing/2014/main" id="{C393EFE2-374D-D2D2-9D39-1F11DED53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C3B97D-3346-02C9-73AA-D620C9DAF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6764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Line 1029">
            <a:extLst>
              <a:ext uri="{FF2B5EF4-FFF2-40B4-BE49-F238E27FC236}">
                <a16:creationId xmlns:a16="http://schemas.microsoft.com/office/drawing/2014/main" id="{ABEA6A95-81CA-A54B-FB04-C0073909F819}"/>
              </a:ext>
            </a:extLst>
          </p:cNvPr>
          <p:cNvSpPr>
            <a:spLocks noChangeShapeType="1"/>
          </p:cNvSpPr>
          <p:nvPr/>
        </p:nvSpPr>
        <p:spPr bwMode="ltGray">
          <a:xfrm rot="10800000">
            <a:off x="8593138" y="3427413"/>
            <a:ext cx="0" cy="32861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9" name="Arc 1030">
            <a:extLst>
              <a:ext uri="{FF2B5EF4-FFF2-40B4-BE49-F238E27FC236}">
                <a16:creationId xmlns:a16="http://schemas.microsoft.com/office/drawing/2014/main" id="{21E9EE73-F3BB-C079-23DC-D02E2535D7A5}"/>
              </a:ext>
            </a:extLst>
          </p:cNvPr>
          <p:cNvSpPr>
            <a:spLocks/>
          </p:cNvSpPr>
          <p:nvPr/>
        </p:nvSpPr>
        <p:spPr bwMode="ltGray">
          <a:xfrm rot="10800000" flipH="1">
            <a:off x="8494713" y="6034088"/>
            <a:ext cx="192087" cy="193675"/>
          </a:xfrm>
          <a:custGeom>
            <a:avLst/>
            <a:gdLst>
              <a:gd name="T0" fmla="*/ 2147483647 w 43195"/>
              <a:gd name="T1" fmla="*/ 2147483647 h 43200"/>
              <a:gd name="T2" fmla="*/ 0 w 43195"/>
              <a:gd name="T3" fmla="*/ 2147483647 h 43200"/>
              <a:gd name="T4" fmla="*/ 2147483647 w 43195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1145" name="Rectangle 1033">
            <a:extLst>
              <a:ext uri="{FF2B5EF4-FFF2-40B4-BE49-F238E27FC236}">
                <a16:creationId xmlns:a16="http://schemas.microsoft.com/office/drawing/2014/main" id="{765FD86B-44D7-BDF7-464C-ECD2ED22CA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r>
              <a:rPr lang="en-US" altLang="en-US"/>
              <a:t>Slide </a:t>
            </a:r>
            <a:fld id="{F18A8B10-EAF3-415F-8E18-C5044B4B5F12}" type="slidenum">
              <a:rPr lang="en-US" altLang="en-US"/>
              <a:pPr/>
              <a:t>‹#›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31" name="Line 1034">
            <a:extLst>
              <a:ext uri="{FF2B5EF4-FFF2-40B4-BE49-F238E27FC236}">
                <a16:creationId xmlns:a16="http://schemas.microsoft.com/office/drawing/2014/main" id="{3AF5FDD9-4764-A324-6728-7ECE0228AF78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990600" y="62484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anose="05000000000000000000" pitchFamily="2" charset="2"/>
        <a:buChar char="±"/>
        <a:defRPr sz="2400">
          <a:solidFill>
            <a:schemeClr val="tx1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anose="05000000000000000000" pitchFamily="2" charset="2"/>
        <a:buChar char="±"/>
        <a:defRPr sz="2000">
          <a:solidFill>
            <a:schemeClr val="tx1"/>
          </a:solidFill>
          <a:latin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BA4D44-A3A1-230C-FD1E-3261994F60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467600" cy="1295400"/>
          </a:xfrm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PEMROGRAMAN</a:t>
            </a:r>
            <a:br>
              <a:rPr lang="en-US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BERORIENTASI OBJEK</a:t>
            </a:r>
          </a:p>
        </p:txBody>
      </p:sp>
      <p:sp>
        <p:nvSpPr>
          <p:cNvPr id="3075" name="Oval 38">
            <a:extLst>
              <a:ext uri="{FF2B5EF4-FFF2-40B4-BE49-F238E27FC236}">
                <a16:creationId xmlns:a16="http://schemas.microsoft.com/office/drawing/2014/main" id="{B84050A0-A03E-B98F-B417-ACE0E9CF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85800"/>
            <a:ext cx="46038" cy="12700"/>
          </a:xfrm>
          <a:prstGeom prst="ellipse">
            <a:avLst/>
          </a:pr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6" name="Rectangle 50">
            <a:extLst>
              <a:ext uri="{FF2B5EF4-FFF2-40B4-BE49-F238E27FC236}">
                <a16:creationId xmlns:a16="http://schemas.microsoft.com/office/drawing/2014/main" id="{2ECEAE8D-F7E0-E9A7-D315-D573B27F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779463"/>
            <a:ext cx="38100" cy="7937"/>
          </a:xfrm>
          <a:prstGeom prst="rect">
            <a:avLst/>
          </a:prstGeom>
          <a:solidFill>
            <a:srgbClr val="FBFB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7" name="Rectangle 5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40C1AE9-948D-6BA0-A082-D471C5BEA8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239000" cy="12954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kumimoji="1"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Minggu</a:t>
            </a:r>
            <a:r>
              <a:rPr kumimoji="1"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12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PATTERN 02</a:t>
            </a:r>
          </a:p>
        </p:txBody>
      </p:sp>
      <p:sp>
        <p:nvSpPr>
          <p:cNvPr id="6" name="Rectangle 5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B62640-2DE0-6D3D-E82E-EB201E57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723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rgbClr val="FF3300"/>
              </a:buClr>
              <a:buSzPct val="50000"/>
              <a:buFont typeface="Wingdings" pitchFamily="2" charset="2"/>
              <a:buNone/>
              <a:defRPr/>
            </a:pPr>
            <a:endParaRPr kumimoji="1" lang="en-US" sz="1600" kern="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FF3300"/>
              </a:buClr>
              <a:buSzPct val="50000"/>
              <a:buFont typeface="Wingdings" pitchFamily="2" charset="2"/>
              <a:buNone/>
              <a:defRPr/>
            </a:pPr>
            <a:r>
              <a:rPr kumimoji="1" lang="en-US" sz="1600" kern="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Program </a:t>
            </a:r>
            <a:r>
              <a:rPr kumimoji="1" lang="en-US" sz="1600" kern="0" dirty="0" err="1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Studi</a:t>
            </a:r>
            <a:r>
              <a:rPr kumimoji="1" lang="en-US" sz="1600" kern="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1" lang="en-US" sz="1600" kern="0" dirty="0" err="1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Informatika</a:t>
            </a:r>
            <a:r>
              <a:rPr kumimoji="1" lang="en-US" sz="1600" kern="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Clr>
                <a:srgbClr val="FF3300"/>
              </a:buClr>
              <a:buSzPct val="50000"/>
              <a:buFont typeface="Wingdings" pitchFamily="2" charset="2"/>
              <a:buNone/>
              <a:defRPr/>
            </a:pPr>
            <a:r>
              <a:rPr kumimoji="1" lang="en-US" sz="1600" kern="0" dirty="0" err="1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Universitas</a:t>
            </a:r>
            <a:r>
              <a:rPr kumimoji="1" lang="en-US" sz="1600" kern="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1" lang="en-US" sz="1600" kern="0" dirty="0" err="1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Atma</a:t>
            </a:r>
            <a:r>
              <a:rPr kumimoji="1" lang="en-US" sz="1600" kern="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 Jaya Yogyakarta</a:t>
            </a:r>
            <a:endParaRPr lang="en-US" sz="1600" kern="0" dirty="0">
              <a:solidFill>
                <a:srgbClr val="3333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3AC3E63-5A8C-4EF8-331B-2DC4B9F45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  <a:cs typeface="Calibri" pitchFamily="34" charset="0"/>
              </a:rPr>
              <a:t>… tutorial 12.1 …</a:t>
            </a:r>
            <a:endParaRPr lang="en-US" sz="5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anose="03090702030407020403" pitchFamily="66" charset="0"/>
            </a:endParaRPr>
          </a:p>
          <a:p>
            <a:pPr marL="0" indent="0" algn="ctr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UAJY" pitchFamily="34" charset="0"/>
            </a:endParaRPr>
          </a:p>
          <a:p>
            <a:pPr marL="609600" indent="-609600" eaLnBrk="1" hangingPunct="1">
              <a:tabLst>
                <a:tab pos="1371600" algn="l"/>
              </a:tabLst>
              <a:defRPr/>
            </a:pPr>
            <a:endParaRPr lang="en-US" sz="2800" dirty="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69D4367F-C4B4-4DFE-3674-696D1E946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0A1A0B7-2294-81E0-D1DB-5F36D1ECF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tujuan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Mengimplementasikan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konsep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pattern factory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memenuhi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kaidah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dan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struktur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pattern factory.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Menerapkan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pattern factory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pengubahan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kode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program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Factory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dibuat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penciptaan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Employee.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33AAF921-D38E-E8BD-2C15-531CC5B9C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12.1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7BE096-3909-671E-6398-F7112454D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Gunakan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tutorial 11.4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bahan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tutorial,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fokus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pada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Ikuti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langkah-langkah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tutorial 12.1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C11DE4A4-EB4D-60F3-766F-6625B228E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12.1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A2C4E3-6244-272D-964C-FADC8BE1F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class diagram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lengkap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20C16ABE-24C5-329A-5E33-460CC123D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12.1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AC62B8-19B4-F625-BF11-40C5504B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34682"/>
            <a:ext cx="12615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010CA-EAA8-73A8-B846-5FAB85C2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087"/>
            <a:ext cx="9144000" cy="43288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E59E4A-2229-AD9C-6B8F-AFB943C96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diskusi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Apa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diamati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tutorial 12.1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?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54F7057-4986-1CC3-A499-F4F9E2CF5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12.1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C14653-3678-C95E-B71F-7C8CF704B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  <a:cs typeface="Calibri" pitchFamily="34" charset="0"/>
              </a:rPr>
              <a:t>… Singleton Pattern …</a:t>
            </a:r>
            <a:endParaRPr lang="en-US" sz="8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anose="03090702030407020403" pitchFamily="66" charset="0"/>
            </a:endParaRPr>
          </a:p>
          <a:p>
            <a:pPr marL="609600" indent="-609600" eaLnBrk="1" hangingPunct="1">
              <a:tabLst>
                <a:tab pos="1371600" algn="l"/>
              </a:tabLst>
              <a:defRPr/>
            </a:pPr>
            <a:endParaRPr lang="en-US" sz="2800" dirty="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40545F49-123A-1528-7436-8CD306068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B58A9B-1985-D42C-760A-37D05EE4A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Pattern singleton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menyatakan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"define a class that has only one instance and provides a global point of access to it".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perkataan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lain,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memastikan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bahwa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diciptakan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kelas-kelas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lain.  </a:t>
            </a: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5F28F965-2A26-C856-67F5-5FC882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singleton …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6494196-18DD-4A7A-73B5-04EDDA869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... problem …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Bagaimana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memastikan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bahwa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saja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?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Bagaimana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diakses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mudah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?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Bagaimana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mengendalikan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instantiasi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objeknya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 ?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01277CF5-9D9A-451C-DB00-98EED05F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singleton …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7ACC533-4BAB-570E-42FC-E9EEC8627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forces …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Memastikan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diciptakan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global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 </a:t>
            </a:r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AC5B5AAC-C66E-F614-758A-8B1F2B06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singleton …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98B670F-7CCF-D9D6-F110-995C441E4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solution …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Menyembunyikan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konstruktor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Mendefinisikan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statik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tunggal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singleton.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5804A3E1-25F0-BB56-DCE5-E0B3C18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singleton …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CA34896D-5103-3D8F-B190-0A97B536C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... </a:t>
            </a:r>
            <a:r>
              <a:rPr lang="en-US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hari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ini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</a:t>
            </a:r>
          </a:p>
        </p:txBody>
      </p:sp>
      <p:sp>
        <p:nvSpPr>
          <p:cNvPr id="51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5DAABE-CEF0-7958-2AEC-EB457D369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Clr>
                <a:srgbClr val="0066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800">
                <a:latin typeface="Calibri" pitchFamily="34" charset="0"/>
                <a:cs typeface="Calibri" pitchFamily="34" charset="0"/>
              </a:rPr>
              <a:t>Design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pattern Factory dan Singleton</a:t>
            </a:r>
          </a:p>
          <a:p>
            <a:pPr marL="609600" indent="-609600" algn="r" eaLnBrk="1" hangingPunct="1">
              <a:defRPr/>
            </a:pPr>
            <a:endParaRPr lang="en-US" sz="2800" dirty="0">
              <a:latin typeface="Eras UAJY" pitchFamily="34" charset="0"/>
            </a:endParaRPr>
          </a:p>
          <a:p>
            <a:pPr marL="609600" indent="-609600" eaLnBrk="1" hangingPunct="1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3F89411-854D-CC9F-E9CF-DC1FB1E62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structure …</a:t>
            </a:r>
          </a:p>
          <a:p>
            <a:pPr algn="just">
              <a:buClr>
                <a:srgbClr val="006600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BE5B0D35-95B5-AF04-C81F-65C6139C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singleton …</a:t>
            </a:r>
          </a:p>
        </p:txBody>
      </p:sp>
      <p:pic>
        <p:nvPicPr>
          <p:cNvPr id="21509" name="Picture 4" descr="https://images.techhive.com/images/idge/imported/article/jvw/2003/04/jw-0425-designpatterns1-100156690-orig.jpg">
            <a:extLst>
              <a:ext uri="{FF2B5EF4-FFF2-40B4-BE49-F238E27FC236}">
                <a16:creationId xmlns:a16="http://schemas.microsoft.com/office/drawing/2014/main" id="{593905C5-6982-69D5-8AD7-367D3DA00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2667000"/>
            <a:ext cx="67357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3E5CD99-18C0-869D-7A7C-A2BCD5904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  <a:cs typeface="Calibri" pitchFamily="34" charset="0"/>
              </a:rPr>
              <a:t>… tutorial 12.2 …</a:t>
            </a:r>
            <a:endParaRPr lang="en-US" sz="5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anose="03090702030407020403" pitchFamily="66" charset="0"/>
            </a:endParaRPr>
          </a:p>
          <a:p>
            <a:pPr marL="0" indent="0" algn="ctr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UAJY" pitchFamily="34" charset="0"/>
            </a:endParaRPr>
          </a:p>
          <a:p>
            <a:pPr marL="609600" indent="-609600" eaLnBrk="1" hangingPunct="1">
              <a:tabLst>
                <a:tab pos="1371600" algn="l"/>
              </a:tabLst>
              <a:defRPr/>
            </a:pPr>
            <a:endParaRPr lang="en-US" sz="2800" dirty="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F0B28F23-0F66-4B05-06EB-68A479423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2DCD2D-F282-90AA-5F2D-0B96C4FEC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tujuan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Mengimplementasikan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konsep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kaidah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dan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struktur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pattern singleton.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Menerapkan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pattern singleton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pengubahan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kode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program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86AC211B-4490-73F5-167B-76D842FF7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1B7109-5A06-8BD2-93E5-9B33BB8EE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Cermati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kode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program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Asuransi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AE9C6871-73B0-25D1-FFCC-BC98E49EB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65D10A-ABAB-43F7-3CAA-16FCF2CB6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676400"/>
            <a:ext cx="67532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158039-8992-500F-B175-241C87D2B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Deklarasikan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latin typeface="Calibri" pitchFamily="34" charset="0"/>
                <a:cs typeface="Calibri" pitchFamily="34" charset="0"/>
              </a:rPr>
              <a:t>Static member: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mengalokasikan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memori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kali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saja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singleton.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Private constructor: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menghindari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instantiasi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objek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dari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luar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Static method: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akses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global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objek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 dan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pemanggil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fungsi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 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 err="1">
                <a:latin typeface="Calibri" pitchFamily="34" charset="0"/>
                <a:cs typeface="Calibri" pitchFamily="34" charset="0"/>
              </a:rPr>
              <a:t>Terapkan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Asuransi</a:t>
            </a:r>
            <a:r>
              <a:rPr lang="en-US" sz="27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C6CEC8F6-A7AB-7929-E482-C521B4B30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3FD0F5-6B5F-FC5E-0E52-FE16B0F78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Static member: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mengalokasikan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memori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kali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saja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singleton.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 err="1">
                <a:latin typeface="Calibri" pitchFamily="34" charset="0"/>
                <a:cs typeface="Calibri" pitchFamily="34" charset="0"/>
              </a:rPr>
              <a:t>Deklarasi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static variable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bertipe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Asuransi</a:t>
            </a:r>
            <a:r>
              <a:rPr 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en-US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F6F2F11C-9480-66DB-8F14-A5E09DC3B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C22C687B-0E24-0440-6C98-8BC2DB6C0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49"/>
          <a:stretch>
            <a:fillRect/>
          </a:stretch>
        </p:blipFill>
        <p:spPr bwMode="auto">
          <a:xfrm>
            <a:off x="1000125" y="3581400"/>
            <a:ext cx="691515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D115563-5374-775D-1BEA-AF7F3F466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Deklarasikan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Static member: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mengalokasikan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memori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hanya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satu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kali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saja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untuk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singleton.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latin typeface="Calibri" pitchFamily="34" charset="0"/>
                <a:cs typeface="Calibri" pitchFamily="34" charset="0"/>
              </a:rPr>
              <a:t>Private constructor: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menghindari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instantiasi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luar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Static method: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akses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global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objek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 dan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pemanggil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fungsi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 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 err="1">
                <a:latin typeface="Calibri" pitchFamily="34" charset="0"/>
                <a:cs typeface="Calibri" pitchFamily="34" charset="0"/>
              </a:rPr>
              <a:t>Terapkan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Asuransi</a:t>
            </a:r>
            <a:r>
              <a:rPr lang="en-US" sz="27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408DBBD8-1EC3-9362-68B7-26A15446B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FEEE7E-EA15-DF87-200E-6BFC20A03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Private constructor: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menghindari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instantiasi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luar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D4DE1170-2A22-DC00-072F-EDB510072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8048E185-BCD0-4EDB-C19C-353596DAF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69"/>
          <a:stretch>
            <a:fillRect/>
          </a:stretch>
        </p:blipFill>
        <p:spPr bwMode="auto">
          <a:xfrm>
            <a:off x="1042988" y="3276600"/>
            <a:ext cx="6829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19A1CD0-1429-CF5B-D079-C1ACC4FA2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Private constructor: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menghindari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instantiasi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luar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48A834C6-038D-06E5-94CA-260BA1F61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92075B18-1EAA-C3F0-7542-3913A480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76600"/>
            <a:ext cx="68294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2" descr="https://ajp.com.au/wp-content/uploads/2017/10/19882897_xl.jpg">
            <a:extLst>
              <a:ext uri="{FF2B5EF4-FFF2-40B4-BE49-F238E27FC236}">
                <a16:creationId xmlns:a16="http://schemas.microsoft.com/office/drawing/2014/main" id="{51165626-3E8E-B366-ECA6-6ED61468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51816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8CD14C7-BB98-CB4D-916E-A0892B4FF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Deklarasikan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Static member: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mengalokasikan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memori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hanya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satu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kali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saja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untuk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singleton.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Private constructor: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menghindari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instantiasi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objek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dari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luar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singleton </a:t>
            </a:r>
            <a:r>
              <a:rPr lang="en-US" sz="23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300" dirty="0">
                <a:latin typeface="Calibri" pitchFamily="34" charset="0"/>
                <a:cs typeface="Calibri" pitchFamily="34" charset="0"/>
              </a:rPr>
              <a:t>Static method: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global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singleton dan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pemanggil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2300" dirty="0">
                <a:latin typeface="Calibri" pitchFamily="34" charset="0"/>
                <a:cs typeface="Calibri" pitchFamily="34" charset="0"/>
              </a:rPr>
              <a:t>. 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 err="1">
                <a:latin typeface="Calibri" pitchFamily="34" charset="0"/>
                <a:cs typeface="Calibri" pitchFamily="34" charset="0"/>
              </a:rPr>
              <a:t>Terapkan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Asuransi</a:t>
            </a:r>
            <a:r>
              <a:rPr lang="en-US" sz="27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AC9380F-4B93-7482-CE2B-5F9AEF00E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AA82E47-2CFF-0D3C-677A-772419A08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6629400" cy="4495800"/>
          </a:xfrm>
        </p:spPr>
        <p:txBody>
          <a:bodyPr/>
          <a:lstStyle/>
          <a:p>
            <a:pPr marL="457200" indent="-457200" algn="just" eaLnBrk="1" hangingPunct="1"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600" dirty="0" err="1">
                <a:latin typeface="Calibri" pitchFamily="34" charset="0"/>
                <a:cs typeface="Calibri" pitchFamily="34" charset="0"/>
              </a:rPr>
              <a:t>Setelah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mempelajari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materi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pertemuan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mahasiswa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mampu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600" dirty="0" err="1">
                <a:latin typeface="Calibri" pitchFamily="34" charset="0"/>
                <a:cs typeface="Calibri" pitchFamily="34" charset="0"/>
              </a:rPr>
              <a:t>Menerapkan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pattern factory dan singleton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pemrograman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609600" indent="-609600" eaLnBrk="1" hangingPunct="1">
              <a:tabLst>
                <a:tab pos="1371600" algn="l"/>
              </a:tabLst>
              <a:defRPr/>
            </a:pPr>
            <a:endParaRPr lang="en-US" sz="2800" dirty="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69210329-CBEA-88B9-65A3-D8B977C9B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sasaran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pic>
        <p:nvPicPr>
          <p:cNvPr id="5125" name="Picture 11" descr="professor">
            <a:extLst>
              <a:ext uri="{FF2B5EF4-FFF2-40B4-BE49-F238E27FC236}">
                <a16:creationId xmlns:a16="http://schemas.microsoft.com/office/drawing/2014/main" id="{9F45F7F7-AE11-83C9-09CC-8BD96A697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2185988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40B543-4167-4C01-78E2-9FED31052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7244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Static method: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global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 dan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pemanggil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.  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9551244-A03E-2418-5511-2FE5789FB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4E908FB9-6DB8-FD4F-E835-A50BB34D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97225"/>
            <a:ext cx="6915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1F82ED-524D-CDD2-F4BF-323FAADA1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7244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Static method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global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 dan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pemanggil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.  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0CAA8B54-83EB-6E33-C5EB-172BC768F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B22A913E-B657-4A55-7F50-ADCC2707A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97225"/>
            <a:ext cx="6915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1">
            <a:extLst>
              <a:ext uri="{FF2B5EF4-FFF2-40B4-BE49-F238E27FC236}">
                <a16:creationId xmlns:a16="http://schemas.microsoft.com/office/drawing/2014/main" id="{2E3A62E6-0B93-0203-CBD8-DBCE52A7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3048000" cy="228600"/>
          </a:xfrm>
          <a:prstGeom prst="rect">
            <a:avLst/>
          </a:prstGeom>
          <a:noFill/>
          <a:ln w="28575" algn="ctr">
            <a:solidFill>
              <a:srgbClr val="0000CC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FE9F112-5002-D8AA-B042-42118AA1C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033" y="1477963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700" dirty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Static method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global</a:t>
            </a:r>
            <a:r>
              <a:rPr lang="en-US" sz="27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singleton dan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pemanggil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.  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C3B06746-3D48-3E84-A23C-8D9EC2368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tutorial 12.2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44DDE2C9-AD2D-7A6D-B78A-9D4D0AE5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3048000" cy="228600"/>
          </a:xfrm>
          <a:prstGeom prst="rect">
            <a:avLst/>
          </a:prstGeom>
          <a:noFill/>
          <a:ln w="28575" algn="ctr">
            <a:solidFill>
              <a:srgbClr val="0000CC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Tahoma" panose="020B0604030504040204" pitchFamily="34" charset="0"/>
            </a:endParaRPr>
          </a:p>
        </p:txBody>
      </p:sp>
      <p:pic>
        <p:nvPicPr>
          <p:cNvPr id="39943" name="Picture 2">
            <a:extLst>
              <a:ext uri="{FF2B5EF4-FFF2-40B4-BE49-F238E27FC236}">
                <a16:creationId xmlns:a16="http://schemas.microsoft.com/office/drawing/2014/main" id="{379C686D-6663-0B6A-9382-FDD0E9B97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781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7">
            <a:extLst>
              <a:ext uri="{FF2B5EF4-FFF2-40B4-BE49-F238E27FC236}">
                <a16:creationId xmlns:a16="http://schemas.microsoft.com/office/drawing/2014/main" id="{3C77123D-73D5-C5E2-D05E-0E4D1C22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3048000" cy="228600"/>
          </a:xfrm>
          <a:prstGeom prst="rect">
            <a:avLst/>
          </a:prstGeom>
          <a:noFill/>
          <a:ln w="28575" algn="ctr">
            <a:solidFill>
              <a:srgbClr val="0000CC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±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4248EC-6F2F-D6F6-3E76-964A0B386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diskusi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… 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Apa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ciri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singleton ?</a:t>
            </a:r>
            <a:endParaRPr lang="en-US" dirty="0">
              <a:latin typeface="Mistral" panose="03090702030407020403" pitchFamily="66" charset="0"/>
              <a:cs typeface="Calibri" pitchFamily="34" charset="0"/>
            </a:endParaRPr>
          </a:p>
          <a:p>
            <a:pPr marL="857250" lvl="1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3600" dirty="0">
              <a:latin typeface="Mistral" panose="03090702030407020403" pitchFamily="66" charset="0"/>
              <a:cs typeface="Calibri" pitchFamily="34" charset="0"/>
            </a:endParaRPr>
          </a:p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7CFCED7-4AC3-D8EA-DD46-BBD4D000D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b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tutorial 12.2</a:t>
            </a:r>
            <a:r>
              <a:rPr lang="en-US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8B36277-EC4C-EDDF-8451-6F98F1B26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ctr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  <a:cs typeface="Calibri" pitchFamily="34" charset="0"/>
              </a:rPr>
              <a:t>… Factory Pattern …</a:t>
            </a:r>
            <a:endParaRPr lang="en-US" sz="8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anose="03090702030407020403" pitchFamily="66" charset="0"/>
            </a:endParaRPr>
          </a:p>
          <a:p>
            <a:pPr marL="609600" indent="-609600" eaLnBrk="1" hangingPunct="1">
              <a:tabLst>
                <a:tab pos="1371600" algn="l"/>
              </a:tabLst>
              <a:defRPr/>
            </a:pPr>
            <a:endParaRPr lang="en-US" sz="2800" dirty="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203A7172-D663-26BA-FC7F-6F616ACF3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353030-4E25-A227-8A6F-433816CA5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Pattern Factory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mengkonstruksi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Pattern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menyatakan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“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mendefinisikan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antar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muka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penciptaan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memutuskan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anak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mana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>
                <a:latin typeface="Calibri" pitchFamily="34" charset="0"/>
                <a:cs typeface="Calibri" pitchFamily="34" charset="0"/>
              </a:rPr>
              <a:t>diinstantiasi”</a:t>
            </a: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AC29C786-C80F-E435-87AB-22911D92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factory …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528939-F952-831E-B7E8-E72E37CE0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... problem …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Bagaimana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membuat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mekanisme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penciptaan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keberadaan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turunan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forces …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mengantisipasi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mengatur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objek-objek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dibuat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006600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A7B7CC3E-D1BD-8AE6-C54A-D9EA89ED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factory …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8B66C04-A70D-D95A-DCC8-B5DCD0EDE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solution …</a:t>
            </a:r>
          </a:p>
          <a:p>
            <a:pPr marL="457200" indent="-45720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Char char="§"/>
              <a:tabLst>
                <a:tab pos="1371600" algn="l"/>
              </a:tabLst>
              <a:defRPr/>
            </a:pPr>
            <a:r>
              <a:rPr lang="fr-FR" sz="2800" dirty="0" err="1">
                <a:latin typeface="Calibri" pitchFamily="34" charset="0"/>
                <a:cs typeface="Calibri" pitchFamily="34" charset="0"/>
              </a:rPr>
              <a:t>Membuat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kelas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menciptakan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menyembunyikan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proses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instantiasi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dari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klien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>
              <a:buClr>
                <a:srgbClr val="006600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378A9EE4-50C3-62BD-DBC2-BAF44A30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factory …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76ED34-A60A-A676-BAEF-E504892A9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structure …</a:t>
            </a:r>
          </a:p>
          <a:p>
            <a:pPr algn="just">
              <a:buClr>
                <a:srgbClr val="006600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950D3549-9B72-C150-8134-86DAD352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factory …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3FAFD5B1-61CD-6947-AF28-424BAA82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38375"/>
            <a:ext cx="72009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88F454-9431-68B6-AB60-C740D4E63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676400"/>
            <a:ext cx="7620000" cy="4241800"/>
          </a:xfrm>
        </p:spPr>
        <p:txBody>
          <a:bodyPr/>
          <a:lstStyle/>
          <a:p>
            <a:pPr marL="0" indent="0" algn="just" eaLnBrk="1" hangingPunct="1">
              <a:buClr>
                <a:srgbClr val="33CC33"/>
              </a:buClr>
              <a:buSzPct val="80000"/>
              <a:buFont typeface="Wingdings" panose="05000000000000000000" pitchFamily="2" charset="2"/>
              <a:buNone/>
              <a:tabLst>
                <a:tab pos="1371600" algn="l"/>
              </a:tabLst>
              <a:defRPr/>
            </a:pP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structure …</a:t>
            </a:r>
          </a:p>
          <a:p>
            <a:pPr algn="just">
              <a:buClr>
                <a:srgbClr val="006600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18437" name="Title 7">
            <a:extLst>
              <a:ext uri="{FF2B5EF4-FFF2-40B4-BE49-F238E27FC236}">
                <a16:creationId xmlns:a16="http://schemas.microsoft.com/office/drawing/2014/main" id="{A34CDA4A-4F4F-FC6D-3123-16DE5D5D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 factory …</a:t>
            </a:r>
          </a:p>
        </p:txBody>
      </p:sp>
      <p:pic>
        <p:nvPicPr>
          <p:cNvPr id="1027" name="Picture 3" descr="Factory Implementation - UML Class Diagram">
            <a:extLst>
              <a:ext uri="{FF2B5EF4-FFF2-40B4-BE49-F238E27FC236}">
                <a16:creationId xmlns:a16="http://schemas.microsoft.com/office/drawing/2014/main" id="{4A470CCA-79CA-0137-EAC8-4A193DC8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828"/>
            <a:ext cx="5334000" cy="395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82763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Dennis PPT">
  <a:themeElements>
    <a:clrScheme name="Dennis PP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Dennis PP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nnis 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5823</TotalTime>
  <Words>764</Words>
  <Application>Microsoft Office PowerPoint</Application>
  <PresentationFormat>On-screen Show (4:3)</PresentationFormat>
  <Paragraphs>140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Calibri</vt:lpstr>
      <vt:lpstr>Courier New</vt:lpstr>
      <vt:lpstr>Eras UAJY</vt:lpstr>
      <vt:lpstr>Mistral</vt:lpstr>
      <vt:lpstr>Tahoma</vt:lpstr>
      <vt:lpstr>Times New Roman</vt:lpstr>
      <vt:lpstr>Trebuchet MS</vt:lpstr>
      <vt:lpstr>Verdana</vt:lpstr>
      <vt:lpstr>Wingdings</vt:lpstr>
      <vt:lpstr>Dennis PPT</vt:lpstr>
      <vt:lpstr>PEMROGRAMAN BERORIENTASI OBJEK</vt:lpstr>
      <vt:lpstr>... hari ini …</vt:lpstr>
      <vt:lpstr>… sasaran …</vt:lpstr>
      <vt:lpstr>PowerPoint Presentation</vt:lpstr>
      <vt:lpstr>… factory …</vt:lpstr>
      <vt:lpstr>… factory …</vt:lpstr>
      <vt:lpstr>… factory …</vt:lpstr>
      <vt:lpstr>… factory …</vt:lpstr>
      <vt:lpstr>… factory …</vt:lpstr>
      <vt:lpstr>PowerPoint Presentation</vt:lpstr>
      <vt:lpstr>… tutorial 12.1 …</vt:lpstr>
      <vt:lpstr>… tutorial 12.1 …</vt:lpstr>
      <vt:lpstr>… tutorial 12.1 …</vt:lpstr>
      <vt:lpstr>… tutorial 12.1 …</vt:lpstr>
      <vt:lpstr>PowerPoint Presentation</vt:lpstr>
      <vt:lpstr>… singleton …</vt:lpstr>
      <vt:lpstr>… singleton …</vt:lpstr>
      <vt:lpstr>… singleton …</vt:lpstr>
      <vt:lpstr>… singleton …</vt:lpstr>
      <vt:lpstr>… singleton …</vt:lpstr>
      <vt:lpstr>PowerPoint Presentation</vt:lpstr>
      <vt:lpstr>… tutorial 12.2 …</vt:lpstr>
      <vt:lpstr>… tutorial 12.2 …</vt:lpstr>
      <vt:lpstr>… tutorial 12.2 …</vt:lpstr>
      <vt:lpstr>… tutorial 12.2 …</vt:lpstr>
      <vt:lpstr>… tutorial 12.2 …</vt:lpstr>
      <vt:lpstr>… tutorial 12.2 …</vt:lpstr>
      <vt:lpstr>… tutorial 12.2 …</vt:lpstr>
      <vt:lpstr>… tutorial 12.2 …</vt:lpstr>
      <vt:lpstr>… tutorial 12.2 …</vt:lpstr>
      <vt:lpstr>… tutorial 12.2 …</vt:lpstr>
      <vt:lpstr>… tutorial 12.2 …</vt:lpstr>
      <vt:lpstr>… tutorial 12.2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E-Commerce</dc:title>
  <dc:subject>EM Business</dc:subject>
  <dc:creator>BLS</dc:creator>
  <cp:lastModifiedBy>Stephanie Pamela Adithama, S.T., M.T.</cp:lastModifiedBy>
  <cp:revision>377</cp:revision>
  <dcterms:created xsi:type="dcterms:W3CDTF">1999-03-22T21:30:00Z</dcterms:created>
  <dcterms:modified xsi:type="dcterms:W3CDTF">2022-05-27T16:25:51Z</dcterms:modified>
</cp:coreProperties>
</file>