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4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487" y="767804"/>
            <a:ext cx="11719026" cy="101601"/>
          </a:xfrm>
          <a:prstGeom prst="rect">
            <a:avLst/>
          </a:prstGeom>
        </p:spPr>
      </p:pic>
      <p:pic>
        <p:nvPicPr>
          <p:cNvPr id="13" name="Picture 3" descr="Picture 3"/>
          <p:cNvPicPr>
            <a:picLocks noChangeAspect="1"/>
          </p:cNvPicPr>
          <p:nvPr/>
        </p:nvPicPr>
        <p:blipFill>
          <a:blip r:embed="rId3">
            <a:alphaModFix amt="66931"/>
            <a:extLst/>
          </a:blip>
          <a:stretch>
            <a:fillRect/>
          </a:stretch>
        </p:blipFill>
        <p:spPr>
          <a:xfrm>
            <a:off x="10566739" y="42732"/>
            <a:ext cx="1310141" cy="70761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254000" y="-114933"/>
            <a:ext cx="9144000" cy="870546"/>
          </a:xfrm>
          <a:prstGeom prst="rect">
            <a:avLst/>
          </a:prstGeom>
        </p:spPr>
        <p:txBody>
          <a:bodyPr anchor="b"/>
          <a:lstStyle>
            <a:lvl1pPr>
              <a:defRPr b="1" sz="32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53800" y="6385242"/>
            <a:ext cx="303942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lnSpc>
                <a:spcPct val="120000"/>
              </a:lnSpc>
              <a:defRPr sz="15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an.univ-paris1.fr/" TargetMode="External"/><Relationship Id="rId3" Type="http://schemas.openxmlformats.org/officeDocument/2006/relationships/hyperlink" Target="https://www.rstudio.com/products/rstudio/download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margaretroberts.net/" TargetMode="External"/><Relationship Id="rId3" Type="http://schemas.openxmlformats.org/officeDocument/2006/relationships/hyperlink" Target="http://www.structuraltopicmodel.com/" TargetMode="External"/><Relationship Id="rId4" Type="http://schemas.openxmlformats.org/officeDocument/2006/relationships/hyperlink" Target="https://cran.r-project.org/web/packages/stm/vignettes/stmVignette.pdf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TextBox 5"/>
          <p:cNvSpPr txBox="1"/>
          <p:nvPr/>
        </p:nvSpPr>
        <p:spPr>
          <a:xfrm>
            <a:off x="273050" y="128659"/>
            <a:ext cx="7614046" cy="53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1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ETUDES NUMERIQUES ET INNOVATION</a:t>
            </a:r>
          </a:p>
        </p:txBody>
      </p:sp>
      <p:sp>
        <p:nvSpPr>
          <p:cNvPr id="116" name="TextBox 1"/>
          <p:cNvSpPr txBox="1"/>
          <p:nvPr/>
        </p:nvSpPr>
        <p:spPr>
          <a:xfrm>
            <a:off x="3816775" y="2205464"/>
            <a:ext cx="6443149" cy="344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4100">
                <a:latin typeface="Arial"/>
                <a:ea typeface="Arial"/>
                <a:cs typeface="Arial"/>
                <a:sym typeface="Arial"/>
              </a:defRPr>
            </a:pPr>
            <a:r>
              <a:t>Lab 02:</a:t>
            </a:r>
          </a:p>
          <a:p>
            <a:pPr lvl="1" marL="792078" indent="-411078">
              <a:lnSpc>
                <a:spcPct val="120000"/>
              </a:lnSpc>
              <a:buSzPct val="100000"/>
              <a:buChar char="•"/>
              <a:defRPr sz="4100">
                <a:latin typeface="Arial"/>
                <a:ea typeface="Arial"/>
                <a:cs typeface="Arial"/>
                <a:sym typeface="Arial"/>
              </a:defRPr>
            </a:pPr>
            <a:r>
              <a:t>Structural Topic Models</a:t>
            </a:r>
          </a:p>
          <a:p>
            <a:pPr lvl="1" marL="792078" indent="-411078">
              <a:lnSpc>
                <a:spcPct val="120000"/>
              </a:lnSpc>
              <a:buSzPct val="100000"/>
              <a:buChar char="•"/>
              <a:defRPr sz="41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</a:p>
          <a:p>
            <a:pPr>
              <a:lnSpc>
                <a:spcPct val="12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2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Bilel Benbouzid - </a:t>
            </a:r>
            <a:r>
              <a:t>Alexis Perrier</a:t>
            </a:r>
          </a:p>
          <a:p>
            <a:pPr>
              <a:lnSpc>
                <a:spcPct val="12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2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19 décembre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Code et experienc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et experiences</a:t>
            </a:r>
          </a:p>
        </p:txBody>
      </p:sp>
      <p:sp>
        <p:nvSpPr>
          <p:cNvPr id="169" name="Structurer le code…"/>
          <p:cNvSpPr txBox="1"/>
          <p:nvPr/>
        </p:nvSpPr>
        <p:spPr>
          <a:xfrm>
            <a:off x="494911" y="1903730"/>
            <a:ext cx="2742715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Structurer le code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dans une logique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d’experimentation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400"/>
            </a:pPr>
            <a:r>
              <a:t> et de traçabilité</a:t>
            </a:r>
          </a:p>
        </p:txBody>
      </p:sp>
      <p:graphicFrame>
        <p:nvGraphicFramePr>
          <p:cNvPr id="170" name="Table"/>
          <p:cNvGraphicFramePr/>
          <p:nvPr/>
        </p:nvGraphicFramePr>
        <p:xfrm>
          <a:off x="4512733" y="1422400"/>
          <a:ext cx="6975906" cy="52741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62228"/>
                <a:gridCol w="5300977"/>
              </a:tblGrid>
              <a:tr h="146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t>initialize.R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t>Charge les packages</a:t>
                      </a:r>
                    </a:p>
                  </a:txBody>
                  <a:tcPr marL="0" marR="0" marT="0" marB="0" anchor="ctr" anchorCtr="0" horzOverflow="overflow"/>
                </a:tc>
              </a:tr>
              <a:tr h="233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t>config.R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t>Set les variables de l’experience:</a:t>
                      </a:r>
                    </a:p>
                    <a:p>
                      <a:pPr marL="180473" indent="-180473">
                        <a:lnSpc>
                          <a:spcPct val="100000"/>
                        </a:lnSpc>
                        <a:buSzPct val="100000"/>
                        <a:buChar char="•"/>
                        <a:defRPr sz="1800"/>
                      </a:pPr>
                      <a:r>
                        <a:t>Le numéro de l'expérience</a:t>
                      </a:r>
                    </a:p>
                    <a:p>
                      <a:pPr marL="180473" indent="-180473">
                        <a:lnSpc>
                          <a:spcPct val="100000"/>
                        </a:lnSpc>
                        <a:buSzPct val="100000"/>
                        <a:buChar char="•"/>
                        <a:defRPr sz="1800"/>
                      </a:pPr>
                      <a:r>
                        <a:t>Nom des fichiers input / output</a:t>
                      </a:r>
                    </a:p>
                    <a:p>
                      <a:pPr marL="180473" indent="-180473">
                        <a:lnSpc>
                          <a:spcPct val="100000"/>
                        </a:lnSpc>
                        <a:buSzPct val="100000"/>
                        <a:buChar char="•"/>
                        <a:defRPr sz="1800"/>
                      </a:pPr>
                      <a:r>
                        <a:t>Filtrage des mots</a:t>
                      </a:r>
                    </a:p>
                    <a:p>
                      <a:pPr marL="180473" indent="-180473">
                        <a:lnSpc>
                          <a:spcPct val="100000"/>
                        </a:lnSpc>
                        <a:buSzPct val="100000"/>
                        <a:buChar char="•"/>
                        <a:defRPr sz="1800"/>
                      </a:pPr>
                      <a: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</a:tr>
              <a:tr h="146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t>Notebook ou script 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t>Le code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Install R et RStudi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R et RStudio</a:t>
            </a:r>
          </a:p>
        </p:txBody>
      </p:sp>
      <p:sp>
        <p:nvSpPr>
          <p:cNvPr id="174" name="* R disponible par exemple ici: https://cran.univ-paris1.fr/   (voir https://cran.r-project.org/mirrors.html pour la liste des mirroirs)…"/>
          <p:cNvSpPr txBox="1"/>
          <p:nvPr/>
        </p:nvSpPr>
        <p:spPr>
          <a:xfrm>
            <a:off x="691896" y="1569720"/>
            <a:ext cx="11479918" cy="185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* R disponible par exemple ici: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https://cran.univ-paris1.fr/</a:t>
            </a:r>
            <a:r>
              <a:t>  </a:t>
            </a:r>
            <a:br/>
            <a:r>
              <a:t>(voir https://cran.r-project.org/mirrors.html pour la liste des mirroirs)</a:t>
            </a:r>
          </a:p>
          <a:p>
            <a:pPr/>
            <a:r>
              <a:t>* R studio, version free disponible sur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https://www.rstudio.com/products/rstudio/download/</a:t>
            </a:r>
            <a:r>
              <a:t> </a:t>
            </a:r>
          </a:p>
          <a:p>
            <a:pPr/>
          </a:p>
          <a:p>
            <a:pPr/>
            <a:r>
              <a:t>Et il faudra installer les packages suivants:</a:t>
            </a:r>
          </a:p>
        </p:txBody>
      </p:sp>
      <p:sp>
        <p:nvSpPr>
          <p:cNvPr id="175" name="install.packages( c(&quot;stm&quot;, &quot;tm&quot;, &quot;splines&quot;, &quot;stmBrowser&quot;), dependencies = TRUE)…"/>
          <p:cNvSpPr txBox="1"/>
          <p:nvPr/>
        </p:nvSpPr>
        <p:spPr>
          <a:xfrm>
            <a:off x="892492" y="4121695"/>
            <a:ext cx="11078727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install.packages( c("stm", "tm", "splines", "stmBrowser"), dependencies = TRUE)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install.packages( c('wordcloud', 'igraph', 'data.table'), dependencies = TRUE)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install.packages( c("stringr", "RColorBrewer", "stringr"), dependencies = TRUE)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install.packages( c("geometry", "Rtsne", "GetoptLong"), dependencies = TRUE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Est Républica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 Républicain</a:t>
            </a:r>
          </a:p>
        </p:txBody>
      </p:sp>
      <p:sp>
        <p:nvSpPr>
          <p:cNvPr id="120" name="Une délégation comtoise de parents d'élèves de l'enseignement libre participera, ce week-end, au 21e congrès de l'APEL qui se déroulera à Lyon. Comme le thème « Parents-école : un enfant à éduquer » l'indique, la réflexion portera sur la relation entre famille et établissement scolaire. Quatre lycéens participeront également à ce grand rendez-vous de l'enseignement libre. Ils participeront dimanche à un spectacle monté par des jeunes et intitulé « Voyage au coeur de l'imaginaire »."/>
          <p:cNvSpPr txBox="1"/>
          <p:nvPr/>
        </p:nvSpPr>
        <p:spPr>
          <a:xfrm>
            <a:off x="86861" y="1012190"/>
            <a:ext cx="11003172" cy="132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0000"/>
              </a:lnSpc>
              <a:defRPr sz="15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Une délégation comtoise de parents d'élèves de l'enseignement libre participera, ce week-end, au 21e congrès de l'APEL qui se déroulera à Lyon. Comme le thème « Parents-école : un enfant à éduquer » l'indique, la réflexion portera sur la relation entre famille et établissement scolaire. Quatre lycéens participeront également à ce grand rendez-vous de l'enseignement libre. Ils participeront dimanche à un spectacle monté par des jeunes et intitulé « Voyage au coeur de l'imaginaire ».</a:t>
            </a:r>
          </a:p>
        </p:txBody>
      </p:sp>
      <p:sp>
        <p:nvSpPr>
          <p:cNvPr id="121" name="L'équipe B disputera un match amical, le mardi 31 août, à 19h, à Sommerviller. Départ à 18 h. Le dimanche 29, sur le terrain de Damelevières, elle jouera en amical à 17 h 30 contre Blainville B. Départ à 16 h 45. Dimanche 29 août, les espoirs et les moins de 17 ans de l'US Trailor disputeront les éliminatoires du challenge du Chauffage lunévillois."/>
          <p:cNvSpPr txBox="1"/>
          <p:nvPr/>
        </p:nvSpPr>
        <p:spPr>
          <a:xfrm>
            <a:off x="1773003" y="2820399"/>
            <a:ext cx="5511029" cy="1494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0000"/>
              </a:lnSpc>
              <a:defRPr i="1" sz="1500"/>
            </a:lvl1pPr>
          </a:lstStyle>
          <a:p>
            <a:pPr/>
            <a:r>
              <a:t>L'équipe B disputera un match amical, le mardi 31 août, à 19h, à Sommerviller. Départ à 18 h. Le dimanche 29, sur le terrain de Damelevières, elle jouera en amical à 17 h 30 contre Blainville B. Départ à 16 h 45. Dimanche 29 août, les espoirs et les moins de 17 ans de l'US Trailor disputeront les éliminatoires du challenge du Chauffage lunévillois.</a:t>
            </a:r>
          </a:p>
        </p:txBody>
      </p:sp>
      <p:sp>
        <p:nvSpPr>
          <p:cNvPr id="122" name="Une cinquantaine d'enfants de CE2, CM1 et CM2 ont fait leur rentrée mercredi matin au catéchisme. Une célébration a eu lieu à l'église en présence de l'abbé Aubert et de quelques parents ayant répondu à l'invitation. Marie-Thérèse Conraud, parmi la dizaine de catéchistes, a remis des livres aux enfants et leur a donné des informations et des conseils pratiques sur le déroulement des cours de caté. Les enfants de Granges, de Barbey-Seroux et de Champdray se réuniront au foyer paroissial, les autres à la salle polyvalente de Jussarupt."/>
          <p:cNvSpPr txBox="1"/>
          <p:nvPr/>
        </p:nvSpPr>
        <p:spPr>
          <a:xfrm>
            <a:off x="28036" y="4789170"/>
            <a:ext cx="11592755" cy="1352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00000"/>
              </a:lnSpc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Une cinquantaine d'enfants de CE2, CM1 et CM2 ont fait leur rentrée mercredi matin au catéchisme. Une célébration a eu lieu à l'église en présence de l'abbé Aubert et de quelques parents ayant répondu à l'invitation. Marie-Thérèse Conraud, parmi la dizaine de catéchistes, a remis des livres aux enfants et leur a donné des informations et des conseils pratiques sur le déroulement des cours de caté. Les enfants de Granges, de Barbey-Seroux et de Champdray se réuniront au foyer paroissial, les autres à la salle polyvalente de Jussarupt.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Reca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26" name="2. Processus de numérisation du texte"/>
          <p:cNvSpPr txBox="1"/>
          <p:nvPr/>
        </p:nvSpPr>
        <p:spPr>
          <a:xfrm>
            <a:off x="1043928" y="3440430"/>
            <a:ext cx="400474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 Processus de numérisation du texte</a:t>
            </a:r>
          </a:p>
        </p:txBody>
      </p:sp>
      <p:pic>
        <p:nvPicPr>
          <p:cNvPr id="127" name="upem_pile_of_docs.png" descr="upem_pile_of_do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9" y="4315363"/>
            <a:ext cx="1310140" cy="110198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8" name="Table"/>
          <p:cNvGraphicFramePr/>
          <p:nvPr/>
        </p:nvGraphicFramePr>
        <p:xfrm>
          <a:off x="3014631" y="4364598"/>
          <a:ext cx="2140711" cy="101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32002"/>
                <a:gridCol w="532002"/>
                <a:gridCol w="532002"/>
                <a:gridCol w="532002"/>
              </a:tblGrid>
              <a:tr h="217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2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Arbre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Gazon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Été</a:t>
                      </a:r>
                    </a:p>
                  </a:txBody>
                  <a:tcPr marL="0" marR="0" marT="0" marB="0" anchor="t" anchorCtr="0" horzOverflow="overflow"/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Doc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19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Doc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19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2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2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200"/>
                      </a:pPr>
                    </a:p>
                  </a:txBody>
                  <a:tcPr marL="0" marR="0" marT="0" marB="0" anchor="t" anchorCtr="0" horzOverflow="overflow"/>
                </a:tc>
              </a:tr>
              <a:tr h="19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Doc 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sz="1200"/>
                        <a:t>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29" name="Matrice Mots - Documents"/>
          <p:cNvSpPr txBox="1"/>
          <p:nvPr/>
        </p:nvSpPr>
        <p:spPr>
          <a:xfrm>
            <a:off x="2603955" y="5638658"/>
            <a:ext cx="294936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00000"/>
              </a:lnSpc>
              <a:defRPr b="1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Matrice Mots - Documents</a:t>
            </a:r>
          </a:p>
        </p:txBody>
      </p:sp>
      <p:sp>
        <p:nvSpPr>
          <p:cNvPr id="130" name="Corpus brut"/>
          <p:cNvSpPr txBox="1"/>
          <p:nvPr/>
        </p:nvSpPr>
        <p:spPr>
          <a:xfrm>
            <a:off x="521790" y="5638658"/>
            <a:ext cx="14121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00000"/>
              </a:lnSpc>
              <a:defRPr b="1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Corpus brut</a:t>
            </a:r>
          </a:p>
        </p:txBody>
      </p:sp>
      <p:sp>
        <p:nvSpPr>
          <p:cNvPr id="131" name="Line"/>
          <p:cNvSpPr/>
          <p:nvPr/>
        </p:nvSpPr>
        <p:spPr>
          <a:xfrm>
            <a:off x="2611636" y="5181414"/>
            <a:ext cx="851836" cy="1"/>
          </a:xfrm>
          <a:prstGeom prst="line">
            <a:avLst/>
          </a:prstGeom>
          <a:ln w="635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>
              <a:lnSpc>
                <a:spcPct val="100000"/>
              </a:lnSpc>
            </a:pPr>
          </a:p>
        </p:txBody>
      </p:sp>
      <p:sp>
        <p:nvSpPr>
          <p:cNvPr id="132" name="Nettoyage / Mise en forme du texte…"/>
          <p:cNvSpPr txBox="1"/>
          <p:nvPr/>
        </p:nvSpPr>
        <p:spPr>
          <a:xfrm>
            <a:off x="851685" y="1358881"/>
            <a:ext cx="4371739" cy="147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Nettoyage / Mise en forme du texte</a:t>
            </a:r>
          </a:p>
          <a:p>
            <a:pPr lvl="1" marL="748631" indent="-240631">
              <a:buSzPct val="100000"/>
              <a:buAutoNum type="arabicPeriod" startAt="1"/>
            </a:pPr>
            <a:r>
              <a:t>Ponctuation</a:t>
            </a:r>
          </a:p>
          <a:p>
            <a:pPr lvl="1" marL="748631" indent="-240631">
              <a:buSzPct val="100000"/>
              <a:buAutoNum type="arabicPeriod" startAt="1"/>
            </a:pPr>
            <a:r>
              <a:t>Tokenization</a:t>
            </a:r>
          </a:p>
          <a:p>
            <a:pPr lvl="1" marL="748631" indent="-240631">
              <a:buSzPct val="100000"/>
              <a:buAutoNum type="arabicPeriod" startAt="1"/>
            </a:pPr>
            <a:r>
              <a:t>Stopwords et réduction du volume</a:t>
            </a:r>
          </a:p>
        </p:txBody>
      </p:sp>
      <p:sp>
        <p:nvSpPr>
          <p:cNvPr id="133" name="3. Topic Modeling…"/>
          <p:cNvSpPr txBox="1"/>
          <p:nvPr/>
        </p:nvSpPr>
        <p:spPr>
          <a:xfrm>
            <a:off x="6207882" y="1268730"/>
            <a:ext cx="4451895" cy="446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 Topic Modeling</a:t>
            </a:r>
          </a:p>
          <a:p>
            <a:pPr/>
            <a:r>
              <a:rPr b="1"/>
              <a:t>Latent Semantic Analysis</a:t>
            </a:r>
            <a:r>
              <a:t>: </a:t>
            </a:r>
            <a:br/>
            <a:r>
              <a:t>déterministe, </a:t>
            </a:r>
          </a:p>
          <a:p>
            <a:pPr/>
            <a:r>
              <a:t>=&gt; factorisation de matrice</a:t>
            </a:r>
          </a:p>
          <a:p>
            <a:pPr/>
          </a:p>
          <a:p>
            <a:pPr/>
            <a:r>
              <a:rPr b="1"/>
              <a:t>Latent Dirichlet Allocation</a:t>
            </a:r>
            <a:r>
              <a:t>:</a:t>
            </a:r>
          </a:p>
          <a:p>
            <a:pPr/>
            <a:r>
              <a:t>Hypothèse: les mots dans les topics; </a:t>
            </a:r>
            <a:br/>
            <a:r>
              <a:t>les topics dans les documents suivent une </a:t>
            </a:r>
            <a:br/>
            <a:r>
              <a:t>certaine distribution de probabilité</a:t>
            </a:r>
          </a:p>
          <a:p>
            <a:pPr/>
            <a:r>
              <a:t>=&gt; le modele LDA va estimer </a:t>
            </a:r>
            <a:br/>
            <a:r>
              <a:t>les paramètres de la distribution</a:t>
            </a:r>
          </a:p>
        </p:txBody>
      </p:sp>
      <p:sp>
        <p:nvSpPr>
          <p:cNvPr id="134" name="Shallow"/>
          <p:cNvSpPr txBox="1"/>
          <p:nvPr/>
        </p:nvSpPr>
        <p:spPr>
          <a:xfrm>
            <a:off x="3809519" y="6253512"/>
            <a:ext cx="9007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Shallow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Recap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38" name="DataFrame Pandas…"/>
          <p:cNvSpPr txBox="1"/>
          <p:nvPr/>
        </p:nvSpPr>
        <p:spPr>
          <a:xfrm>
            <a:off x="861182" y="1332230"/>
            <a:ext cx="6126236" cy="542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DataFrame Pandas</a:t>
            </a:r>
          </a:p>
          <a:p>
            <a:pPr marL="240631" indent="-240631">
              <a:buSzPct val="100000"/>
              <a:buAutoNum type="arabicPeriod" startAt="1"/>
            </a:pPr>
            <a:r>
              <a:t>Nettoyage du corpus</a:t>
            </a:r>
          </a:p>
          <a:p>
            <a:pPr lvl="1" marL="935789" indent="-300789">
              <a:buSzPct val="100000"/>
              <a:buAutoNum type="alphaUcPeriod" startAt="1"/>
            </a:pPr>
            <a:r>
              <a:t>Ponctuation</a:t>
            </a:r>
          </a:p>
          <a:p>
            <a:pPr lvl="5" indent="1143000">
              <a:lnSpc>
                <a:spcPct val="120000"/>
              </a:lnSpc>
              <a:defRPr sz="1500">
                <a:solidFill>
                  <a:srgbClr val="888888"/>
                </a:solidFill>
              </a:defRPr>
            </a:pPr>
            <a:r>
              <a:t>Characters = !@#$%^&amp;*()</a:t>
            </a:r>
          </a:p>
          <a:p>
            <a:pPr lvl="5" indent="1143000">
              <a:lnSpc>
                <a:spcPct val="120000"/>
              </a:lnSpc>
              <a:defRPr sz="1500">
                <a:solidFill>
                  <a:srgbClr val="888888"/>
                </a:solidFill>
              </a:defRPr>
            </a:pPr>
            <a:r>
              <a:t>translator</a:t>
            </a:r>
          </a:p>
          <a:p>
            <a:pPr lvl="1" marL="935789" indent="-300789">
              <a:buSzPct val="100000"/>
              <a:buAutoNum type="alphaUcPeriod" startAt="1"/>
            </a:pPr>
            <a:r>
              <a:t>Tokenization</a:t>
            </a:r>
          </a:p>
          <a:p>
            <a:pPr lvl="5" indent="1143000">
              <a:lnSpc>
                <a:spcPct val="120000"/>
              </a:lnSpc>
              <a:defRPr sz="1500">
                <a:solidFill>
                  <a:srgbClr val="888888"/>
                </a:solidFill>
              </a:defRPr>
            </a:pPr>
            <a:r>
              <a:t>nltk.word_tokenize</a:t>
            </a:r>
          </a:p>
          <a:p>
            <a:pPr lvl="1" marL="885657" indent="-250657">
              <a:buSzPct val="100000"/>
              <a:buAutoNum type="alphaUcPeriod" startAt="1"/>
              <a:defRPr sz="1500"/>
            </a:pPr>
            <a:r>
              <a:t>Stopwords</a:t>
            </a:r>
          </a:p>
          <a:p>
            <a:pPr lvl="5" indent="1143000">
              <a:lnSpc>
                <a:spcPct val="120000"/>
              </a:lnSpc>
              <a:defRPr sz="1500">
                <a:solidFill>
                  <a:srgbClr val="888888"/>
                </a:solidFill>
              </a:defRPr>
            </a:pPr>
            <a:r>
              <a:t>nltk.stopwords.words(‘fr’)</a:t>
            </a:r>
          </a:p>
          <a:p>
            <a:pPr lvl="5" indent="1143000">
              <a:lnSpc>
                <a:spcPct val="120000"/>
              </a:lnSpc>
              <a:defRPr sz="1500">
                <a:solidFill>
                  <a:srgbClr val="888888"/>
                </a:solidFill>
              </a:defRPr>
            </a:pPr>
            <a:r>
              <a:t>stop_words</a:t>
            </a:r>
          </a:p>
          <a:p>
            <a:pPr lvl="5" indent="1143000">
              <a:lnSpc>
                <a:spcPct val="120000"/>
              </a:lnSpc>
              <a:defRPr sz="1500">
                <a:solidFill>
                  <a:srgbClr val="888888"/>
                </a:solidFill>
              </a:defRPr>
            </a:pPr>
            <a:r>
              <a:t>[w for w in tokens if 2 not in stopwords]</a:t>
            </a:r>
          </a:p>
          <a:p>
            <a:pPr lvl="1" marL="885657" indent="-250657">
              <a:buSzPct val="100000"/>
              <a:buAutoNum type="alphaUcPeriod" startAt="1"/>
              <a:defRPr sz="1500"/>
            </a:pPr>
            <a:r>
              <a:t>Enlever les paragraphes trop long ou trop court</a:t>
            </a:r>
          </a:p>
          <a:p>
            <a:pPr marL="200526" indent="-200526">
              <a:buSzPct val="100000"/>
              <a:buAutoNum type="arabicPeriod" startAt="1"/>
              <a:defRPr sz="1500"/>
            </a:pPr>
            <a:r>
              <a:t>LDA / LSA</a:t>
            </a:r>
          </a:p>
          <a:p>
            <a:pPr lvl="5" indent="1143000">
              <a:lnSpc>
                <a:spcPct val="120000"/>
              </a:lnSpc>
              <a:defRPr sz="1500">
                <a:solidFill>
                  <a:srgbClr val="888888"/>
                </a:solidFill>
              </a:defRPr>
            </a:pPr>
            <a:r>
              <a:t>num_topics</a:t>
            </a:r>
          </a:p>
          <a:p>
            <a:pPr marL="200526" indent="-200526">
              <a:buSzPct val="100000"/>
              <a:buAutoNum type="arabicPeriod" startAt="1"/>
              <a:defRPr sz="1500"/>
            </a:pPr>
          </a:p>
          <a:p>
            <a:pPr marL="200526" indent="-200526">
              <a:buSzPct val="100000"/>
              <a:buAutoNum type="arabicPeriod" startAt="5"/>
              <a:defRPr sz="1500"/>
            </a:pPr>
          </a:p>
          <a:p>
            <a:pPr>
              <a:defRPr sz="1500"/>
            </a:pPr>
          </a:p>
        </p:txBody>
      </p:sp>
      <p:sp>
        <p:nvSpPr>
          <p:cNvPr id="139" name="Réduire le bruit pour accroître le signal…"/>
          <p:cNvSpPr txBox="1"/>
          <p:nvPr/>
        </p:nvSpPr>
        <p:spPr>
          <a:xfrm>
            <a:off x="6296782" y="1306830"/>
            <a:ext cx="5058321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Réduire le bruit pour accroître le signal</a:t>
            </a:r>
          </a:p>
          <a:p>
            <a:pPr marL="240631" indent="-240631">
              <a:buSzPct val="100000"/>
              <a:buAutoNum type="arabicPeriod" startAt="1"/>
            </a:pPr>
            <a:r>
              <a:t>Ne pas hésiter à </a:t>
            </a:r>
            <a:r>
              <a:rPr i="1"/>
              <a:t>jeter</a:t>
            </a:r>
            <a:r>
              <a:t> du contenu</a:t>
            </a:r>
          </a:p>
          <a:p>
            <a:pPr marL="240631" indent="-240631">
              <a:buSzPct val="100000"/>
              <a:buAutoNum type="arabicPeriod" startAt="1"/>
            </a:pPr>
            <a:r>
              <a:t>Liberté de décision</a:t>
            </a:r>
          </a:p>
          <a:p>
            <a:pPr lvl="1" marL="748631" indent="-240631">
              <a:buSzPct val="100000"/>
              <a:buAutoNum type="arabicPeriod" startAt="1"/>
            </a:pPr>
            <a:r>
              <a:t>Ponctuation, chiffres, majuscule,</a:t>
            </a:r>
          </a:p>
          <a:p>
            <a:pPr lvl="1" marL="748631" indent="-240631">
              <a:buSzPct val="100000"/>
              <a:buAutoNum type="arabicPeriod" startAt="1"/>
            </a:pPr>
            <a:r>
              <a:t>Mots vs bigrams</a:t>
            </a:r>
          </a:p>
          <a:p>
            <a:pPr lvl="1" marL="748631" indent="-240631">
              <a:buSzPct val="100000"/>
              <a:buAutoNum type="arabicPeriod" startAt="1"/>
            </a:pPr>
            <a:r>
              <a:t>Filtrage tokens (stopwords, longueur, …)</a:t>
            </a:r>
          </a:p>
          <a:p>
            <a:pPr marL="240631" indent="-240631">
              <a:buSzPct val="100000"/>
              <a:buAutoNum type="arabicPeriod" startAt="1"/>
            </a:pPr>
            <a:r>
              <a:t>Variabilité du contenu</a:t>
            </a:r>
          </a:p>
          <a:p>
            <a:pPr lvl="1" marL="748631" indent="-240631">
              <a:buSzPct val="100000"/>
              <a:buAutoNum type="arabicPeriod" startAt="1"/>
            </a:pPr>
            <a:r>
              <a:t>Résultats du semi marathon,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STM en 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STM en R</a:t>
            </a:r>
          </a:p>
        </p:txBody>
      </p:sp>
      <p:sp>
        <p:nvSpPr>
          <p:cNvPr id="143" name="TextBox 5"/>
          <p:cNvSpPr txBox="1"/>
          <p:nvPr/>
        </p:nvSpPr>
        <p:spPr>
          <a:xfrm>
            <a:off x="2047057" y="4739106"/>
            <a:ext cx="8097886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http://www.margaretroberts.net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t> et al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www.structuraltopicmodel.com/</a:t>
            </a:r>
            <a:r>
              <a:t>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cran.r-project.org/web/packages/stm/vignettes/stmVignette.pdf</a:t>
            </a:r>
            <a:r>
              <a:t> </a:t>
            </a:r>
          </a:p>
        </p:txBody>
      </p:sp>
      <p:sp>
        <p:nvSpPr>
          <p:cNvPr id="144" name="TextBox 4"/>
          <p:cNvSpPr txBox="1"/>
          <p:nvPr/>
        </p:nvSpPr>
        <p:spPr>
          <a:xfrm>
            <a:off x="2110560" y="1398820"/>
            <a:ext cx="6677284" cy="334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II existe plusieurs package de topic models en R (topicmodels)</a:t>
            </a:r>
          </a:p>
          <a:p>
            <a:pPr/>
          </a:p>
          <a:p>
            <a:pPr/>
            <a:r>
              <a:t>Pourquoi ce package STM et pas un autre? </a:t>
            </a:r>
          </a:p>
          <a:p>
            <a:pPr/>
            <a:r>
              <a:t>Il permet de: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Déterminer simplement le nombre optimal de topics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Analyser l’impact de variables externes sur les topics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Préparer les textes (stem, token, </a:t>
            </a:r>
            <a:r>
              <a:t>…</a:t>
            </a:r>
            <a:r>
              <a:t>)</a:t>
            </a:r>
          </a:p>
          <a:p>
            <a:pPr/>
            <a:r>
              <a:t>Il possède de nombreuses méthodes d’exploration des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Fonctionalité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Fonctionalités</a:t>
            </a:r>
          </a:p>
        </p:txBody>
      </p:sp>
      <p:pic>
        <p:nvPicPr>
          <p:cNvPr id="14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281" y="103134"/>
            <a:ext cx="5843879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Préparation du texte:…"/>
          <p:cNvSpPr txBox="1"/>
          <p:nvPr/>
        </p:nvSpPr>
        <p:spPr>
          <a:xfrm>
            <a:off x="1151658" y="1802130"/>
            <a:ext cx="2772108" cy="3718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/>
            </a:pPr>
            <a:r>
              <a:t>Préparation du texte:</a:t>
            </a:r>
          </a:p>
          <a:p>
            <a:pPr lvl="1" marL="742950" indent="-285750">
              <a:buSzPct val="100000"/>
              <a:buFont typeface="Arial"/>
              <a:buChar char="•"/>
              <a:defRPr b="1" i="1"/>
            </a:pPr>
            <a:r>
              <a:t>textProcessor</a:t>
            </a:r>
          </a:p>
          <a:p>
            <a:pPr lvl="1" marL="742950" indent="-285750">
              <a:buSzPct val="100000"/>
              <a:buFont typeface="Arial"/>
              <a:buChar char="•"/>
              <a:defRPr b="1" i="1"/>
            </a:pPr>
            <a:r>
              <a:t>prepDocuments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Topic Modeling:</a:t>
            </a:r>
          </a:p>
          <a:p>
            <a:pPr lvl="1" marL="742950" indent="-285750">
              <a:buSzPct val="100000"/>
              <a:buFont typeface="Arial"/>
              <a:buChar char="•"/>
              <a:defRPr b="1" i="1"/>
            </a:pPr>
            <a:r>
              <a:t>STM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Exploration:</a:t>
            </a:r>
          </a:p>
          <a:p>
            <a:pPr lvl="1" marL="742950" indent="-285750">
              <a:buSzPct val="100000"/>
              <a:buFont typeface="Arial"/>
              <a:buChar char="•"/>
              <a:defRPr b="1" i="1"/>
            </a:pPr>
            <a:r>
              <a:t>plot.STM</a:t>
            </a:r>
          </a:p>
          <a:p>
            <a:pPr lvl="1" marL="742950" indent="-285750">
              <a:buSzPct val="100000"/>
              <a:buFont typeface="Arial"/>
              <a:buChar char="•"/>
              <a:defRPr b="1" i="1"/>
            </a:pPr>
            <a:r>
              <a:t>findThoughts</a:t>
            </a:r>
          </a:p>
          <a:p>
            <a:pPr lvl="1" marL="742950" indent="-285750">
              <a:buSzPct val="100000"/>
              <a:buFont typeface="Arial"/>
              <a:buChar char="•"/>
              <a:defRPr b="1" i="1"/>
            </a:pPr>
            <a:r>
              <a:t>labelTopics</a:t>
            </a:r>
          </a:p>
          <a:p>
            <a:pPr lvl="1" marL="742950" indent="-285750">
              <a:buSzPct val="100000"/>
              <a:buFont typeface="Arial"/>
              <a:buChar char="•"/>
              <a:defRPr b="1" i="1"/>
            </a:pPr>
            <a:r>
              <a:t>+++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Qualité des top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Qualité des topics</a:t>
            </a:r>
          </a:p>
        </p:txBody>
      </p:sp>
      <p:sp>
        <p:nvSpPr>
          <p:cNvPr id="153" name="TextBox 6"/>
          <p:cNvSpPr txBox="1"/>
          <p:nvPr/>
        </p:nvSpPr>
        <p:spPr>
          <a:xfrm>
            <a:off x="138002" y="1261947"/>
            <a:ext cx="12057867" cy="731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STM</a:t>
            </a:r>
            <a:r>
              <a:rPr b="0"/>
              <a:t> définit 2 métriques parlantes:</a:t>
            </a:r>
          </a:p>
          <a:p>
            <a:pPr lvl="1">
              <a:defRPr b="1"/>
            </a:pPr>
            <a:r>
              <a:t>Semantic Coherence</a:t>
            </a:r>
            <a:r>
              <a:rPr b="0"/>
              <a:t>: </a:t>
            </a:r>
            <a:r>
              <a:rPr b="0" i="1"/>
              <a:t>maximized when the most probable words in a given topic frequently co-occur together.</a:t>
            </a:r>
          </a:p>
        </p:txBody>
      </p:sp>
      <p:pic>
        <p:nvPicPr>
          <p:cNvPr id="154" name="upem_semantic_coherence.png" descr="upem_semantic_cohere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2150" y="1989629"/>
            <a:ext cx="3187700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upem_stm_exclusivity.png" descr="upem_stm_exclusiv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7950" y="4112646"/>
            <a:ext cx="8318500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FREX exclusivity: The harmonic mean ensures that chosen terms are both frequent and exclusive,…"/>
          <p:cNvSpPr txBox="1"/>
          <p:nvPr/>
        </p:nvSpPr>
        <p:spPr>
          <a:xfrm>
            <a:off x="586563" y="3063240"/>
            <a:ext cx="10434674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FREX</a:t>
            </a:r>
            <a:r>
              <a:rPr b="0"/>
              <a:t> </a:t>
            </a:r>
            <a:r>
              <a:t>exclusivity</a:t>
            </a:r>
            <a:r>
              <a:rPr b="0"/>
              <a:t>: </a:t>
            </a:r>
            <a:r>
              <a:rPr b="0" i="1"/>
              <a:t>The harmonic mean ensures that chosen terms are both frequent and exclusive, </a:t>
            </a:r>
            <a:endParaRPr i="1"/>
          </a:p>
          <a:p>
            <a:pPr>
              <a:defRPr i="1"/>
            </a:pPr>
            <a:r>
              <a:t>rather than simply an extreme on a single dimension.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Nombre de top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Nombre de topics</a:t>
            </a:r>
          </a:p>
        </p:txBody>
      </p:sp>
      <p:sp>
        <p:nvSpPr>
          <p:cNvPr id="160" name="Choix par défaut…"/>
          <p:cNvSpPr txBox="1"/>
          <p:nvPr/>
        </p:nvSpPr>
        <p:spPr>
          <a:xfrm>
            <a:off x="5826882" y="3249930"/>
            <a:ext cx="2278632" cy="88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Choix par défaut</a:t>
            </a:r>
          </a:p>
          <a:p>
            <a:pPr>
              <a:defRPr sz="2200"/>
            </a:pPr>
            <a:r>
              <a:t>Ou grid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1353800" y="6385242"/>
            <a:ext cx="204041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Le code 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code R</a:t>
            </a:r>
          </a:p>
        </p:txBody>
      </p:sp>
      <p:sp>
        <p:nvSpPr>
          <p:cNvPr id="164" name="TextBox 1"/>
          <p:cNvSpPr txBox="1"/>
          <p:nvPr/>
        </p:nvSpPr>
        <p:spPr>
          <a:xfrm>
            <a:off x="1166526" y="1130465"/>
            <a:ext cx="9539360" cy="446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Lire et stocker les donnees dans une dataframe: </a:t>
            </a:r>
            <a:r>
              <a:rPr b="1"/>
              <a:t>read.csv</a:t>
            </a:r>
            <a:endParaRPr b="1"/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textProcessor</a:t>
            </a:r>
            <a:r>
              <a:rPr b="0"/>
              <a:t>: preprocessing du texte, transformations</a:t>
            </a:r>
            <a:endParaRPr b="0"/>
          </a:p>
          <a:p>
            <a:pPr lvl="1" marL="742950" indent="-285750">
              <a:buSzPct val="100000"/>
              <a:buFont typeface="Arial"/>
              <a:buChar char="•"/>
            </a:pPr>
            <a:r>
              <a:t>removestopwords  : filtrer les stopwords</a:t>
            </a:r>
          </a:p>
          <a:p>
            <a:pPr lvl="1" marL="742950" indent="-285750">
              <a:buSzPct val="100000"/>
              <a:buFont typeface="Arial"/>
              <a:buChar char="•"/>
            </a:pPr>
            <a:r>
              <a:t>removenumbers , removepunctuation : enlever les chiffres et signes de ponctuation</a:t>
            </a:r>
          </a:p>
          <a:p>
            <a:pPr lvl="1" marL="742950" indent="-285750">
              <a:buSzPct val="100000"/>
              <a:buFont typeface="Arial"/>
              <a:buChar char="•"/>
            </a:pPr>
            <a:r>
              <a:t>striphtml        : enlever les tags HTML,</a:t>
            </a:r>
          </a:p>
          <a:p>
            <a:pPr lvl="1" marL="742950" indent="-285750">
              <a:buSzPct val="100000"/>
              <a:buFont typeface="Arial"/>
              <a:buChar char="•"/>
            </a:pPr>
            <a:r>
              <a:t>stem             : ne garder que la racine des mots (non utilisé)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prepDocuments</a:t>
            </a:r>
            <a:r>
              <a:rPr b="0"/>
              <a:t>: </a:t>
            </a:r>
            <a:endParaRPr b="0"/>
          </a:p>
          <a:p>
            <a:pPr lvl="1" marL="742950" indent="-285750">
              <a:buSzPct val="100000"/>
              <a:buFont typeface="Arial"/>
              <a:buChar char="•"/>
            </a:pPr>
            <a:r>
              <a:t>Création des structures requises pour STM, </a:t>
            </a:r>
          </a:p>
          <a:p>
            <a:pPr lvl="1" marL="742950" indent="-285750">
              <a:buSzPct val="100000"/>
              <a:buFont typeface="Arial"/>
              <a:buChar char="•"/>
            </a:pPr>
            <a:r>
              <a:t>Filtrage des mots trop ou peu frequents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Définir les variables externes: </a:t>
            </a:r>
            <a:r>
              <a:rPr i="1"/>
              <a:t>rubrique et journal</a:t>
            </a:r>
            <a:endParaRPr i="1"/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stm</a:t>
            </a:r>
            <a:r>
              <a:rPr b="0"/>
              <a:t>: trouver les topics</a:t>
            </a:r>
            <a:endParaRPr b="0"/>
          </a:p>
          <a:p>
            <a:pPr marL="285750" indent="-285750">
              <a:buSzPct val="100000"/>
              <a:buFont typeface="Arial"/>
              <a:buChar char="•"/>
            </a:pPr>
            <a:r>
              <a:rPr b="1"/>
              <a:t>Analyser</a:t>
            </a:r>
            <a:r>
              <a:t> les resultats avec:</a:t>
            </a:r>
          </a:p>
        </p:txBody>
      </p:sp>
      <p:graphicFrame>
        <p:nvGraphicFramePr>
          <p:cNvPr id="165" name="Table 7"/>
          <p:cNvGraphicFramePr/>
          <p:nvPr/>
        </p:nvGraphicFramePr>
        <p:xfrm>
          <a:off x="5491263" y="5333786"/>
          <a:ext cx="5665787" cy="12090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26543"/>
                <a:gridCol w="2826543"/>
              </a:tblGrid>
              <a:tr h="1196618">
                <a:tc>
                  <a:txBody>
                    <a:bodyPr/>
                    <a:lstStyle/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labelTopics</a:t>
                      </a:r>
                    </a:p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plot.STM</a:t>
                      </a:r>
                    </a:p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topicCorr</a:t>
                      </a:r>
                    </a:p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topicQuality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Cloud</a:t>
                      </a:r>
                    </a:p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stmBrowser</a:t>
                      </a:r>
                    </a:p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findThoughts</a:t>
                      </a:r>
                    </a:p>
                    <a:p>
                      <a:pPr lvl="1" marL="742950" indent="-285750">
                        <a:lnSpc>
                          <a:spcPct val="100000"/>
                        </a:lnSpc>
                        <a:buSzPct val="100000"/>
                        <a:buFont typeface="Arial"/>
                        <a:buChar char="•"/>
                        <a:defRPr sz="1800"/>
                      </a:pPr>
                      <a:r>
                        <a:t>findTopic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