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600" u="none" kumimoji="0" normalizeH="0">
        <a:ln>
          <a:noFill/>
        </a:ln>
        <a:solidFill>
          <a:srgbClr val="6F6F6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4808"/>
          <c:y val="0.0586592"/>
          <c:w val="0.904694"/>
          <c:h val="0.83819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Travail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90.000000</c:v>
                </c:pt>
                <c:pt idx="1">
                  <c:v>10.000000</c:v>
                </c:pt>
                <c:pt idx="2">
                  <c:v>0.000000</c:v>
                </c:pt>
                <c:pt idx="3">
                  <c:v>7.000000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0.000000</c:v>
                </c:pt>
                <c:pt idx="1">
                  <c:v>12.000000</c:v>
                </c:pt>
                <c:pt idx="2">
                  <c:v>40.000000</c:v>
                </c:pt>
                <c:pt idx="3">
                  <c:v>0.000000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Election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0.000000</c:v>
                </c:pt>
                <c:pt idx="1">
                  <c:v>18.000000</c:v>
                </c:pt>
                <c:pt idx="2">
                  <c:v>40.000000</c:v>
                </c:pt>
                <c:pt idx="3">
                  <c:v>0.000000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Sheet1!$E$2:$E$5</c:f>
              <c:numCache>
                <c:ptCount val="4"/>
                <c:pt idx="0">
                  <c:v>0.000000</c:v>
                </c:pt>
                <c:pt idx="1">
                  <c:v>30.000000</c:v>
                </c:pt>
                <c:pt idx="2">
                  <c:v>8.000000</c:v>
                </c:pt>
                <c:pt idx="3">
                  <c:v>0.000000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Sécurité</c:v>
                </c:pt>
              </c:strCache>
            </c:strRef>
          </c:tx>
          <c:spPr>
            <a:solidFill>
              <a:schemeClr val="accent5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Sheet1!$F$2:$F$5</c:f>
              <c:numCache>
                <c:ptCount val="4"/>
                <c:pt idx="0">
                  <c:v>0.000000</c:v>
                </c:pt>
                <c:pt idx="1">
                  <c:v>10.000000</c:v>
                </c:pt>
                <c:pt idx="2">
                  <c:v>2.000000</c:v>
                </c:pt>
                <c:pt idx="3">
                  <c:v>0.000000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autre</c:v>
                </c:pt>
              </c:strCache>
            </c:strRef>
          </c:tx>
          <c:spPr>
            <a:solidFill>
              <a:schemeClr val="accent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Sheet1!$G$2:$G$5</c:f>
              <c:numCache>
                <c:ptCount val="1"/>
                <c:pt idx="3">
                  <c:v>10.000000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autre</c:v>
                </c:pt>
              </c:strCache>
            </c:strRef>
          </c:tx>
          <c:spPr>
            <a:solidFill>
              <a:srgbClr val="5882CC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Sheet1!$H$2:$H$5</c:f>
              <c:numCache>
                <c:ptCount val="1"/>
                <c:pt idx="3">
                  <c:v>12.000000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autre</c:v>
                </c:pt>
              </c:strCache>
            </c:strRef>
          </c:tx>
          <c:spPr>
            <a:solidFill>
              <a:srgbClr val="EF8D4B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Sheet1!$I$2:$I$5</c:f>
              <c:numCache>
                <c:ptCount val="1"/>
                <c:pt idx="3">
                  <c:v>20.000000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autre</c:v>
                </c:pt>
              </c:strCache>
            </c:strRef>
          </c:tx>
          <c:spPr>
            <a:solidFill>
              <a:srgbClr val="B1B1B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Sheet1!$J$2:$J$5</c:f>
              <c:numCache>
                <c:ptCount val="1"/>
                <c:pt idx="3">
                  <c:v>18.000000</c:v>
                </c:pt>
              </c:numCache>
            </c:numRef>
          </c:val>
        </c:ser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high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87" y="767804"/>
            <a:ext cx="11719026" cy="101601"/>
          </a:xfrm>
          <a:prstGeom prst="rect">
            <a:avLst/>
          </a:prstGeom>
        </p:spPr>
      </p:pic>
      <p:pic>
        <p:nvPicPr>
          <p:cNvPr id="13" name="Picture 3" descr="Picture 3"/>
          <p:cNvPicPr>
            <a:picLocks noChangeAspect="1"/>
          </p:cNvPicPr>
          <p:nvPr/>
        </p:nvPicPr>
        <p:blipFill>
          <a:blip r:embed="rId3">
            <a:alphaModFix amt="66931"/>
            <a:extLst/>
          </a:blip>
          <a:stretch>
            <a:fillRect/>
          </a:stretch>
        </p:blipFill>
        <p:spPr>
          <a:xfrm>
            <a:off x="10566739" y="42732"/>
            <a:ext cx="1310141" cy="70761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254000" y="-114933"/>
            <a:ext cx="9144000" cy="870546"/>
          </a:xfrm>
          <a:prstGeom prst="rect">
            <a:avLst/>
          </a:prstGeom>
        </p:spPr>
        <p:txBody>
          <a:bodyPr anchor="b"/>
          <a:lstStyle>
            <a:lvl1pPr>
              <a:defRPr b="1" sz="32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300"/>
            </a:lvl1pPr>
            <a:lvl2pPr marL="0" indent="457200">
              <a:spcBef>
                <a:spcPts val="0"/>
              </a:spcBef>
              <a:buSzTx/>
              <a:buFontTx/>
              <a:buNone/>
              <a:defRPr sz="2300"/>
            </a:lvl2pPr>
            <a:lvl3pPr marL="0" indent="914400">
              <a:spcBef>
                <a:spcPts val="0"/>
              </a:spcBef>
              <a:buSzTx/>
              <a:buFontTx/>
              <a:buNone/>
              <a:defRPr sz="2300"/>
            </a:lvl3pPr>
            <a:lvl4pPr marL="0" indent="1371600">
              <a:spcBef>
                <a:spcPts val="0"/>
              </a:spcBef>
              <a:buSzTx/>
              <a:buFontTx/>
              <a:buNone/>
              <a:defRPr sz="2300"/>
            </a:lvl4pPr>
            <a:lvl5pPr marL="0" indent="1828800"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upem-numi.slack.com" TargetMode="External"/><Relationship Id="rId3" Type="http://schemas.openxmlformats.org/officeDocument/2006/relationships/hyperlink" Target="http://bit.ly/2yyUF83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kaidyoxe/status/863398865566937088" TargetMode="External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fr.wikipedia.org/wiki/TF-IDF" TargetMode="External"/><Relationship Id="rId3" Type="http://schemas.openxmlformats.org/officeDocument/2006/relationships/hyperlink" Target="http://scikit-learn.org/stable/modules/generated/sklearn.feature_extraction.text.TfidfVectorizer.html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fr.wikipedia.org/wiki/Loi_de_Dirichlet" TargetMode="External"/><Relationship Id="rId4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adimrehurek.com/gensim/" TargetMode="External"/><Relationship Id="rId3" Type="http://schemas.openxmlformats.org/officeDocument/2006/relationships/hyperlink" Target="https://pypi.python.org/pypi/lda" TargetMode="External"/><Relationship Id="rId4" Type="http://schemas.openxmlformats.org/officeDocument/2006/relationships/hyperlink" Target="http://scikit-learn.org/stable/modules/generated/sklearn.decomposition.LatentDirichletAllocation.html" TargetMode="External"/><Relationship Id="rId5" Type="http://schemas.openxmlformats.org/officeDocument/2006/relationships/hyperlink" Target="http://structuraltopicmodel.com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erklee.edu" TargetMode="External"/><Relationship Id="rId3" Type="http://schemas.openxmlformats.org/officeDocument/2006/relationships/hyperlink" Target="http://docenthealth.com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twitter.com/alexip" TargetMode="External"/><Relationship Id="rId6" Type="http://schemas.openxmlformats.org/officeDocument/2006/relationships/hyperlink" Target="https://www.linkedin.com/in/alexisperrier/" TargetMode="External"/><Relationship Id="rId7" Type="http://schemas.openxmlformats.org/officeDocument/2006/relationships/hyperlink" Target="mailto:alexis.perrier@gmail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35.196.112.120:5000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acebook.com/GodEmperorTrump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upem-numi.slack.com" TargetMode="External"/><Relationship Id="rId3" Type="http://schemas.openxmlformats.org/officeDocument/2006/relationships/hyperlink" Target="http://bit.ly/2yyUF83" TargetMode="External"/><Relationship Id="rId4" Type="http://schemas.openxmlformats.org/officeDocument/2006/relationships/hyperlink" Target="http://35.196.112.120:5000" TargetMode="External"/><Relationship Id="rId5" Type="http://schemas.openxmlformats.org/officeDocument/2006/relationships/hyperlink" Target="https://jupyter.org" TargetMode="External"/><Relationship Id="rId6" Type="http://schemas.openxmlformats.org/officeDocument/2006/relationships/hyperlink" Target="https://github.com/alexisperrier/UPEM-NUMI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experrier.github.io/jekyll/update/2015/09/04/topic-modeling-of-twitter-followers.html" TargetMode="External"/><Relationship Id="rId3" Type="http://schemas.openxmlformats.org/officeDocument/2006/relationships/hyperlink" Target="https://opendatascience.com/blog/dissecting-the-presidential-debates-with-an-nlp-scalpel/" TargetMode="External"/><Relationship Id="rId4" Type="http://schemas.openxmlformats.org/officeDocument/2006/relationships/hyperlink" Target="http://www.common-place-archives.org/vol-06/no-02/tales/" TargetMode="External"/><Relationship Id="rId5" Type="http://schemas.openxmlformats.org/officeDocument/2006/relationships/hyperlink" Target="http://digitalcommons.unl.edu/cgi/viewcontent.cgi?article=1105&amp;context=englishfacpubs" TargetMode="External"/><Relationship Id="rId6" Type="http://schemas.openxmlformats.org/officeDocument/2006/relationships/hyperlink" Target="http://dhs.stanford.edu/algorithmic-literacy/topic-networks-in-proust/" TargetMode="External"/><Relationship Id="rId7" Type="http://schemas.openxmlformats.org/officeDocument/2006/relationships/hyperlink" Target="https://www.researchgate.net/publication/260603845_Structural_Topic_Models_for_Open-Ended_Survey_Responses" TargetMode="External"/><Relationship Id="rId8" Type="http://schemas.openxmlformats.org/officeDocument/2006/relationships/hyperlink" Target="http://dh2015.org/abstracts/xml/SCHOCH_Christof_Topic_Modeling_French_Crime_Ficti/SCH_CH_Christof_Topic_Modeling_French_Crime_Fiction.html" TargetMode="External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TextBox 5"/>
          <p:cNvSpPr txBox="1"/>
          <p:nvPr/>
        </p:nvSpPr>
        <p:spPr>
          <a:xfrm>
            <a:off x="273050" y="128659"/>
            <a:ext cx="7614046" cy="53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>
                <a:solidFill>
                  <a:srgbClr val="929292"/>
                </a:solidFill>
              </a:defRPr>
            </a:lvl1pPr>
          </a:lstStyle>
          <a:p>
            <a:pPr/>
            <a:r>
              <a:t>ETUDES NUMERIQUES ET INNOVATION</a:t>
            </a:r>
          </a:p>
        </p:txBody>
      </p:sp>
      <p:sp>
        <p:nvSpPr>
          <p:cNvPr id="116" name="TextBox 1"/>
          <p:cNvSpPr txBox="1"/>
          <p:nvPr/>
        </p:nvSpPr>
        <p:spPr>
          <a:xfrm>
            <a:off x="2077480" y="1707829"/>
            <a:ext cx="9002091" cy="1823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defRPr b="0" sz="6000">
                <a:solidFill>
                  <a:srgbClr val="000000"/>
                </a:solidFill>
              </a:defRPr>
            </a:pPr>
            <a:r>
              <a:t>Topic Modeling</a:t>
            </a:r>
          </a:p>
          <a:p>
            <a:pPr/>
          </a:p>
          <a:p>
            <a:pPr lvl="2">
              <a:lnSpc>
                <a:spcPct val="90000"/>
              </a:lnSpc>
              <a:defRPr b="0" sz="29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Bilel Benbouzid - </a:t>
            </a:r>
            <a:r>
              <a:t>Alexis Perrier - </a:t>
            </a:r>
            <a:r>
              <a:rPr>
                <a:latin typeface="Arial"/>
                <a:ea typeface="Arial"/>
                <a:cs typeface="Arial"/>
                <a:sym typeface="Arial"/>
              </a:rPr>
              <a:t>Décembre 2017</a:t>
            </a:r>
          </a:p>
        </p:txBody>
      </p:sp>
      <p:sp>
        <p:nvSpPr>
          <p:cNvPr id="117" name="Slack: upem-numi.slack.com…"/>
          <p:cNvSpPr txBox="1"/>
          <p:nvPr/>
        </p:nvSpPr>
        <p:spPr>
          <a:xfrm>
            <a:off x="4007068" y="4937665"/>
            <a:ext cx="5477518" cy="132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2400">
                <a:solidFill>
                  <a:srgbClr val="515151"/>
                </a:solidFill>
              </a:defRPr>
            </a:pPr>
            <a:r>
              <a:t>Slack: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upem-numi.slack.com</a:t>
            </a:r>
            <a:r>
              <a:t>    </a:t>
            </a:r>
          </a:p>
          <a:p>
            <a:pPr lvl="1">
              <a:defRPr sz="2400">
                <a:solidFill>
                  <a:srgbClr val="515151"/>
                </a:solidFill>
              </a:defRPr>
            </a:pPr>
            <a:r>
              <a:t>Invitation: </a:t>
            </a:r>
            <a:r>
              <a:rPr sz="37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bit.ly/2yyUF83</a:t>
            </a:r>
            <a:r>
              <a:rPr sz="37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Autre exemp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Autre exemple</a:t>
            </a:r>
          </a:p>
        </p:txBody>
      </p:sp>
      <p:pic>
        <p:nvPicPr>
          <p:cNvPr id="173" name="Topics_60.png" descr="Topics_6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4670" y="-983666"/>
            <a:ext cx="7916566" cy="1194953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#Datapol…"/>
          <p:cNvSpPr txBox="1"/>
          <p:nvPr/>
        </p:nvSpPr>
        <p:spPr>
          <a:xfrm>
            <a:off x="381000" y="14319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466344">
              <a:lnSpc>
                <a:spcPct val="90000"/>
              </a:lnSpc>
              <a:defRPr b="0" sz="2243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#Datapol</a:t>
            </a:r>
          </a:p>
          <a:p>
            <a:pPr defTabSz="466344">
              <a:lnSpc>
                <a:spcPct val="90000"/>
              </a:lnSpc>
              <a:defRPr b="0" sz="2243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</a:t>
            </a:r>
            <a:br/>
            <a:r>
              <a:t>Facebook FN - Commentaires</a:t>
            </a:r>
          </a:p>
          <a:p>
            <a:pPr defTabSz="466344">
              <a:lnSpc>
                <a:spcPct val="90000"/>
              </a:lnSpc>
              <a:defRPr b="0" sz="2243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60 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6793" y="2464419"/>
            <a:ext cx="5255207" cy="439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Etap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Etapes </a:t>
            </a:r>
          </a:p>
        </p:txBody>
      </p:sp>
      <p:sp>
        <p:nvSpPr>
          <p:cNvPr id="179" name="TextBox 6"/>
          <p:cNvSpPr txBox="1"/>
          <p:nvPr/>
        </p:nvSpPr>
        <p:spPr>
          <a:xfrm>
            <a:off x="2044078" y="886861"/>
            <a:ext cx="996507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38150" indent="-438150">
              <a:buSzPct val="100000"/>
              <a:buAutoNum type="arabicPeriod" startAt="1"/>
              <a:defRPr b="0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Corpus brut</a:t>
            </a:r>
          </a:p>
          <a:p>
            <a:pPr marL="438150" indent="-438150">
              <a:buSzPct val="100000"/>
              <a:buAutoNum type="arabicPeriod" startAt="1"/>
              <a:defRPr b="0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Unité d’analyse: tweet(s), commentaire(s), paragraphe(s), article(s), blog, livre, …</a:t>
            </a:r>
          </a:p>
          <a:p>
            <a:pPr marL="438150" indent="-438150">
              <a:buSzPct val="100000"/>
              <a:buAutoNum type="arabicPeriod" startAt="1"/>
              <a:defRPr b="0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Technique utilisée: </a:t>
            </a:r>
            <a:r>
              <a:rPr>
                <a:solidFill>
                  <a:srgbClr val="0433FF"/>
                </a:solidFill>
              </a:rPr>
              <a:t>LSA</a:t>
            </a:r>
            <a:r>
              <a:t>, </a:t>
            </a:r>
            <a:r>
              <a:rPr>
                <a:solidFill>
                  <a:srgbClr val="0433FF"/>
                </a:solidFill>
              </a:rPr>
              <a:t>LDA</a:t>
            </a:r>
            <a:r>
              <a:t>, pLSA, HLDA, DTM, Topic2Vec</a:t>
            </a:r>
          </a:p>
          <a:p>
            <a:pPr marL="438150" indent="-438150">
              <a:buSzPct val="100000"/>
              <a:buAutoNum type="arabicPeriod" startAt="1"/>
              <a:defRPr b="0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Variable externes?</a:t>
            </a:r>
          </a:p>
        </p:txBody>
      </p:sp>
      <p:sp>
        <p:nvSpPr>
          <p:cNvPr id="180" name="Rectangle 7"/>
          <p:cNvSpPr txBox="1"/>
          <p:nvPr/>
        </p:nvSpPr>
        <p:spPr>
          <a:xfrm>
            <a:off x="1778000" y="3038566"/>
            <a:ext cx="8091637" cy="251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381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Pre-processing: </a:t>
            </a:r>
          </a:p>
          <a:p>
            <a:pPr lvl="1" marL="8953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Enlever le bruit, </a:t>
            </a:r>
            <a:r>
              <a:rPr b="1"/>
              <a:t>garbage-in garbage-out</a:t>
            </a:r>
          </a:p>
          <a:p>
            <a:pPr lvl="1" marL="8953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Adapter, transformer le contenu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81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Topic Modeling: faire tourner les modèles</a:t>
            </a:r>
          </a:p>
          <a:p>
            <a:pPr lvl="1" marL="8953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Combien de topics?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81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Interprétation des résultats</a:t>
            </a:r>
          </a:p>
          <a:p>
            <a:pPr lvl="1" marL="8953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Nommer les topics</a:t>
            </a:r>
          </a:p>
          <a:p>
            <a:pPr lvl="1" marL="8953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Mesurer</a:t>
            </a:r>
            <a:r>
              <a:t> leur qualité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81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Visualisation</a:t>
            </a:r>
          </a:p>
          <a:p>
            <a:pPr marL="438150" indent="-438150">
              <a:lnSpc>
                <a:spcPct val="90000"/>
              </a:lnSpc>
              <a:buSzPct val="100000"/>
              <a:buAutoNum type="arabicPeriod" startAt="1"/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Wordcloud! </a:t>
            </a:r>
          </a:p>
        </p:txBody>
      </p:sp>
      <p:sp>
        <p:nvSpPr>
          <p:cNvPr id="181" name="TextBox 1"/>
          <p:cNvSpPr txBox="1"/>
          <p:nvPr/>
        </p:nvSpPr>
        <p:spPr>
          <a:xfrm>
            <a:off x="439841" y="3059430"/>
            <a:ext cx="107742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Etapes:</a:t>
            </a:r>
          </a:p>
        </p:txBody>
      </p:sp>
      <p:sp>
        <p:nvSpPr>
          <p:cNvPr id="182" name="TextBox 1"/>
          <p:cNvSpPr txBox="1"/>
          <p:nvPr/>
        </p:nvSpPr>
        <p:spPr>
          <a:xfrm>
            <a:off x="384053" y="886861"/>
            <a:ext cx="13922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Définition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Corp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Corpus</a:t>
            </a:r>
          </a:p>
        </p:txBody>
      </p:sp>
      <p:sp>
        <p:nvSpPr>
          <p:cNvPr id="186" name="TextBox 3"/>
          <p:cNvSpPr txBox="1"/>
          <p:nvPr/>
        </p:nvSpPr>
        <p:spPr>
          <a:xfrm>
            <a:off x="279915" y="1001983"/>
            <a:ext cx="7401792" cy="197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Longueur</a:t>
            </a:r>
            <a:r>
              <a:t>: du tweet (280) à l’article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Langue</a:t>
            </a:r>
            <a:r>
              <a:t>: anglais, français, franglais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Niveau de langue</a:t>
            </a:r>
            <a:r>
              <a:t>: classique, argot, smiley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Contenu</a:t>
            </a:r>
            <a:r>
              <a:t>: images, urls, html, texte,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Source</a:t>
            </a:r>
            <a:r>
              <a:t>: sms, tweets, forum, presse, </a:t>
            </a:r>
            <a:r>
              <a:t>OCR, transcript</a:t>
            </a:r>
          </a:p>
        </p:txBody>
      </p:sp>
      <p:pic>
        <p:nvPicPr>
          <p:cNvPr id="187" name="Picture 1" descr="Picture 1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alphaModFix amt="60115"/>
            <a:extLst/>
          </a:blip>
          <a:stretch>
            <a:fillRect/>
          </a:stretch>
        </p:blipFill>
        <p:spPr>
          <a:xfrm>
            <a:off x="6476849" y="4261301"/>
            <a:ext cx="5596674" cy="222333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88" name="TextBox 2"/>
          <p:cNvSpPr txBox="1"/>
          <p:nvPr/>
        </p:nvSpPr>
        <p:spPr>
          <a:xfrm>
            <a:off x="450384" y="4261301"/>
            <a:ext cx="5765183" cy="20091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« </a:t>
            </a:r>
            <a:r>
              <a:rPr i="1"/>
              <a:t>Nous avons des devoirs envers notre pays. </a:t>
            </a:r>
            <a:endParaRPr i="1"/>
          </a:p>
          <a:p>
            <a:pPr>
              <a:spcBef>
                <a:spcPts val="600"/>
              </a:spcBef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Nous sommes les héritiers d’une grande histoire et du grand message humaniste adressé au monde. </a:t>
            </a:r>
          </a:p>
          <a:p>
            <a:pPr>
              <a:spcBef>
                <a:spcPts val="600"/>
              </a:spcBef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Nous devons les transmettre d’abord à nos enfants, mais plus important encore, il faut les porter vers l’avenir et leur donner une sève nouvelle. »</a:t>
            </a:r>
          </a:p>
          <a:p>
            <a:pPr>
              <a:spcBef>
                <a:spcPts val="600"/>
              </a:spcBef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Emmanuel Macron, 08 mai 2017</a:t>
            </a:r>
          </a:p>
        </p:txBody>
      </p:sp>
      <p:sp>
        <p:nvSpPr>
          <p:cNvPr id="189" name="Influence la transformation du texte"/>
          <p:cNvSpPr txBox="1"/>
          <p:nvPr/>
        </p:nvSpPr>
        <p:spPr>
          <a:xfrm>
            <a:off x="6855583" y="1420193"/>
            <a:ext cx="4839207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0433FF"/>
                </a:solidFill>
              </a:defRPr>
            </a:lvl1pPr>
          </a:lstStyle>
          <a:p>
            <a:pPr/>
            <a:r>
              <a:t>Influence la transformation du texte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Bag of Wor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Bag of Words</a:t>
            </a:r>
          </a:p>
        </p:txBody>
      </p:sp>
      <p:sp>
        <p:nvSpPr>
          <p:cNvPr id="193" name="TextBox 1"/>
          <p:cNvSpPr txBox="1"/>
          <p:nvPr/>
        </p:nvSpPr>
        <p:spPr>
          <a:xfrm>
            <a:off x="446358" y="1154340"/>
            <a:ext cx="10138549" cy="105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L’information prise en compte est intégralement contenue dans la liste de mots issue du texte, indépendamment de leur position ou de leur fonction dans la phrase</a:t>
            </a:r>
          </a:p>
        </p:txBody>
      </p:sp>
      <p:sp>
        <p:nvSpPr>
          <p:cNvPr id="194" name="TextBox 2"/>
          <p:cNvSpPr txBox="1"/>
          <p:nvPr/>
        </p:nvSpPr>
        <p:spPr>
          <a:xfrm>
            <a:off x="4556988" y="2630805"/>
            <a:ext cx="7573824" cy="1215391"/>
          </a:xfrm>
          <a:prstGeom prst="rect">
            <a:avLst/>
          </a:prstGeom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0"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« </a:t>
            </a:r>
            <a:r>
              <a:rPr i="1"/>
              <a:t>Il sera une page dans un livre de dix mille pages </a:t>
            </a:r>
            <a:endParaRPr i="1">
              <a:solidFill>
                <a:srgbClr val="808080"/>
              </a:solidFill>
            </a:endParaRPr>
          </a:p>
          <a:p>
            <a:pPr>
              <a:defRPr b="0"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que l'on mettra dans une bibliothèque qui aura un million de livres, </a:t>
            </a:r>
            <a:endParaRPr i="1">
              <a:solidFill>
                <a:srgbClr val="808080"/>
              </a:solidFill>
            </a:endParaRPr>
          </a:p>
          <a:p>
            <a:pPr>
              <a:defRPr b="0"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une bibliothèque parmi un million de bibliothèques. »</a:t>
            </a:r>
          </a:p>
          <a:p>
            <a:pPr>
              <a:defRPr b="0"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Ionesco, Le roi se meurt 1962</a:t>
            </a:r>
          </a:p>
        </p:txBody>
      </p:sp>
      <p:sp>
        <p:nvSpPr>
          <p:cNvPr id="195" name="TextBox 3"/>
          <p:cNvSpPr txBox="1"/>
          <p:nvPr/>
        </p:nvSpPr>
        <p:spPr>
          <a:xfrm>
            <a:off x="3874330" y="5213463"/>
            <a:ext cx="7289513" cy="939166"/>
          </a:xfrm>
          <a:prstGeom prst="rect">
            <a:avLst/>
          </a:prstGeom>
          <a:ln>
            <a:solidFill>
              <a:srgbClr val="000000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0"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aura bibliothèque bibliothèque bibliothèques dans dans de de de </a:t>
            </a:r>
            <a:endParaRPr>
              <a:solidFill>
                <a:srgbClr val="808080"/>
              </a:solidFill>
            </a:endParaRPr>
          </a:p>
          <a:p>
            <a:pPr>
              <a:defRPr b="0"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dix il on l livre livres mettra mille million million </a:t>
            </a:r>
            <a:endParaRPr>
              <a:solidFill>
                <a:srgbClr val="808080"/>
              </a:solidFill>
            </a:endParaRPr>
          </a:p>
          <a:p>
            <a:pPr>
              <a:defRPr b="0"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page pages parmi que qui sera un un un une une une</a:t>
            </a:r>
          </a:p>
        </p:txBody>
      </p:sp>
      <p:cxnSp>
        <p:nvCxnSpPr>
          <p:cNvPr id="196" name="Elbow Connector 6"/>
          <p:cNvCxnSpPr>
            <a:stCxn id="194" idx="0"/>
            <a:endCxn id="195" idx="0"/>
          </p:cNvCxnSpPr>
          <p:nvPr/>
        </p:nvCxnSpPr>
        <p:spPr>
          <a:xfrm rot="5400000">
            <a:off x="6711950" y="4044950"/>
            <a:ext cx="2438400" cy="825500"/>
          </a:xfrm>
          <a:prstGeom prst="bentConnector4">
            <a:avLst>
              <a:gd name="adj1" fmla="val 70833"/>
              <a:gd name="adj2" fmla="val 572307"/>
            </a:avLst>
          </a:prstGeom>
          <a:ln w="76200">
            <a:solidFill>
              <a:schemeClr val="accent5"/>
            </a:solidFill>
            <a:miter/>
            <a:tailEnd type="triangle"/>
          </a:ln>
        </p:spPr>
      </p:cxnSp>
      <p:sp>
        <p:nvSpPr>
          <p:cNvPr id="197" name="TextBox 4"/>
          <p:cNvSpPr txBox="1"/>
          <p:nvPr/>
        </p:nvSpPr>
        <p:spPr>
          <a:xfrm>
            <a:off x="957145" y="5272200"/>
            <a:ext cx="1857039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devient:</a:t>
            </a:r>
          </a:p>
        </p:txBody>
      </p:sp>
      <p:sp>
        <p:nvSpPr>
          <p:cNvPr id="198" name="TextBox 7"/>
          <p:cNvSpPr txBox="1"/>
          <p:nvPr/>
        </p:nvSpPr>
        <p:spPr>
          <a:xfrm>
            <a:off x="405627" y="2810369"/>
            <a:ext cx="3762410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Le texte original: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Vectorizer le tex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Vectorizer le texte</a:t>
            </a:r>
          </a:p>
        </p:txBody>
      </p:sp>
      <p:pic>
        <p:nvPicPr>
          <p:cNvPr id="202" name="upem_pile_of_docs.png" descr="upem_pile_of_do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733" y="2308763"/>
            <a:ext cx="3054229" cy="25689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3" name="Table"/>
          <p:cNvGraphicFramePr/>
          <p:nvPr/>
        </p:nvGraphicFramePr>
        <p:xfrm>
          <a:off x="6984785" y="2571750"/>
          <a:ext cx="3307524" cy="17272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823705"/>
                <a:gridCol w="823705"/>
                <a:gridCol w="823705"/>
                <a:gridCol w="823705"/>
              </a:tblGrid>
              <a:tr h="558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Arbre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Gazon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Été</a:t>
                      </a:r>
                    </a:p>
                  </a:txBody>
                  <a:tcPr marL="0" marR="0" marT="0" marB="0" anchor="t" anchorCtr="0" horzOverflow="overflow"/>
                </a:tc>
              </a:tr>
              <a:tr h="2921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Doc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28786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Doc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28786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28786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Doc 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04" name="Mots"/>
          <p:cNvSpPr txBox="1"/>
          <p:nvPr/>
        </p:nvSpPr>
        <p:spPr>
          <a:xfrm>
            <a:off x="8127056" y="1866758"/>
            <a:ext cx="7021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Mots</a:t>
            </a:r>
          </a:p>
        </p:txBody>
      </p:sp>
      <p:sp>
        <p:nvSpPr>
          <p:cNvPr id="205" name="Documents"/>
          <p:cNvSpPr txBox="1"/>
          <p:nvPr/>
        </p:nvSpPr>
        <p:spPr>
          <a:xfrm rot="16200000">
            <a:off x="5510604" y="3288310"/>
            <a:ext cx="153968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Documents</a:t>
            </a:r>
          </a:p>
        </p:txBody>
      </p:sp>
      <p:sp>
        <p:nvSpPr>
          <p:cNvPr id="206" name="Matrice Mots - Documents"/>
          <p:cNvSpPr txBox="1"/>
          <p:nvPr/>
        </p:nvSpPr>
        <p:spPr>
          <a:xfrm>
            <a:off x="5590859" y="5092558"/>
            <a:ext cx="5794585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Matrice Mots -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Mots - Documents - TF-IDF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Mots - Documents - TF-IDF</a:t>
            </a:r>
          </a:p>
        </p:txBody>
      </p:sp>
      <p:sp>
        <p:nvSpPr>
          <p:cNvPr id="210" name="TextBox 3"/>
          <p:cNvSpPr txBox="1"/>
          <p:nvPr/>
        </p:nvSpPr>
        <p:spPr>
          <a:xfrm>
            <a:off x="558027" y="1100520"/>
            <a:ext cx="10774037" cy="413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Comment évaluer la fréquence des mots dans un ensemble de documents?</a:t>
            </a: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TF-IDF: fréquence du mot dans un document, normalisée par sa présence dans l’ensemble du corpus</a:t>
            </a: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Pour un document donné: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TF: Term Frequency</a:t>
            </a:r>
            <a:r>
              <a:t>: combien de fois le terme est dans le document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IDF: Inverse document term frequency:</a:t>
            </a:r>
            <a:r>
              <a:t> </a:t>
            </a:r>
            <a:br/>
            <a:r>
              <a:t># de documents / # documents contenant le terme</a:t>
            </a: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On obtient une matrice terme – document plus représentative que un simple comptage des mots</a:t>
            </a:r>
          </a:p>
        </p:txBody>
      </p:sp>
      <p:sp>
        <p:nvSpPr>
          <p:cNvPr id="211" name="TextBox 1"/>
          <p:cNvSpPr txBox="1"/>
          <p:nvPr/>
        </p:nvSpPr>
        <p:spPr>
          <a:xfrm>
            <a:off x="3542527" y="5489938"/>
            <a:ext cx="6616413" cy="105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Voir: 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https://fr.wikipedia.org/wiki/TF-IDF</a:t>
            </a:r>
            <a:r>
              <a:t> 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TfidfVectorizer </a:t>
            </a:r>
            <a:r>
              <a:t>de scikit-learn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Latent Semantique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Latent Semantique Analysis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3750" y="1549565"/>
            <a:ext cx="8064500" cy="4495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proche Deterministe"/>
          <p:cNvSpPr txBox="1"/>
          <p:nvPr/>
        </p:nvSpPr>
        <p:spPr>
          <a:xfrm>
            <a:off x="358459" y="1244458"/>
            <a:ext cx="295012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Aproche Deterministe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Latent Dirichlet Allo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Latent Dirichlet Allocation</a:t>
            </a:r>
          </a:p>
        </p:txBody>
      </p:sp>
      <p:sp>
        <p:nvSpPr>
          <p:cNvPr id="220" name="TextBox 2"/>
          <p:cNvSpPr txBox="1"/>
          <p:nvPr/>
        </p:nvSpPr>
        <p:spPr>
          <a:xfrm>
            <a:off x="405627" y="1159726"/>
            <a:ext cx="8442540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Blei 2002:</a:t>
            </a:r>
          </a:p>
          <a:p>
            <a:pPr marL="365125" indent="-365125">
              <a:lnSpc>
                <a:spcPct val="12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Les topics sont distribués aléatoirement dans les documents</a:t>
            </a:r>
          </a:p>
          <a:p>
            <a:pPr marL="365125" indent="-365125">
              <a:lnSpc>
                <a:spcPct val="12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Les mots sont distribués aléatoirement dans les topics</a:t>
            </a:r>
          </a:p>
          <a:p>
            <a:pPr marL="365125" indent="-365125">
              <a:lnSpc>
                <a:spcPct val="120000"/>
              </a:lnSpc>
              <a:buSzPct val="100000"/>
              <a:buFont typeface="Arial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L’aléatoire suit une distribution de Dirichlet</a:t>
            </a:r>
          </a:p>
        </p:txBody>
      </p:sp>
      <p:pic>
        <p:nvPicPr>
          <p:cNvPr id="2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790" y="3921216"/>
            <a:ext cx="7368480" cy="239257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7"/>
          <p:cNvSpPr txBox="1"/>
          <p:nvPr/>
        </p:nvSpPr>
        <p:spPr>
          <a:xfrm>
            <a:off x="6987013" y="2903220"/>
            <a:ext cx="4995368" cy="105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30605" indent="-230605">
              <a:lnSpc>
                <a:spcPct val="90000"/>
              </a:lnSpc>
              <a:buSzPct val="100000"/>
              <a:buChar char="•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K: Nombre de topics</a:t>
            </a:r>
          </a:p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α: Nombre de topics par document</a:t>
            </a:r>
          </a:p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β: Nombre de mots par topic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5"/>
          <p:cNvSpPr txBox="1"/>
          <p:nvPr/>
        </p:nvSpPr>
        <p:spPr>
          <a:xfrm>
            <a:off x="405626" y="103134"/>
            <a:ext cx="5286039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D5B00"/>
                </a:solidFill>
              </a:defRPr>
            </a:lvl1pPr>
          </a:lstStyle>
          <a:p>
            <a:pPr/>
            <a:r>
              <a:t>Distribution de Dirichlet</a:t>
            </a:r>
          </a:p>
        </p:txBody>
      </p:sp>
      <p:pic>
        <p:nvPicPr>
          <p:cNvPr id="22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683" y="1960700"/>
            <a:ext cx="3614862" cy="311074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Box 6"/>
          <p:cNvSpPr txBox="1"/>
          <p:nvPr/>
        </p:nvSpPr>
        <p:spPr>
          <a:xfrm>
            <a:off x="1198682" y="6019767"/>
            <a:ext cx="38682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fr.wikipedia.org/wiki/Loi_de_Dirichlet</a:t>
            </a:r>
            <a:r>
              <a:t> </a:t>
            </a:r>
          </a:p>
        </p:txBody>
      </p:sp>
      <p:pic>
        <p:nvPicPr>
          <p:cNvPr id="22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9787" y="1691720"/>
            <a:ext cx="6432086" cy="432804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extBox 1"/>
          <p:cNvSpPr txBox="1"/>
          <p:nvPr/>
        </p:nvSpPr>
        <p:spPr>
          <a:xfrm>
            <a:off x="405626" y="932542"/>
            <a:ext cx="7219093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Sorte de gaussienne généralisée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Librair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Librairies</a:t>
            </a:r>
          </a:p>
        </p:txBody>
      </p:sp>
      <p:sp>
        <p:nvSpPr>
          <p:cNvPr id="232" name="TextBox 3"/>
          <p:cNvSpPr txBox="1"/>
          <p:nvPr/>
        </p:nvSpPr>
        <p:spPr>
          <a:xfrm>
            <a:off x="552178" y="1177932"/>
            <a:ext cx="11087644" cy="1991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Python</a:t>
            </a:r>
          </a:p>
          <a:p>
            <a:pPr marL="444499" indent="-4444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Gensim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://radimrehurek.com/gensim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t> </a:t>
            </a:r>
          </a:p>
          <a:p>
            <a:pPr marL="444499" indent="-4444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LDA Python library: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pypi.python.org/pypi/lda</a:t>
            </a:r>
            <a:r>
              <a:t> </a:t>
            </a:r>
          </a:p>
          <a:p>
            <a:pPr marL="444499" indent="-4444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Scikit-learn: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scikit-learn.org/stable/modules/generated/sklearn.decomposition.LatentDirichletAllocation.html</a:t>
            </a:r>
            <a:r>
              <a:t> </a:t>
            </a:r>
          </a:p>
        </p:txBody>
      </p:sp>
      <p:sp>
        <p:nvSpPr>
          <p:cNvPr id="233" name="TextBox 4"/>
          <p:cNvSpPr txBox="1"/>
          <p:nvPr/>
        </p:nvSpPr>
        <p:spPr>
          <a:xfrm>
            <a:off x="5311581" y="3634208"/>
            <a:ext cx="6563952" cy="131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LDA, LSA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Topicmodels</a:t>
            </a:r>
          </a:p>
          <a:p>
            <a:pPr marL="365125" indent="-365125">
              <a:lnSpc>
                <a:spcPct val="90000"/>
              </a:lnSpc>
              <a:buSzPct val="100000"/>
              <a:buFont typeface="Arial"/>
              <a:buChar char="•"/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STM package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://structuraltopicmodel.com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/</a:t>
            </a:r>
            <a:r>
              <a:t> </a:t>
            </a:r>
          </a:p>
        </p:txBody>
      </p:sp>
      <p:sp>
        <p:nvSpPr>
          <p:cNvPr id="234" name="TextBox 6"/>
          <p:cNvSpPr txBox="1"/>
          <p:nvPr/>
        </p:nvSpPr>
        <p:spPr>
          <a:xfrm>
            <a:off x="498281" y="4581602"/>
            <a:ext cx="3239900" cy="178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Visualisation</a:t>
            </a:r>
          </a:p>
          <a:p>
            <a:pPr marL="444499" indent="-4444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Gensim: LDAviz</a:t>
            </a:r>
          </a:p>
          <a:p>
            <a:pPr marL="444499" indent="-4444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 STM: stmBrowser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extBox 5"/>
          <p:cNvSpPr txBox="1"/>
          <p:nvPr/>
        </p:nvSpPr>
        <p:spPr>
          <a:xfrm>
            <a:off x="306814" y="91598"/>
            <a:ext cx="6482394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Alexis Perrier - Data Scientist</a:t>
            </a:r>
          </a:p>
        </p:txBody>
      </p:sp>
      <p:sp>
        <p:nvSpPr>
          <p:cNvPr id="121" name="TextBox 1"/>
          <p:cNvSpPr txBox="1"/>
          <p:nvPr/>
        </p:nvSpPr>
        <p:spPr>
          <a:xfrm>
            <a:off x="1462517" y="2029523"/>
            <a:ext cx="5449025" cy="136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Learning analytics @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berklee.edu</a:t>
            </a:r>
            <a:r>
              <a:t>  </a:t>
            </a:r>
          </a:p>
          <a:p>
            <a:pPr marL="160421" indent="-160421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Signal processing @splice.com </a:t>
            </a:r>
          </a:p>
          <a:p>
            <a:pPr marL="160421" indent="-160421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b="1"/>
              <a:t>NLP,</a:t>
            </a:r>
            <a:r>
              <a:t> healthcare @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docenthealth.com</a:t>
            </a:r>
            <a:r>
              <a:t> </a:t>
            </a:r>
          </a:p>
        </p:txBody>
      </p: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8493" y="1440058"/>
            <a:ext cx="5255207" cy="439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witter: @alexip…"/>
          <p:cNvSpPr txBox="1"/>
          <p:nvPr/>
        </p:nvSpPr>
        <p:spPr>
          <a:xfrm>
            <a:off x="1611613" y="4693920"/>
            <a:ext cx="4371374" cy="105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Twitter: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@alexip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Linkedin.com/in/alexisperrier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alexis.perrier@gmail.com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Lab 01 - Est Républicain 199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01 - Est Républicain 1999</a:t>
            </a:r>
          </a:p>
        </p:txBody>
      </p:sp>
      <p:sp>
        <p:nvSpPr>
          <p:cNvPr id="238" name="35.196.112.120:5000"/>
          <p:cNvSpPr txBox="1"/>
          <p:nvPr/>
        </p:nvSpPr>
        <p:spPr>
          <a:xfrm>
            <a:off x="3442308" y="3084830"/>
            <a:ext cx="5074902" cy="68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>
              <a:lnSpc>
                <a:spcPct val="90000"/>
              </a:lnSpc>
              <a:defRPr b="0" sz="4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35.196.112.120:5000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TextBox 5"/>
          <p:cNvSpPr txBox="1"/>
          <p:nvPr/>
        </p:nvSpPr>
        <p:spPr>
          <a:xfrm>
            <a:off x="342126" y="91598"/>
            <a:ext cx="4195501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Plan de la semaine</a:t>
            </a:r>
          </a:p>
        </p:txBody>
      </p:sp>
      <p:sp>
        <p:nvSpPr>
          <p:cNvPr id="127" name="2 corpus:…"/>
          <p:cNvSpPr txBox="1"/>
          <p:nvPr/>
        </p:nvSpPr>
        <p:spPr>
          <a:xfrm>
            <a:off x="1127882" y="1662429"/>
            <a:ext cx="7289993" cy="290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2 corpus:</a:t>
            </a:r>
          </a:p>
          <a:p>
            <a:pPr lvl="1" marL="611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Est républicain 1999</a:t>
            </a:r>
          </a:p>
          <a:p>
            <a:pPr lvl="1" marL="611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God Emperor Trump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https://www.facebook.com/GodEmperorTrump/</a:t>
            </a:r>
            <a:r>
              <a:t> </a:t>
            </a: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3 Labs:</a:t>
            </a:r>
          </a:p>
          <a:p>
            <a:pPr lvl="1" marL="611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Lundi: Gensim - python - Est Républicain</a:t>
            </a:r>
          </a:p>
          <a:p>
            <a:pPr lvl="1" marL="611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Mardi: STM - R - Est Républicain</a:t>
            </a:r>
          </a:p>
          <a:p>
            <a:pPr lvl="1" marL="611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MJV (3j): God Emperor Trump</a:t>
            </a:r>
          </a:p>
        </p:txBody>
      </p:sp>
      <p:pic>
        <p:nvPicPr>
          <p:cNvPr id="128" name="upem_get_logo.png" descr="upem_get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96250" y="3409950"/>
            <a:ext cx="2273300" cy="227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upem_est_republicain_logo.png" descr="upem_est_republicain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5450" y="1771377"/>
            <a:ext cx="2273300" cy="1126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Outils de travai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Outils de travail</a:t>
            </a:r>
          </a:p>
        </p:txBody>
      </p:sp>
      <p:sp>
        <p:nvSpPr>
          <p:cNvPr id="133" name="TextBox 1"/>
          <p:cNvSpPr txBox="1"/>
          <p:nvPr/>
        </p:nvSpPr>
        <p:spPr>
          <a:xfrm>
            <a:off x="1144151" y="1343565"/>
            <a:ext cx="10027703" cy="1360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571500" indent="-190500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Slack: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upem-numi.slack.com</a:t>
            </a:r>
            <a:r>
              <a:t>    </a:t>
            </a:r>
          </a:p>
          <a:p>
            <a:pPr lvl="1" marL="571500" indent="-190500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Invitation: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bit.ly/2yyUF83</a:t>
            </a:r>
            <a:r>
              <a:t> </a:t>
            </a:r>
          </a:p>
          <a:p>
            <a:pPr lvl="1" marL="571500" indent="-190500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Notebooks: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35.196.112.120:5000</a:t>
            </a:r>
            <a:r>
              <a:t> 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jupyter.org</a:t>
            </a:r>
          </a:p>
          <a:p>
            <a:pPr lvl="1" marL="571500" indent="-190500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Code, slides, sur Github: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https://github.com/alexisperrier/UPEM-NUMI</a:t>
            </a:r>
            <a:r>
              <a:t>   </a:t>
            </a:r>
          </a:p>
        </p:txBody>
      </p:sp>
      <p:pic>
        <p:nvPicPr>
          <p:cNvPr id="134" name="upem_github_clone.png" descr="upem_github_clon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52867" y="3558897"/>
            <a:ext cx="4635666" cy="220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upem_jupyter_logo.png" descr="upem_jupyter_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11750" y="148889"/>
            <a:ext cx="1562100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upem_slack_logo.png" descr="upem_slack_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898900" y="148635"/>
            <a:ext cx="500718" cy="495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Topic Modeling, pourquoi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Modeling, pourquoi?</a:t>
            </a:r>
          </a:p>
        </p:txBody>
      </p:sp>
      <p:sp>
        <p:nvSpPr>
          <p:cNvPr id="140" name="Vous avez des milliers de documents,  comment savoir ce qu’ils contiennent ?…"/>
          <p:cNvSpPr txBox="1"/>
          <p:nvPr/>
        </p:nvSpPr>
        <p:spPr>
          <a:xfrm>
            <a:off x="3833323" y="1145540"/>
            <a:ext cx="7777273" cy="528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Vous avez des milliers de documents, </a:t>
            </a:r>
            <a:br/>
            <a:r>
              <a:t>comment savoir ce qu’ils contiennent ?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Exemples</a:t>
            </a:r>
          </a:p>
          <a:p>
            <a:pPr lvl="1" marL="6858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Article de presse sur une longue période</a:t>
            </a:r>
          </a:p>
          <a:p>
            <a:pPr lvl="1" marL="6858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Réseaux sociaux, commentaires, tweets, …</a:t>
            </a:r>
          </a:p>
          <a:p>
            <a:pPr lvl="1" marL="6858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Articles scientifiques, textes légaux</a:t>
            </a:r>
          </a:p>
          <a:p>
            <a:pPr lvl="1" marL="6858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Débats retranscrit, </a:t>
            </a:r>
          </a:p>
          <a:p>
            <a:pPr lvl="1" marL="6858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Littérature, fiction, théâtre, … </a:t>
            </a:r>
          </a:p>
        </p:txBody>
      </p:sp>
      <p:pic>
        <p:nvPicPr>
          <p:cNvPr id="14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966" y="3068549"/>
            <a:ext cx="2768601" cy="240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Top Down vs Bottom U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Down vs Bottom Up</a:t>
            </a:r>
          </a:p>
        </p:txBody>
      </p:sp>
      <p:sp>
        <p:nvSpPr>
          <p:cNvPr id="145" name="Approche supervisée, top down:…"/>
          <p:cNvSpPr txBox="1"/>
          <p:nvPr/>
        </p:nvSpPr>
        <p:spPr>
          <a:xfrm>
            <a:off x="614680" y="1376680"/>
            <a:ext cx="10955447" cy="465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Approche </a:t>
            </a:r>
            <a:r>
              <a:rPr>
                <a:solidFill>
                  <a:srgbClr val="0433FF"/>
                </a:solidFill>
              </a:rPr>
              <a:t>supervisée</a:t>
            </a:r>
            <a:r>
              <a:t>, top down:</a:t>
            </a:r>
          </a:p>
          <a:p>
            <a:pPr lvl="1" marL="6858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Vous définissez les sujets </a:t>
            </a:r>
            <a:r>
              <a:rPr u="sng"/>
              <a:t>a priori</a:t>
            </a:r>
            <a:r>
              <a:t> comme autant de catégories. </a:t>
            </a:r>
            <a:br/>
            <a:r>
              <a:t>Vous classez les documents dans ces catégories. </a:t>
            </a:r>
            <a:br/>
            <a:r>
              <a:t>=&gt; Classification de documents</a:t>
            </a:r>
            <a:br/>
          </a:p>
          <a:p>
            <a:pPr>
              <a:lnSpc>
                <a:spcPct val="120000"/>
              </a:lnSpc>
              <a:spcBef>
                <a:spcPts val="1000"/>
              </a:spcBef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Approche </a:t>
            </a:r>
            <a:r>
              <a:rPr>
                <a:solidFill>
                  <a:srgbClr val="0433FF"/>
                </a:solidFill>
              </a:rPr>
              <a:t>non supervisée</a:t>
            </a:r>
            <a:r>
              <a:t>, bottom up:</a:t>
            </a:r>
          </a:p>
          <a:p>
            <a:pPr lvl="1" marL="6858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Aucun a priori préalable sur le contenu des documents</a:t>
            </a:r>
            <a:br/>
            <a:r>
              <a:t>Inférer les topics</a:t>
            </a:r>
            <a:br/>
            <a:r>
              <a:t>=&gt; Topic Modeling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2D Stacked Bar Chart"/>
          <p:cNvGraphicFramePr/>
          <p:nvPr/>
        </p:nvGraphicFramePr>
        <p:xfrm>
          <a:off x="831934" y="2051614"/>
          <a:ext cx="9842542" cy="4546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Topic Model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sp>
        <p:nvSpPr>
          <p:cNvPr id="150" name="Chaque document peut contenir aucun, un ou plusieurs topics…"/>
          <p:cNvSpPr txBox="1"/>
          <p:nvPr/>
        </p:nvSpPr>
        <p:spPr>
          <a:xfrm>
            <a:off x="1000882" y="1002030"/>
            <a:ext cx="10410898" cy="944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2700"/>
            </a:pPr>
            <a:r>
              <a:t>Chaque </a:t>
            </a:r>
            <a:r>
              <a:rPr>
                <a:solidFill>
                  <a:srgbClr val="0433FF"/>
                </a:solidFill>
              </a:rPr>
              <a:t>document</a:t>
            </a:r>
            <a:r>
              <a:t> peut contenir aucun, un ou plusieurs </a:t>
            </a:r>
            <a:r>
              <a:rPr>
                <a:solidFill>
                  <a:srgbClr val="0433FF"/>
                </a:solidFill>
              </a:rPr>
              <a:t>topics</a:t>
            </a:r>
          </a:p>
          <a:p>
            <a:pPr>
              <a:lnSpc>
                <a:spcPct val="120000"/>
              </a:lnSpc>
              <a:defRPr sz="2700"/>
            </a:pPr>
            <a:r>
              <a:t>Chaque </a:t>
            </a:r>
            <a:r>
              <a:rPr>
                <a:solidFill>
                  <a:srgbClr val="0433FF"/>
                </a:solidFill>
              </a:rPr>
              <a:t>topic</a:t>
            </a:r>
            <a:r>
              <a:t> est composé de plusieurs </a:t>
            </a:r>
            <a:r>
              <a:rPr>
                <a:solidFill>
                  <a:srgbClr val="0433FF"/>
                </a:solidFill>
              </a:rPr>
              <a:t>mots</a:t>
            </a:r>
          </a:p>
        </p:txBody>
      </p:sp>
      <p:sp>
        <p:nvSpPr>
          <p:cNvPr id="151" name="Elections"/>
          <p:cNvSpPr txBox="1"/>
          <p:nvPr/>
        </p:nvSpPr>
        <p:spPr>
          <a:xfrm>
            <a:off x="2151305" y="4536053"/>
            <a:ext cx="10278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Elections</a:t>
            </a:r>
          </a:p>
        </p:txBody>
      </p:sp>
      <p:sp>
        <p:nvSpPr>
          <p:cNvPr id="152" name="Elections"/>
          <p:cNvSpPr txBox="1"/>
          <p:nvPr/>
        </p:nvSpPr>
        <p:spPr>
          <a:xfrm>
            <a:off x="2621205" y="3587044"/>
            <a:ext cx="10278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Elections</a:t>
            </a:r>
          </a:p>
        </p:txBody>
      </p:sp>
      <p:sp>
        <p:nvSpPr>
          <p:cNvPr id="153" name="Sécurité"/>
          <p:cNvSpPr txBox="1"/>
          <p:nvPr/>
        </p:nvSpPr>
        <p:spPr>
          <a:xfrm>
            <a:off x="6403660" y="3574344"/>
            <a:ext cx="9462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Sécurité</a:t>
            </a:r>
          </a:p>
        </p:txBody>
      </p:sp>
      <p:sp>
        <p:nvSpPr>
          <p:cNvPr id="154" name="Sécurité"/>
          <p:cNvSpPr txBox="1"/>
          <p:nvPr/>
        </p:nvSpPr>
        <p:spPr>
          <a:xfrm>
            <a:off x="9489760" y="4536053"/>
            <a:ext cx="9462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Sécurité</a:t>
            </a:r>
          </a:p>
        </p:txBody>
      </p:sp>
      <p:sp>
        <p:nvSpPr>
          <p:cNvPr id="155" name="Travail"/>
          <p:cNvSpPr txBox="1"/>
          <p:nvPr/>
        </p:nvSpPr>
        <p:spPr>
          <a:xfrm>
            <a:off x="6097018" y="4536053"/>
            <a:ext cx="7853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Travail</a:t>
            </a:r>
          </a:p>
        </p:txBody>
      </p:sp>
      <p:sp>
        <p:nvSpPr>
          <p:cNvPr id="156" name="Europe"/>
          <p:cNvSpPr txBox="1"/>
          <p:nvPr/>
        </p:nvSpPr>
        <p:spPr>
          <a:xfrm>
            <a:off x="1868513" y="2638035"/>
            <a:ext cx="8150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Europe</a:t>
            </a:r>
          </a:p>
        </p:txBody>
      </p:sp>
      <p:sp>
        <p:nvSpPr>
          <p:cNvPr id="157" name="Autres"/>
          <p:cNvSpPr txBox="1"/>
          <p:nvPr/>
        </p:nvSpPr>
        <p:spPr>
          <a:xfrm>
            <a:off x="8637613" y="3574344"/>
            <a:ext cx="76058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Autres</a:t>
            </a:r>
          </a:p>
        </p:txBody>
      </p:sp>
      <p:sp>
        <p:nvSpPr>
          <p:cNvPr id="158" name="Travail"/>
          <p:cNvSpPr txBox="1"/>
          <p:nvPr/>
        </p:nvSpPr>
        <p:spPr>
          <a:xfrm>
            <a:off x="4433318" y="3574344"/>
            <a:ext cx="7853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Travail</a:t>
            </a:r>
          </a:p>
        </p:txBody>
      </p:sp>
      <p:sp>
        <p:nvSpPr>
          <p:cNvPr id="159" name="Europe"/>
          <p:cNvSpPr txBox="1"/>
          <p:nvPr/>
        </p:nvSpPr>
        <p:spPr>
          <a:xfrm>
            <a:off x="1764767" y="3574344"/>
            <a:ext cx="8150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Europe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Ensui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Ensuite</a:t>
            </a:r>
          </a:p>
        </p:txBody>
      </p:sp>
      <p:sp>
        <p:nvSpPr>
          <p:cNvPr id="163" name="Croisement avec des variables externes…"/>
          <p:cNvSpPr txBox="1"/>
          <p:nvPr/>
        </p:nvSpPr>
        <p:spPr>
          <a:xfrm>
            <a:off x="1231256" y="1953765"/>
            <a:ext cx="6947074" cy="2604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Croisement avec des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variables externes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lvl="1" marL="611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Evolution dans le temps</a:t>
            </a:r>
          </a:p>
          <a:p>
            <a:pPr lvl="1" marL="611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Auteur ou Locuteur, parti politique, context, </a:t>
            </a: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Utiliser les topics pour classer les documents </a:t>
            </a:r>
            <a:br/>
            <a:r>
              <a:t>sous topics, analyse de sentiment, vocabulaire, …</a:t>
            </a:r>
          </a:p>
          <a:p>
            <a:pPr>
              <a:lnSpc>
                <a:spcPct val="90000"/>
              </a:lnSpc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30605" indent="-230605">
              <a:lnSpc>
                <a:spcPct val="90000"/>
              </a:lnSpc>
              <a:buSzPct val="100000"/>
              <a:buChar char="•"/>
              <a:defRPr b="0" sz="23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Réduction de dimension et modèles prédictifs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Exempl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Exemples</a:t>
            </a:r>
          </a:p>
        </p:txBody>
      </p:sp>
      <p:sp>
        <p:nvSpPr>
          <p:cNvPr id="167" name="TextBox 3"/>
          <p:cNvSpPr txBox="1"/>
          <p:nvPr/>
        </p:nvSpPr>
        <p:spPr>
          <a:xfrm>
            <a:off x="874713" y="952665"/>
            <a:ext cx="8521463" cy="228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Followers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sur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twitter</a:t>
            </a:r>
            <a:r>
              <a:t> (gensim, LDA, LSA, python) </a:t>
            </a:r>
          </a:p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Debats présidentiels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américains</a:t>
            </a:r>
            <a:r>
              <a:t> (stm, LDA, R)</a:t>
            </a:r>
          </a:p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Analyse des notes en milieu hospitalier pour prédire </a:t>
            </a:r>
            <a:r>
              <a:rPr i="1"/>
              <a:t>patient satisfaction</a:t>
            </a:r>
            <a:r>
              <a:t> </a:t>
            </a:r>
            <a:br/>
            <a:r>
              <a:t>et identifier les problèmes </a:t>
            </a:r>
          </a:p>
          <a:p>
            <a:pPr>
              <a:lnSpc>
                <a:spcPct val="90000"/>
              </a:lnSpc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Autres travaux:</a:t>
            </a:r>
          </a:p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Gazette de Pensylvanie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http://www.common-place-archives.org/vol-06/no-02/tales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/</a:t>
            </a:r>
            <a:r>
              <a:t> </a:t>
            </a:r>
          </a:p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3,346 works of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19th-century British, Irish, and American fiction</a:t>
            </a:r>
            <a:r>
              <a:t> evolution dans le temps</a:t>
            </a:r>
          </a:p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Analyse graph / réseau des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topics dans Proust</a:t>
            </a:r>
            <a:r>
              <a:t> (Stanford, Mallet, Java)</a:t>
            </a:r>
          </a:p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Structural Topic Models for Open-Ended Survey Responses</a:t>
            </a:r>
            <a:r>
              <a:t> (Molly Roberts, STM)</a:t>
            </a:r>
          </a:p>
          <a:p>
            <a:pPr marL="365124" indent="-365124">
              <a:lnSpc>
                <a:spcPct val="90000"/>
              </a:lnSpc>
              <a:buSzPct val="100000"/>
              <a:buFont typeface="Arial"/>
              <a:buChar char="•"/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Topic modeling of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French crime fiction novels</a:t>
            </a:r>
          </a:p>
        </p:txBody>
      </p:sp>
      <p:pic>
        <p:nvPicPr>
          <p:cNvPr id="168" name="Picture 1" descr="Picture 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83857" y="886861"/>
            <a:ext cx="2521416" cy="2876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27276" y="3899484"/>
            <a:ext cx="3437189" cy="2820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F6F6F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600" u="none" kumimoji="0" normalizeH="0">
            <a:ln>
              <a:noFill/>
            </a:ln>
            <a:solidFill>
              <a:srgbClr val="6F6F6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600" u="none" kumimoji="0" normalizeH="0">
            <a:ln>
              <a:noFill/>
            </a:ln>
            <a:solidFill>
              <a:srgbClr val="6F6F6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