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6" r:id="rId2"/>
    <p:sldId id="320" r:id="rId3"/>
    <p:sldId id="333" r:id="rId4"/>
    <p:sldId id="310" r:id="rId5"/>
    <p:sldId id="311" r:id="rId6"/>
    <p:sldId id="312" r:id="rId7"/>
    <p:sldId id="302" r:id="rId8"/>
    <p:sldId id="313" r:id="rId9"/>
    <p:sldId id="342" r:id="rId10"/>
    <p:sldId id="334" r:id="rId11"/>
    <p:sldId id="314" r:id="rId12"/>
    <p:sldId id="303" r:id="rId13"/>
    <p:sldId id="315" r:id="rId14"/>
    <p:sldId id="322" r:id="rId15"/>
    <p:sldId id="335" r:id="rId16"/>
    <p:sldId id="336" r:id="rId17"/>
    <p:sldId id="301" r:id="rId18"/>
    <p:sldId id="337" r:id="rId19"/>
    <p:sldId id="339" r:id="rId20"/>
    <p:sldId id="338" r:id="rId21"/>
    <p:sldId id="299" r:id="rId22"/>
    <p:sldId id="323" r:id="rId23"/>
    <p:sldId id="324" r:id="rId24"/>
    <p:sldId id="325" r:id="rId25"/>
    <p:sldId id="340" r:id="rId26"/>
    <p:sldId id="326" r:id="rId27"/>
    <p:sldId id="327" r:id="rId28"/>
    <p:sldId id="329" r:id="rId29"/>
    <p:sldId id="332" r:id="rId30"/>
    <p:sldId id="3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80"/>
  </p:normalViewPr>
  <p:slideViewPr>
    <p:cSldViewPr snapToGrid="0" snapToObjects="1" showGuides="1">
      <p:cViewPr varScale="1">
        <p:scale>
          <a:sx n="140" d="100"/>
          <a:sy n="140" d="100"/>
        </p:scale>
        <p:origin x="224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2CB7-C444-704D-8FB4-5B323D8E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D86F-A9A7-4447-B821-2815B1EC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3E0D-4FB4-EE47-8AB4-947A1CE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0A46-46C9-5543-917A-1CA8D7B5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2811-F7D3-124D-A21C-6A8868B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D57-B795-6545-A9D6-0528AA1F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25E0-C046-6C49-A4B8-D4549658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0929-4353-9B41-80D4-58EFD97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6846-3EDE-A447-9EE6-0FEEDDD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154E-D159-8B46-984A-499314A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9681D-5CA6-2948-B72E-20832E19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80A9-FB82-FC40-91A9-1E5E2AFC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7438-9747-D846-8683-185AF67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F1EE-5788-C34D-B848-C5D19D57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C3C2-B434-8C48-BD81-7B1B88E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25B-1323-5848-81E6-470AC22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290B-C141-7644-A256-BDC7E410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7849-8796-8440-AE4B-3D1B8FD7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C96B-51A9-4B4C-B2FC-8660D58A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7DD2-7E28-3D41-8963-E9775D3E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D654-7708-5A49-9F4E-E697D76D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3FC7-679E-4F46-AE28-95096453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05D6-7272-364D-863C-FC27C5B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5597-3B77-2847-94EC-B49B38C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7783-4D33-B04F-8713-5DE253E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60-13DC-E046-AB5F-E72D7C84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ACAE-D0DC-6049-8737-3AD25E02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BE4E-DAF8-2B47-929B-E877642D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AA7A2-9FD9-AF4C-8E42-EB466B45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81E6-F3DC-CB48-BCFB-92500539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EA9E-8A10-AC4D-98D5-C1E9C0F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4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BBCA-7120-4243-BA5F-0947DCA4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A5B3-30E5-4043-93E2-3752394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A353D-077E-4442-9E38-BF44251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93B7-4329-1148-9246-5A34D84C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50CAF-D0D4-3E47-94F6-0B08C561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97D52-13BE-9147-8B92-F53BCAEC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A36D2-CF8E-9C43-B323-98B68D2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14CD-B0D2-794C-BB1E-B2D09F4A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107-F9CB-C546-B74E-11B71D1D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B8AB3-1941-2147-A29A-63FEBC89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40936-927E-A241-A77F-149C45C5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9D66-2021-B04A-AE25-6FB5C1B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A44A-A6D6-644D-A1F7-2C6EC331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C0639-C16E-6641-A1BF-14089EA8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A6EFA-EAC0-4841-9767-D626D8B9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15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835-7EB3-2544-A8D3-2FA747B5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28A3-FF0F-8344-8818-9AB0E0A9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CF337-7EC9-9746-9E5C-032450BF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FA2F-7880-D94E-823F-09F3B4FF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FBEFE-DF81-5841-ACC1-20812101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14E1-5AC7-1946-AFBE-B7E7277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B4C-7BF9-E84C-8EDD-728A3C47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141C-8657-EC4D-9BB9-026A3D18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1FDB-802A-D047-B5AA-D6B39771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8584-3B13-4F4C-A82F-48868F1A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E1D1-1AB2-9948-992B-A50C8CCC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E04F7-F23B-6344-9100-83965A1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27EE-216A-1D43-975B-B3F9DFB6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BDB8-F9D5-AD49-8825-8320918E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B6B3-BB7C-8440-97E0-6DD2431FA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38B5-9DEF-584B-A3DE-90E9CF713F14}" type="datetimeFigureOut">
              <a:t>9/24/18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2726-0512-2B4D-B1F4-2DD7875B9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4559-ACC6-A14B-BCCC-8BFE4275C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9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" TargetMode="External"/><Relationship Id="rId2" Type="http://schemas.openxmlformats.org/officeDocument/2006/relationships/hyperlink" Target="http://mlg.ucd.ie/datasets/bbc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lg.ucd.ie/files/datasets/bbcsport-fulltext.zip" TargetMode="External"/><Relationship Id="rId4" Type="http://schemas.openxmlformats.org/officeDocument/2006/relationships/hyperlink" Target="http://mlg.ucd.ie/files/datasets/bbc-fulltext.zi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J2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2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LIST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52D-0344-F947-96B6-76E1246E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probleme avec les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C983-FAD5-5C44-9E37-D8550E7A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2156066"/>
          </a:xfrm>
        </p:spPr>
        <p:txBody>
          <a:bodyPr/>
          <a:lstStyle/>
          <a:p>
            <a:r>
              <a:rPr lang="fr-FR"/>
              <a:t>Les loops imbriqués prennent du temps</a:t>
            </a:r>
          </a:p>
          <a:p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for k in &lt;une grande liste avec des milliers de trucs&gt;: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i in &lt;autre grande liste&gt;:</a:t>
            </a:r>
          </a:p>
          <a:p>
            <a:pPr lvl="2"/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&lt; une operation qui prend du temps &gt;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92038-9680-824D-9EC6-9F3260A8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649" y="3704734"/>
            <a:ext cx="5406020" cy="29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32930-6E17-D747-91B1-7F07BA80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1176324" cy="2734800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On remplace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[]</a:t>
            </a:r>
          </a:p>
          <a:p>
            <a:pPr lvl="1"/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nouvelle_liste.append(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(elt))</a:t>
            </a:r>
          </a:p>
          <a:p>
            <a:r>
              <a:rPr lang="fr-FR">
                <a:cs typeface="Courier New" panose="02070309020205020404" pitchFamily="49" charset="0"/>
              </a:rPr>
              <a:t>Par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b="1">
              <a:cs typeface="Courier New" panose="02070309020205020404" pitchFamily="49" charset="0"/>
            </a:endParaRPr>
          </a:p>
          <a:p>
            <a:endParaRPr lang="fr-FR">
              <a:cs typeface="Courier New" panose="02070309020205020404" pitchFamily="49" charset="0"/>
            </a:endParaRPr>
          </a:p>
          <a:p>
            <a:pPr lvl="2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3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926CF9-84D3-1348-8C32-3537074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08" y="3085458"/>
            <a:ext cx="9590222" cy="595574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mot.lower() for mot in phrase.split(' ') 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4F6D-4722-CF4D-B591-6D78654FBB7E}"/>
              </a:ext>
            </a:extLst>
          </p:cNvPr>
          <p:cNvSpPr txBox="1"/>
          <p:nvPr/>
        </p:nvSpPr>
        <p:spPr>
          <a:xfrm>
            <a:off x="1910478" y="2156901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Opération, transformation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EB5E51-25BF-7C49-9176-F92A6D6DB9D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02602" y="2526233"/>
            <a:ext cx="468120" cy="61958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9B4F99-F84B-A449-9E57-222DDCFDF155}"/>
              </a:ext>
            </a:extLst>
          </p:cNvPr>
          <p:cNvSpPr txBox="1"/>
          <p:nvPr/>
        </p:nvSpPr>
        <p:spPr>
          <a:xfrm>
            <a:off x="7269458" y="2085510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Liste à parcourir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3F079-0AFD-834D-BD21-EEB6F3A3946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73040" y="2454842"/>
            <a:ext cx="488542" cy="69097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DD81-4774-384A-98F8-7A05B9FAEF9F}"/>
              </a:ext>
            </a:extLst>
          </p:cNvPr>
          <p:cNvSpPr/>
          <p:nvPr/>
        </p:nvSpPr>
        <p:spPr>
          <a:xfrm>
            <a:off x="351934" y="1439179"/>
            <a:ext cx="1033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phrase = "</a:t>
            </a:r>
            <a:r>
              <a:rPr lang="fr-FR" i="1">
                <a:latin typeface="Courier New" panose="02070309020205020404" pitchFamily="49" charset="0"/>
                <a:cs typeface="Courier New" panose="02070309020205020404" pitchFamily="49" charset="0"/>
              </a:rPr>
              <a:t>Une phrase avec DES Majuscules à la MauVAISE plaCe.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04BF1F-9384-A643-9E4F-75CDE4F9635D}"/>
              </a:ext>
            </a:extLst>
          </p:cNvPr>
          <p:cNvSpPr txBox="1">
            <a:spLocks/>
          </p:cNvSpPr>
          <p:nvPr/>
        </p:nvSpPr>
        <p:spPr>
          <a:xfrm>
            <a:off x="1093508" y="4499021"/>
            <a:ext cx="9590222" cy="1345636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FDC5A-BC2A-DA4F-B424-F3545ED081FF}"/>
              </a:ext>
            </a:extLst>
          </p:cNvPr>
          <p:cNvSpPr txBox="1"/>
          <p:nvPr/>
        </p:nvSpPr>
        <p:spPr>
          <a:xfrm>
            <a:off x="1093508" y="3838050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36692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 avec condition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2093775"/>
            <a:ext cx="10633435" cy="555157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m.lower() for m in phrase.split(' ') if len(m) &gt; 3 ]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8735306" y="3790194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125146" y="2460396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3348464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if len(mot) &gt;3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</p:cNvCxnSpPr>
          <p:nvPr/>
        </p:nvCxnSpPr>
        <p:spPr>
          <a:xfrm flipH="1">
            <a:off x="4685122" y="4013363"/>
            <a:ext cx="4072498" cy="25759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2821186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5228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difference de listes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mix = ['a','b','c',1,2,3]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chiffres = [1,2,3]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 elt for elt in mix </a:t>
            </a:r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6355521" y="3828697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45361" y="2498899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4592150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elt in mix:</a:t>
            </a:r>
          </a:p>
          <a:p>
            <a:pPr lvl="1"/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c.append(elt)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337539" y="4198029"/>
            <a:ext cx="3664630" cy="1206309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3099253"/>
            <a:ext cx="3205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</a:t>
            </a:r>
          </a:p>
          <a:p>
            <a:r>
              <a:rPr lang="fr-FR" sz="2400"/>
              <a:t>	c = mix - chiffres </a:t>
            </a:r>
          </a:p>
        </p:txBody>
      </p:sp>
    </p:spTree>
    <p:extLst>
      <p:ext uri="{BB962C8B-B14F-4D97-AF65-F5344CB8AC3E}">
        <p14:creationId xmlns:p14="http://schemas.microsoft.com/office/powerpoint/2010/main" val="331754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villes = ['Orléans','Paris','Lyon','Boston', 'New York', 'Moscou']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cities = ['Boston', 'New York']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= villes – cities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57B0CD-3C17-164D-9208-BE25F90D883D}"/>
              </a:ext>
            </a:extLst>
          </p:cNvPr>
          <p:cNvSpPr txBox="1">
            <a:spLocks/>
          </p:cNvSpPr>
          <p:nvPr/>
        </p:nvSpPr>
        <p:spPr>
          <a:xfrm>
            <a:off x="424205" y="3186966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a = [1, 25, 12, 36, 2, 8, 4, 9, 23]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qui ne contiennent que les termes de a qui sont des carrés (utiliser sqrt() et int() pour la condition)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3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72E-55D3-F542-8593-10E2E337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BBAD-C2B6-664A-A1B8-E51F652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liste de mots à enlever (ex: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['banane', 'orange']</a:t>
            </a:r>
            <a:r>
              <a:rPr lang="fr-FR"/>
              <a:t>)</a:t>
            </a:r>
          </a:p>
          <a:p>
            <a:r>
              <a:rPr lang="fr-FR"/>
              <a:t>Un texte (ex: "</a:t>
            </a:r>
            <a:r>
              <a:rPr lang="fr-FR" sz="2400" i="1">
                <a:latin typeface="Courier New" panose="02070309020205020404" pitchFamily="49" charset="0"/>
                <a:cs typeface="Courier New" panose="02070309020205020404" pitchFamily="49" charset="0"/>
              </a:rPr>
              <a:t>pour faire une bonne salade de fruits, il faut des bananes, des oranges et des kiwis</a:t>
            </a:r>
            <a:r>
              <a:rPr lang="fr-FR"/>
              <a:t>")</a:t>
            </a:r>
          </a:p>
          <a:p>
            <a:endParaRPr lang="fr-FR"/>
          </a:p>
          <a:p>
            <a:r>
              <a:rPr lang="fr-FR"/>
              <a:t>En une seule ligne, afficher le texte sans les mots à enlever</a:t>
            </a:r>
          </a:p>
          <a:p>
            <a:r>
              <a:rPr lang="fr-FR"/>
              <a:t>En une seule ligne, capitaliser tous les mots du text 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5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3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90C078-1D2D-A14E-9E79-BBF1A2D256EE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'R&amp;B'],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'francais': 13}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2C2-5749-5544-8530-E3AA304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Python: import this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9CAB5-61F3-8247-8425-FE59D4EA27FB}"/>
              </a:ext>
            </a:extLst>
          </p:cNvPr>
          <p:cNvSpPr txBox="1"/>
          <p:nvPr/>
        </p:nvSpPr>
        <p:spPr>
          <a:xfrm>
            <a:off x="414779" y="1574276"/>
            <a:ext cx="55618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Beautiful is better than ugly.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Explicit is better than implicit.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Simple is better than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Complex is better than complicated.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Flat is better than nested.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Sparse is better than dense.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Readability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Special cases aren't special enough to break the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practicality beats purity.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Errors should never pass silently.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Unless explicitly silenced.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8028C-0015-3F49-972A-4B9EE97544BD}"/>
              </a:ext>
            </a:extLst>
          </p:cNvPr>
          <p:cNvSpPr txBox="1"/>
          <p:nvPr/>
        </p:nvSpPr>
        <p:spPr>
          <a:xfrm>
            <a:off x="6193410" y="1498862"/>
            <a:ext cx="5731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 the face of ambiguity, refuse the temptation to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There should be one-- and preferably only one --obvious way to do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that way may not be obvious at first unless you're Dutch.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Now is better than never.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never is often better than *right*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hard to explain, it's a bad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easy to explain, it may be a good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Namespaces are one honking great idea -- let's do more of those!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82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9D479-0D1C-0049-A247-E51E0A4DEAE9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'R&amp;B'],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'francais': 13}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B125D-D34C-1E44-8A05-A70791C08D61}"/>
              </a:ext>
            </a:extLst>
          </p:cNvPr>
          <p:cNvSpPr txBox="1"/>
          <p:nvPr/>
        </p:nvSpPr>
        <p:spPr>
          <a:xfrm>
            <a:off x="352925" y="2800775"/>
            <a:ext cx="6060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clefs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10E23-A2AD-2B4E-A610-F6F0C0DE369A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215662"/>
            <a:ext cx="1713937" cy="76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200CFE-FF7E-1F4E-A124-D164C71348F4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800775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2B976-7004-484A-8B60-407BC19ADB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DB073-CC93-4345-855F-D6C1722E8E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68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97F87-36EE-AC4F-B0E1-71E338BACA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03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29EB79-9451-DD44-8A5D-784FCF293080}"/>
              </a:ext>
            </a:extLst>
          </p:cNvPr>
          <p:cNvSpPr txBox="1"/>
          <p:nvPr/>
        </p:nvSpPr>
        <p:spPr>
          <a:xfrm>
            <a:off x="5640033" y="1311945"/>
            <a:ext cx="10034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acolades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7899178-AA0F-AD40-9B29-90B08734C615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927231" y="1496611"/>
            <a:ext cx="1712802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AB34680-4A04-B943-ADD8-38F6CD6E98DB}"/>
              </a:ext>
            </a:extLst>
          </p:cNvPr>
          <p:cNvCxnSpPr>
            <a:stCxn id="24" idx="2"/>
          </p:cNvCxnSpPr>
          <p:nvPr/>
        </p:nvCxnSpPr>
        <p:spPr>
          <a:xfrm rot="5400000">
            <a:off x="2874039" y="1362881"/>
            <a:ext cx="2949339" cy="3586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8BD3-785A-4D47-9BA4-7CC1D92F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825625"/>
            <a:ext cx="5476973" cy="3839884"/>
          </a:xfrm>
        </p:spPr>
        <p:txBody>
          <a:bodyPr/>
          <a:lstStyle/>
          <a:p>
            <a:r>
              <a:rPr lang="fr-FR"/>
              <a:t>Listes: </a:t>
            </a:r>
          </a:p>
          <a:p>
            <a:pPr lvl="1"/>
            <a:r>
              <a:rPr lang="fr-FR"/>
              <a:t>Ordonnées 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sorted(liste)</a:t>
            </a:r>
          </a:p>
          <a:p>
            <a:pPr lvl="1"/>
            <a:r>
              <a:rPr lang="fr-FR"/>
              <a:t>Doublons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 'a','a']</a:t>
            </a:r>
            <a:endParaRPr lang="fr-FR"/>
          </a:p>
          <a:p>
            <a:pPr lvl="1"/>
            <a:r>
              <a:rPr lang="fr-FR"/>
              <a:t>Types mixes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[1,2,'a']</a:t>
            </a:r>
            <a:endParaRPr lang="fr-FR"/>
          </a:p>
          <a:p>
            <a:pPr lvl="1"/>
            <a:r>
              <a:rPr lang="fr-FR"/>
              <a:t>Indexées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liste[0:2]</a:t>
            </a:r>
            <a:endParaRPr lang="fr-FR"/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elt in liste: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F3E54-0301-1442-A7DB-3F6107CB99E3}"/>
              </a:ext>
            </a:extLst>
          </p:cNvPr>
          <p:cNvSpPr txBox="1">
            <a:spLocks/>
          </p:cNvSpPr>
          <p:nvPr/>
        </p:nvSpPr>
        <p:spPr>
          <a:xfrm>
            <a:off x="5571241" y="1690688"/>
            <a:ext cx="6620759" cy="28058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Dictionnaires (aka hash): 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'cle': valeur</a:t>
            </a:r>
          </a:p>
          <a:p>
            <a:pPr lvl="1"/>
            <a:r>
              <a:rPr lang="fr-FR"/>
              <a:t>Non ordonnées </a:t>
            </a:r>
          </a:p>
          <a:p>
            <a:pPr lvl="1"/>
            <a:r>
              <a:rPr lang="fr-FR"/>
              <a:t>Unicité des clefs: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dico.keys()</a:t>
            </a:r>
          </a:p>
          <a:p>
            <a:pPr lvl="1"/>
            <a:r>
              <a:rPr lang="fr-FR"/>
              <a:t>Types mixes: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dico.values()</a:t>
            </a:r>
            <a:endParaRPr lang="fr-FR"/>
          </a:p>
          <a:p>
            <a:pPr lvl="1"/>
            <a:r>
              <a:rPr lang="fr-FR"/>
              <a:t>Non indexées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dico[0] =&gt; error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key, value in dico.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6529767" y="4511347"/>
            <a:ext cx="6067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 ={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'skunk'],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'notes': {&lt;un autre dictionnaire&gt;}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68210-BD56-F74E-BB1D-5E50902C9FD2}"/>
              </a:ext>
            </a:extLst>
          </p:cNvPr>
          <p:cNvSpPr/>
          <p:nvPr/>
        </p:nvSpPr>
        <p:spPr>
          <a:xfrm>
            <a:off x="320511" y="4511347"/>
            <a:ext cx="6067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 =['Léonard', 14, ['funk', 'punk', 'skunk'], True, ...]</a:t>
            </a:r>
          </a:p>
        </p:txBody>
      </p:sp>
    </p:spTree>
    <p:extLst>
      <p:ext uri="{BB962C8B-B14F-4D97-AF65-F5344CB8AC3E}">
        <p14:creationId xmlns:p14="http://schemas.microsoft.com/office/powerpoint/2010/main" val="993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92333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city_population['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Boston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667137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6096000" y="2900320"/>
            <a:ext cx="6096000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Clef existe ?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print("oh yeah!")</a:t>
            </a:r>
          </a:p>
          <a:p>
            <a:r>
              <a:rPr lang="en-US">
                <a:cs typeface="Courier New" panose="02070309020205020404" pitchFamily="49" charset="0"/>
              </a:rPr>
              <a:t>Ou pas 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not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print("Peuchère!")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21113-EAD0-554A-8AB0-3698ADD76FC5}"/>
              </a:ext>
            </a:extLst>
          </p:cNvPr>
          <p:cNvSpPr/>
          <p:nvPr/>
        </p:nvSpPr>
        <p:spPr>
          <a:xfrm>
            <a:off x="395141" y="3786786"/>
            <a:ext cx="5233447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Clef inexistante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city_population['Marne la Vallee']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KeyError: 'Marne la Vallee'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909A1-8B2C-AC43-821B-12788C24D8F5}"/>
              </a:ext>
            </a:extLst>
          </p:cNvPr>
          <p:cNvSpPr/>
          <p:nvPr/>
        </p:nvSpPr>
        <p:spPr>
          <a:xfrm>
            <a:off x="395141" y="2900320"/>
            <a:ext cx="5233447" cy="646331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cs typeface="Courier New" panose="02070309020205020404" pitchFamily="49" charset="0"/>
              </a:rPr>
              <a:t>Ajouter une ville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city_population['Paris'] = 2244000</a:t>
            </a:r>
          </a:p>
        </p:txBody>
      </p:sp>
    </p:spTree>
    <p:extLst>
      <p:ext uri="{BB962C8B-B14F-4D97-AF65-F5344CB8AC3E}">
        <p14:creationId xmlns:p14="http://schemas.microsoft.com/office/powerpoint/2010/main" val="72763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395140" y="2485541"/>
            <a:ext cx="11633462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Itération: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ville, pop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population.items():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print("La ville de {} a un population de {:.2f}M".format(ville, pop/1000000))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CE62F-3B7A-F146-9FF0-FF308A067AEA}"/>
              </a:ext>
            </a:extLst>
          </p:cNvPr>
          <p:cNvSpPr/>
          <p:nvPr/>
        </p:nvSpPr>
        <p:spPr>
          <a:xfrm>
            <a:off x="395140" y="3834392"/>
            <a:ext cx="11633462" cy="230832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Merging 2 dictionnaires avec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fr-FR">
                <a:cs typeface="Courier New" panose="02070309020205020404" pitchFamily="49" charset="0"/>
              </a:rPr>
              <a:t>: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villes_fr = {'Paris': 2444786, 'Marne la Vallée': 311876}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population.update(villes_fr)</a:t>
            </a:r>
          </a:p>
          <a:p>
            <a:pPr lvl="1"/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population['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Marne la Vallée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311876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7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71695" y="1444503"/>
            <a:ext cx="10784264" cy="378565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Prenez un texte assez long (article en ligne par exemple)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Creez un dictionnaire qui compte l'occurrence de chaque lettre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Comptez les minuscules comme les majuscules 'A' et 'a' compte comme 1 pour la lettre 'a'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Quels sont les 5 premieres lettres, les 5 dernieres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Rajoutez le decompte des signes de ponctuation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Y'a t il des caracteres qui ne sont pas comptabilisé ?</a:t>
            </a:r>
          </a:p>
          <a:p>
            <a:endParaRPr lang="en-US" sz="2400"/>
          </a:p>
          <a:p>
            <a:r>
              <a:rPr lang="en-US" sz="2400"/>
              <a:t>Note: Utilisez le module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pour l'alphabet et la liste des signes de ponctuation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0F56D-C826-7A4D-914B-E7849863BD86}"/>
              </a:ext>
            </a:extLst>
          </p:cNvPr>
          <p:cNvSpPr/>
          <p:nvPr/>
        </p:nvSpPr>
        <p:spPr>
          <a:xfrm>
            <a:off x="371695" y="5581058"/>
            <a:ext cx="10784264" cy="64633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Simplifiez votre code en utilisant les list comprehension pour creer un dictionnaire</a:t>
            </a:r>
          </a:p>
          <a:p>
            <a:r>
              <a:rPr lang="en-US"/>
              <a:t>Google: </a:t>
            </a:r>
            <a:r>
              <a:rPr lang="en-US" i="1"/>
              <a:t>python list comprehension to create dictionary</a:t>
            </a:r>
          </a:p>
        </p:txBody>
      </p:sp>
    </p:spTree>
    <p:extLst>
      <p:ext uri="{BB962C8B-B14F-4D97-AF65-F5344CB8AC3E}">
        <p14:creationId xmlns:p14="http://schemas.microsoft.com/office/powerpoint/2010/main" val="327955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FICHIERS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7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E6B8D5B-9ED7-674F-9F25-94F70E0E510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967046" y="1020175"/>
            <a:ext cx="1322274" cy="972063"/>
          </a:xfrm>
          <a:prstGeom prst="curvedConnector3">
            <a:avLst>
              <a:gd name="adj1" fmla="val 10674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B16328-3117-D943-94AA-B5E54C0A9162}"/>
              </a:ext>
            </a:extLst>
          </p:cNvPr>
          <p:cNvSpPr/>
          <p:nvPr/>
        </p:nvSpPr>
        <p:spPr>
          <a:xfrm>
            <a:off x="838199" y="1438241"/>
            <a:ext cx="8101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https://stackoverflow.com/questions/6159900/correct-way-to-write-line-to-file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Ecrire dans 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22070"/>
            <a:ext cx="11260016" cy="2660083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Lire le contenu d'un fichier :</a:t>
            </a:r>
          </a:p>
          <a:p>
            <a:r>
              <a:rPr lang="en-US" sz="2400">
                <a:latin typeface="Courier" pitchFamily="2" charset="0"/>
              </a:rPr>
              <a:t>with open('filename') as f: </a:t>
            </a:r>
            <a:br>
              <a:rPr lang="en-US" sz="2400">
                <a:latin typeface="Courier" pitchFamily="2" charset="0"/>
              </a:rPr>
            </a:br>
            <a:r>
              <a:rPr lang="en-US" sz="2400">
                <a:latin typeface="Courier" pitchFamily="2" charset="0"/>
              </a:rPr>
              <a:t>	lines = f.readlines()</a:t>
            </a:r>
          </a:p>
          <a:p>
            <a:r>
              <a:rPr lang="en-US" sz="2400"/>
              <a:t>or with stripping the newline character:</a:t>
            </a:r>
          </a:p>
          <a:p>
            <a:pPr lvl="1"/>
            <a:r>
              <a:rPr lang="en-US">
                <a:latin typeface="Courier" pitchFamily="2" charset="0"/>
              </a:rPr>
              <a:t>lines = [line.rstrip('\n') for line in open('filename')]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CFABAA-6007-1643-B186-BAF80BBC62AC}"/>
              </a:ext>
            </a:extLst>
          </p:cNvPr>
          <p:cNvSpPr txBox="1">
            <a:spLocks/>
          </p:cNvSpPr>
          <p:nvPr/>
        </p:nvSpPr>
        <p:spPr>
          <a:xfrm>
            <a:off x="838199" y="1992239"/>
            <a:ext cx="9138139" cy="1020592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open('somefile.txt', 'a') as the_file: 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the_file.write('Hello\n')</a:t>
            </a:r>
            <a:endParaRPr lang="fr-F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CCB9C-DC3A-9940-9999-40D58C048661}"/>
              </a:ext>
            </a:extLst>
          </p:cNvPr>
          <p:cNvSpPr/>
          <p:nvPr/>
        </p:nvSpPr>
        <p:spPr>
          <a:xfrm>
            <a:off x="7289320" y="835510"/>
            <a:ext cx="26870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fr-FR"/>
              <a:t>Notez le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fr-FR"/>
              <a:t> pour append</a:t>
            </a:r>
          </a:p>
        </p:txBody>
      </p:sp>
    </p:spTree>
    <p:extLst>
      <p:ext uri="{BB962C8B-B14F-4D97-AF65-F5344CB8AC3E}">
        <p14:creationId xmlns:p14="http://schemas.microsoft.com/office/powerpoint/2010/main" val="335878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Lire le contenu d'un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4095"/>
            <a:ext cx="9474724" cy="2393473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fr-FR" sz="2200"/>
              <a:t>Ligne par ligne</a:t>
            </a:r>
          </a:p>
          <a:p>
            <a:r>
              <a:rPr lang="en-US" sz="2200">
                <a:latin typeface="Courier" pitchFamily="2" charset="0"/>
              </a:rPr>
              <a:t>with open('filename') as f: </a:t>
            </a:r>
            <a:br>
              <a:rPr lang="en-US" sz="2200">
                <a:latin typeface="Courier" pitchFamily="2" charset="0"/>
              </a:rPr>
            </a:br>
            <a:r>
              <a:rPr lang="en-US" sz="2200">
                <a:latin typeface="Courier" pitchFamily="2" charset="0"/>
              </a:rPr>
              <a:t>	lines = f.readlines()</a:t>
            </a:r>
          </a:p>
          <a:p>
            <a:r>
              <a:rPr lang="en-US" sz="2200"/>
              <a:t>ou dans une list comprehension en enlevant le retour ligne:</a:t>
            </a:r>
          </a:p>
          <a:p>
            <a:pPr lvl="1"/>
            <a:r>
              <a:rPr lang="en-US" sz="2200">
                <a:latin typeface="Courier" pitchFamily="2" charset="0"/>
              </a:rPr>
              <a:t>lines = [line.rstrip('\n') for line in open('filename')]</a:t>
            </a:r>
          </a:p>
          <a:p>
            <a:pPr marL="0" indent="0" fontAlgn="base">
              <a:buNone/>
            </a:pPr>
            <a:endParaRPr lang="en-US" sz="22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29483-3915-3349-9439-08C51556070E}"/>
              </a:ext>
            </a:extLst>
          </p:cNvPr>
          <p:cNvSpPr txBox="1">
            <a:spLocks/>
          </p:cNvSpPr>
          <p:nvPr/>
        </p:nvSpPr>
        <p:spPr>
          <a:xfrm>
            <a:off x="838200" y="4297019"/>
            <a:ext cx="9474724" cy="172828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/>
              <a:t>Tous le contenu</a:t>
            </a:r>
          </a:p>
          <a:p>
            <a:pPr fontAlgn="base"/>
            <a:r>
              <a:rPr lang="en-US" sz="2200"/>
              <a:t>from pathlib import Path </a:t>
            </a:r>
          </a:p>
          <a:p>
            <a:pPr fontAlgn="base"/>
            <a:r>
              <a:rPr lang="en-US" sz="2200"/>
              <a:t>contents = Path(file_path).read_text() </a:t>
            </a:r>
          </a:p>
        </p:txBody>
      </p:sp>
    </p:spTree>
    <p:extLst>
      <p:ext uri="{BB962C8B-B14F-4D97-AF65-F5344CB8AC3E}">
        <p14:creationId xmlns:p14="http://schemas.microsoft.com/office/powerpoint/2010/main" val="318958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33DF-FB15-364F-AF87-F09B14D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BBC dataset: un "vrai"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E069-30DC-504F-ABD1-77B9D2FA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13" y="1825625"/>
            <a:ext cx="5543746" cy="4351338"/>
          </a:xfrm>
        </p:spPr>
        <p:txBody>
          <a:bodyPr>
            <a:normAutofit fontScale="85000" lnSpcReduction="20000"/>
          </a:bodyPr>
          <a:lstStyle/>
          <a:p>
            <a:r>
              <a:rPr lang="fr-FR" sz="2000">
                <a:hlinkClick r:id="rId2"/>
              </a:rPr>
              <a:t>http://mlg.ucd.ie/datasets/bbc.html</a:t>
            </a:r>
            <a:r>
              <a:rPr lang="fr-FR" sz="2000"/>
              <a:t> </a:t>
            </a:r>
          </a:p>
          <a:p>
            <a:r>
              <a:rPr lang="en-US" sz="2000"/>
              <a:t>Consists of 2225 documents from the </a:t>
            </a:r>
            <a:r>
              <a:rPr lang="en-US" sz="2000">
                <a:hlinkClick r:id="rId3"/>
              </a:rPr>
              <a:t>BBC</a:t>
            </a:r>
            <a:r>
              <a:rPr lang="en-US" sz="2000"/>
              <a:t> news website corresponding to stories in five topical areas from 2004-2005.</a:t>
            </a:r>
          </a:p>
          <a:p>
            <a:r>
              <a:rPr lang="en-US" sz="2000"/>
              <a:t>Class Labels: 5 (business, entertainment, politics, sport, tech)</a:t>
            </a:r>
          </a:p>
          <a:p>
            <a:r>
              <a:rPr lang="en-US" sz="2000">
                <a:hlinkClick r:id="rId4"/>
              </a:rPr>
              <a:t>&gt;&gt; Download raw text files</a:t>
            </a:r>
            <a:r>
              <a:rPr lang="en-US" sz="2000"/>
              <a:t> at </a:t>
            </a:r>
          </a:p>
          <a:p>
            <a:r>
              <a:rPr lang="en-US" sz="2000">
                <a:hlinkClick r:id="rId5"/>
              </a:rPr>
              <a:t>http://mlg.ucd.ie/files/datasets/bbcsport-fulltext.zip</a:t>
            </a:r>
            <a:r>
              <a:rPr lang="en-US" sz="2000"/>
              <a:t> </a:t>
            </a:r>
            <a:br>
              <a:rPr lang="en-US" sz="2000"/>
            </a:br>
            <a:endParaRPr lang="fr-FR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2884-AF22-B643-B093-ECED4799B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Telechargez le dataset</a:t>
            </a:r>
          </a:p>
          <a:p>
            <a:r>
              <a:rPr lang="fr-FR"/>
              <a:t>Unzippez le fichier: 5 folders</a:t>
            </a:r>
          </a:p>
          <a:p>
            <a:r>
              <a:rPr lang="fr-FR"/>
              <a:t>Ecrire un script qui parcourt les folders et qui lit le contenu des fichiers</a:t>
            </a:r>
          </a:p>
          <a:p>
            <a:r>
              <a:rPr lang="fr-FR"/>
              <a:t>Construire un dictionnaire dont les clefs seront:</a:t>
            </a:r>
          </a:p>
          <a:p>
            <a:pPr lvl="1"/>
            <a:r>
              <a:rPr lang="fr-FR"/>
              <a:t>Le nom du repertoire contenant le fichier</a:t>
            </a:r>
          </a:p>
          <a:p>
            <a:pPr lvl="1"/>
            <a:r>
              <a:rPr lang="fr-FR"/>
              <a:t>Le nom du fichier</a:t>
            </a:r>
          </a:p>
          <a:p>
            <a:pPr lvl="1"/>
            <a:r>
              <a:rPr lang="fr-FR"/>
              <a:t>Le texte du fichier</a:t>
            </a:r>
          </a:p>
          <a:p>
            <a:r>
              <a:rPr lang="fr-FR"/>
              <a:t>Ecrire le resultat dans un fichier unique au format </a:t>
            </a:r>
            <a:r>
              <a:rPr lang="fr-FR">
                <a:solidFill>
                  <a:srgbClr val="FF0000"/>
                </a:solidFill>
              </a:rPr>
              <a:t>tsv</a:t>
            </a:r>
            <a:r>
              <a:rPr lang="fr-FR"/>
              <a:t>: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rep \t nom_fichier \t contenu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760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FF4-69BF-CC4D-A923-730205B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Tester existence d'un fichier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0A68E-5B7E-3040-BC0F-E8C8981D40C6}"/>
              </a:ext>
            </a:extLst>
          </p:cNvPr>
          <p:cNvSpPr txBox="1"/>
          <p:nvPr/>
        </p:nvSpPr>
        <p:spPr>
          <a:xfrm>
            <a:off x="1186991" y="2241105"/>
            <a:ext cx="7725192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Tester si un fichier existe: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file_path = '/Users/alexis/…/fichier.csv'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(file_path):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&lt;lire le fichier&gt;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print("le fichier {} n'existe pas".format(file))</a:t>
            </a:r>
          </a:p>
        </p:txBody>
      </p:sp>
    </p:spTree>
    <p:extLst>
      <p:ext uri="{BB962C8B-B14F-4D97-AF65-F5344CB8AC3E}">
        <p14:creationId xmlns:p14="http://schemas.microsoft.com/office/powerpoint/2010/main" val="20589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16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D8DC-7FD9-3449-932E-178A5EEC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Repertoire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1C2B-A9C2-4743-AC4B-C179C32D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030" y="1690688"/>
            <a:ext cx="5223235" cy="1467291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fr-FR" sz="2000"/>
              <a:t>Plein de fichiers dans un repertoire</a:t>
            </a:r>
          </a:p>
          <a:p>
            <a:r>
              <a:rPr lang="fr-FR" sz="2000"/>
              <a:t>Comment les lire tous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CB66C-2CC5-8345-81A7-4CCEC2E99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0350" y="1703405"/>
            <a:ext cx="6248509" cy="37167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32BFF-4850-A140-8D5A-536EA4BA648C}"/>
              </a:ext>
            </a:extLst>
          </p:cNvPr>
          <p:cNvSpPr txBox="1"/>
          <p:nvPr/>
        </p:nvSpPr>
        <p:spPr>
          <a:xfrm>
            <a:off x="216030" y="3942799"/>
            <a:ext cx="52232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Autre façon de lister un repertoire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("/mydir"):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file.endswith(".txt"):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&lt;lire le fichier&gt;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19664" cy="1947722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des_parametres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 choses se passent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un resultat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A6387-73EC-5B48-8FB7-432284B36259}"/>
              </a:ext>
            </a:extLst>
          </p:cNvPr>
          <p:cNvSpPr/>
          <p:nvPr/>
        </p:nvSpPr>
        <p:spPr>
          <a:xfrm>
            <a:off x="838201" y="4024030"/>
            <a:ext cx="4949142" cy="193899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Opérations répetitives, fréquentes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Rendre le code plus lisible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Réutiliser une opération dans plusieurs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D496B-D395-B54C-A83F-EACBD90041FC}"/>
              </a:ext>
            </a:extLst>
          </p:cNvPr>
          <p:cNvSpPr/>
          <p:nvPr/>
        </p:nvSpPr>
        <p:spPr>
          <a:xfrm>
            <a:off x="6183292" y="4024029"/>
            <a:ext cx="5877528" cy="23083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Exemples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Traitement des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Ouverture de fichiers avec vérification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Transformations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Calculs et mesures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2117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 exemples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821"/>
            <a:ext cx="12192000" cy="39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9" y="2272419"/>
            <a:ext cx="9691868" cy="3145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1EF45-5848-504B-B173-EBDA7CB007B6}"/>
              </a:ext>
            </a:extLst>
          </p:cNvPr>
          <p:cNvSpPr txBox="1"/>
          <p:nvPr/>
        </p:nvSpPr>
        <p:spPr>
          <a:xfrm>
            <a:off x="2013995" y="1506022"/>
            <a:ext cx="197996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Nom de la fonction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9E3-B3B9-7E4D-BA53-FDE256FF1C96}"/>
              </a:ext>
            </a:extLst>
          </p:cNvPr>
          <p:cNvSpPr txBox="1"/>
          <p:nvPr/>
        </p:nvSpPr>
        <p:spPr>
          <a:xfrm>
            <a:off x="5399078" y="1215157"/>
            <a:ext cx="13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Paramètre(s)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7F334-8499-7846-A1C0-64EFE579E6A5}"/>
              </a:ext>
            </a:extLst>
          </p:cNvPr>
          <p:cNvSpPr txBox="1"/>
          <p:nvPr/>
        </p:nvSpPr>
        <p:spPr>
          <a:xfrm>
            <a:off x="7959012" y="1506022"/>
            <a:ext cx="155369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Commentaires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B95BE3-F6AB-F84E-B413-38DD047EB325}"/>
              </a:ext>
            </a:extLst>
          </p:cNvPr>
          <p:cNvCxnSpPr>
            <a:stCxn id="6" idx="2"/>
          </p:cNvCxnSpPr>
          <p:nvPr/>
        </p:nvCxnSpPr>
        <p:spPr>
          <a:xfrm flipH="1">
            <a:off x="6792921" y="1875354"/>
            <a:ext cx="1942939" cy="106461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5398B-069B-0944-B0F8-71C0DDC91085}"/>
              </a:ext>
            </a:extLst>
          </p:cNvPr>
          <p:cNvCxnSpPr>
            <a:cxnSpLocks/>
          </p:cNvCxnSpPr>
          <p:nvPr/>
        </p:nvCxnSpPr>
        <p:spPr>
          <a:xfrm flipH="1">
            <a:off x="4951828" y="1584489"/>
            <a:ext cx="1267400" cy="823173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BE27B-5022-5A41-8D64-276F00AF12F7}"/>
              </a:ext>
            </a:extLst>
          </p:cNvPr>
          <p:cNvCxnSpPr>
            <a:cxnSpLocks/>
          </p:cNvCxnSpPr>
          <p:nvPr/>
        </p:nvCxnSpPr>
        <p:spPr>
          <a:xfrm>
            <a:off x="2882038" y="1860832"/>
            <a:ext cx="228697" cy="546830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DC208C-F4D9-3B4E-A074-7A17A313E328}"/>
              </a:ext>
            </a:extLst>
          </p:cNvPr>
          <p:cNvSpPr txBox="1"/>
          <p:nvPr/>
        </p:nvSpPr>
        <p:spPr>
          <a:xfrm>
            <a:off x="2413813" y="5895175"/>
            <a:ext cx="8206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Return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0E9CF-6A83-B543-A936-4185D460699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413816" y="5243333"/>
            <a:ext cx="410302" cy="651842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7C6210E-DF67-BF49-8AFC-9F24476734C3}"/>
              </a:ext>
            </a:extLst>
          </p:cNvPr>
          <p:cNvSpPr/>
          <p:nvPr/>
        </p:nvSpPr>
        <p:spPr>
          <a:xfrm>
            <a:off x="6096001" y="4085863"/>
            <a:ext cx="605742" cy="1157470"/>
          </a:xfrm>
          <a:prstGeom prst="rightBrace">
            <a:avLst>
              <a:gd name="adj1" fmla="val 8333"/>
              <a:gd name="adj2" fmla="val 51163"/>
            </a:avLst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F6CDE-56FD-B34B-8D2C-1C64E0B3D66A}"/>
              </a:ext>
            </a:extLst>
          </p:cNvPr>
          <p:cNvSpPr txBox="1"/>
          <p:nvPr/>
        </p:nvSpPr>
        <p:spPr>
          <a:xfrm>
            <a:off x="6987542" y="4479932"/>
            <a:ext cx="206056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Corps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34005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632C-D071-454F-9232-0FB5073C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Portee des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1AB9-CE39-384A-BFB9-0DB21246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75"/>
            <a:ext cx="12192000" cy="65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2328" cy="1658355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Ecrire une fonction qui prends une string en entrée et qui retourne la liste de tous les mots uniques.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838199" y="3806825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cs typeface="Courier New" panose="02070309020205020404" pitchFamily="49" charset="0"/>
              </a:rPr>
              <a:t>Ecrire une fonction qui prends une string en entree et un nombre  et qui en enleve tous les mots plus court que ce nombre.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len</a:t>
            </a:r>
          </a:p>
        </p:txBody>
      </p:sp>
    </p:spTree>
    <p:extLst>
      <p:ext uri="{BB962C8B-B14F-4D97-AF65-F5344CB8AC3E}">
        <p14:creationId xmlns:p14="http://schemas.microsoft.com/office/powerpoint/2010/main" val="5116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061" y="365125"/>
            <a:ext cx="9196754" cy="1658355"/>
          </a:xfrm>
          <a:ln w="25400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Ecrire une fonction qui vérifie si une lettre est un consonne ou une voyelle: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def voyelle_ou_consonne(lettre):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592015" y="2247656"/>
            <a:ext cx="11177954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cs typeface="Courier New" panose="02070309020205020404" pitchFamily="49" charset="0"/>
              </a:rPr>
              <a:t>Ecrire une fonction qui prends une string en entree et un int  et qui en enleve tous les mots plus court que ce nombre (n).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enlever_mots_courts(texte, n):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endParaRPr lang="fr-FR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F2CA5-E33A-474D-88BD-41E9C266CC19}"/>
              </a:ext>
            </a:extLst>
          </p:cNvPr>
          <p:cNvSpPr txBox="1">
            <a:spLocks/>
          </p:cNvSpPr>
          <p:nvPr/>
        </p:nvSpPr>
        <p:spPr>
          <a:xfrm>
            <a:off x="592015" y="4130187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Ecrire une fonction qui retourne True si un objet est un int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est_ce_un_int(truc):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1493</Words>
  <Application>Microsoft Macintosh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Office Theme</vt:lpstr>
      <vt:lpstr>J2</vt:lpstr>
      <vt:lpstr>Python: import this </vt:lpstr>
      <vt:lpstr>FONCTIONS</vt:lpstr>
      <vt:lpstr>Fonctions</vt:lpstr>
      <vt:lpstr>Fonctions exemples</vt:lpstr>
      <vt:lpstr>Fonction</vt:lpstr>
      <vt:lpstr>Portee des variables</vt:lpstr>
      <vt:lpstr>A vous</vt:lpstr>
      <vt:lpstr>A vous</vt:lpstr>
      <vt:lpstr>LIST COMPREHENSION</vt:lpstr>
      <vt:lpstr>Le probleme avec les loops</vt:lpstr>
      <vt:lpstr>List comprehensions</vt:lpstr>
      <vt:lpstr>List comprehensions</vt:lpstr>
      <vt:lpstr>List comprehensions avec condition</vt:lpstr>
      <vt:lpstr>difference de listes</vt:lpstr>
      <vt:lpstr>exercice</vt:lpstr>
      <vt:lpstr>A vous</vt:lpstr>
      <vt:lpstr>DICTIONNAIRES</vt:lpstr>
      <vt:lpstr>PowerPoint Presentation</vt:lpstr>
      <vt:lpstr>PowerPoint Presentation</vt:lpstr>
      <vt:lpstr>Dictionnaires</vt:lpstr>
      <vt:lpstr>Dictionnaires</vt:lpstr>
      <vt:lpstr>Dictionnaires</vt:lpstr>
      <vt:lpstr>A vous</vt:lpstr>
      <vt:lpstr>FICHIERS</vt:lpstr>
      <vt:lpstr>Ecrire dans un fichier</vt:lpstr>
      <vt:lpstr>Lire le contenu d'un fichier</vt:lpstr>
      <vt:lpstr>BBC dataset: un "vrai" dataset</vt:lpstr>
      <vt:lpstr>Tester existence d'un fichier</vt:lpstr>
      <vt:lpstr>Repertoire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</dc:title>
  <dc:creator>Alex Perrier</dc:creator>
  <cp:lastModifiedBy>Alex Perrier</cp:lastModifiedBy>
  <cp:revision>51</cp:revision>
  <dcterms:created xsi:type="dcterms:W3CDTF">2018-09-12T16:49:51Z</dcterms:created>
  <dcterms:modified xsi:type="dcterms:W3CDTF">2018-09-25T07:54:58Z</dcterms:modified>
</cp:coreProperties>
</file>