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80"/>
  </p:normalViewPr>
  <p:slideViewPr>
    <p:cSldViewPr snapToGrid="0" snapToObjects="1" showGuides="1">
      <p:cViewPr varScale="1">
        <p:scale>
          <a:sx n="140" d="100"/>
          <a:sy n="140" d="100"/>
        </p:scale>
        <p:origin x="224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2304-AFFF-7D4F-A817-6C1BBD8EF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06BBC-2DBF-CD41-86C2-E1513C8A6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E1D5-AA0E-5D4F-8566-AAF40BE7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9/7/18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4525-8D81-8748-BFB9-381522DA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D2C4-998C-A640-A0B1-C64F5655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68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930-0B95-8342-8FC6-556A8CDF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2D593-18CB-2047-9A08-92B9D249D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66A0-12A3-8C47-97AF-171C200A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9/7/18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0F5A-9DEE-AF47-B146-C576D4BF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AF9CB-7134-DD4B-B7E6-0340B4E2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98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F430D-AA6C-A54A-ACC5-5C69A0FA4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5E524-B1AE-0244-808A-4C9F1F6F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9493-4548-AE4C-A240-E97D5B0B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9/7/18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235C2-833B-9143-A8DD-79BCEB9A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4548-1802-8943-B935-D2795595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4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3DC9-00F0-3E48-AF2A-6E5EDE37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A43A-18A8-334C-8B09-37A2E9A2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3177-36CE-D44B-BDF2-234B8FFE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9/7/18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7C38-507D-0A45-ADB1-705F1629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6106B-9E54-7A4E-BF44-68DCCF50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8D67-1B8C-9749-8F52-0AC63A29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4BE6F-0CFB-DE40-ACB9-F61CAFDF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355EB-68F6-F947-BB17-F86A64A2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9/7/18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5480F-EF59-224D-BA41-5C01272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7060-35F3-644F-AD8F-466C5172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1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E33B-AA1A-0842-8B44-E0666CDC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14906-C3F0-544F-8FF3-8C9F12D9C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4EDF1-8A44-1F45-9C44-EC841C4F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A2660-184D-5E4B-9546-188E2EE8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9/7/18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FB4E8-9511-814A-BDF1-FB060079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3AA7E-C588-E34E-809D-D421B580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80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4D53-ECC9-D442-924E-65694BF9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32F4-ABC9-4B4D-8927-563A55AC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D221A-5524-FF44-A537-FA653FF02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E81B1-EA3D-3A49-98FC-A9E0F3981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A9F15-2DD6-A04E-AFE4-7FBA8C33F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739FF-5EA5-ED48-9403-EF234183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9/7/18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D439E-5BEC-7C48-A4C5-E33EA630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0A775-87FA-4B44-8B8A-D25B1663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34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6A2E-0BDC-B640-91D6-7BCECC11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A5067-D968-9B4F-85EE-8A2408CB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9/7/18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651F-07DF-3142-B199-C2C890E4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C8ACD-8150-E643-A253-FD32ACBC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70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849EF-9D46-7B45-8BA9-16AD6859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9/7/18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D93F0-D65C-D849-8298-D3848D92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15CC4-8993-6D48-A1C2-07E5D3FC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93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C9A6-2914-B641-AF2E-7462F49D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6CDB-6316-E145-BBE0-19898E61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1DC0E-3E05-FB41-BD00-6454C305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1FB77-19F9-4C4C-B5EB-066ED4D9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9/7/18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248E0-0FFF-914C-90EA-8E8D2AD6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1592D-7E41-CF41-A7BE-AF787E93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27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3B72-6F67-5645-A859-2EB45C25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6ADCF-00E9-A045-844D-0AB32B009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154EC-600B-9B4E-83B0-8A79BFFB1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BAAD8-4058-C243-BDF0-B2004A08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CC42-A28A-264E-889C-3A3FBB222927}" type="datetimeFigureOut">
              <a:t>9/7/18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3F4FD-EA31-2E4A-88DD-00FD2D5E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F18DA-2AC7-F540-8659-2A938951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04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D5979-00CD-6848-821E-3E003E1C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28DD7-4F53-604F-9C62-8F66874A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CDE3-2D2D-D34D-8BA6-7ED46CA7A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CC42-A28A-264E-889C-3A3FBB222927}" type="datetimeFigureOut">
              <a:t>9/7/18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984F-8BD5-D74C-92AA-A5A5C8AB7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B0F7-5724-F54F-8E0A-62228DBD3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DCBB-D0C5-7247-B4BC-9373500E76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5748-506F-0A44-98DC-3E74EB88F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Régression Linéaire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D671C-1B32-D54A-B469-B59F8918E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27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D054-53DE-3C40-A3A5-130C4712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65125"/>
            <a:ext cx="10515600" cy="1325563"/>
          </a:xfrm>
        </p:spPr>
        <p:txBody>
          <a:bodyPr/>
          <a:lstStyle/>
          <a:p>
            <a:r>
              <a:rPr lang="fr-FR"/>
              <a:t>Cours précédent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85C4-5FB6-774A-8F3D-9BC43BCE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Supervisé vs non- Supervisé </a:t>
            </a:r>
          </a:p>
          <a:p>
            <a:r>
              <a:rPr lang="fr-FR"/>
              <a:t>Vue genérale de l'analyse predictive </a:t>
            </a:r>
          </a:p>
          <a:p>
            <a:r>
              <a:rPr lang="fr-FR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7306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4F61-FA89-D24C-A869-43105786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8661-9A43-914D-9D75-BA82EF53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29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2FEF-45A3-5546-B44E-1E78BD60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9B7B-07E9-CA4A-8FCD-9AE2DCA874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/>
              <a:t>Régression ou classification ?</a:t>
            </a:r>
          </a:p>
          <a:p>
            <a:r>
              <a:rPr lang="fr-FR"/>
              <a:t>Régression linéaire</a:t>
            </a:r>
          </a:p>
          <a:p>
            <a:pPr lvl="1"/>
            <a:r>
              <a:rPr lang="fr-FR"/>
              <a:t>OLS, Moindres carrés</a:t>
            </a:r>
          </a:p>
          <a:p>
            <a:pPr lvl="1"/>
            <a:r>
              <a:rPr lang="fr-FR"/>
              <a:t>Modélisation</a:t>
            </a:r>
          </a:p>
          <a:p>
            <a:pPr lvl="1"/>
            <a:r>
              <a:rPr lang="fr-FR"/>
              <a:t>Univariable &amp; multivariables</a:t>
            </a:r>
          </a:p>
          <a:p>
            <a:pPr lvl="1"/>
            <a:r>
              <a:rPr lang="fr-FR"/>
              <a:t>Interpretation</a:t>
            </a:r>
          </a:p>
          <a:p>
            <a:pPr lvl="2"/>
            <a:r>
              <a:rPr lang="fr-FR"/>
              <a:t>MSE</a:t>
            </a:r>
          </a:p>
          <a:p>
            <a:pPr lvl="2"/>
            <a:r>
              <a:rPr lang="fr-FR"/>
              <a:t>R^2, P-value, Interval de confidence</a:t>
            </a:r>
          </a:p>
          <a:p>
            <a:r>
              <a:rPr lang="fr-FR"/>
              <a:t>Confounders et multi collinearité</a:t>
            </a:r>
          </a:p>
          <a:p>
            <a:r>
              <a:rPr lang="fr-FR"/>
              <a:t>Hypotheses et leur verification</a:t>
            </a:r>
          </a:p>
          <a:p>
            <a:endParaRPr lang="fr-FR"/>
          </a:p>
          <a:p>
            <a:pPr lvl="2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A7940-67A1-D24E-8AA3-70929444E0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/>
              <a:t>Statsmodel</a:t>
            </a:r>
          </a:p>
          <a:p>
            <a:r>
              <a:rPr lang="fr-FR"/>
              <a:t>Linéarité:</a:t>
            </a:r>
          </a:p>
          <a:p>
            <a:pPr lvl="1"/>
            <a:r>
              <a:rPr lang="fr-FR"/>
              <a:t>Definition</a:t>
            </a:r>
          </a:p>
          <a:p>
            <a:pPr lvl="1"/>
            <a:r>
              <a:rPr lang="fr-FR"/>
              <a:t>Tests de linearite</a:t>
            </a:r>
          </a:p>
          <a:p>
            <a:r>
              <a:rPr lang="fr-FR"/>
              <a:t>Régression polynomiale</a:t>
            </a:r>
          </a:p>
          <a:p>
            <a:r>
              <a:rPr lang="fr-FR"/>
              <a:t>Anscombe quartet</a:t>
            </a:r>
          </a:p>
          <a:p>
            <a:r>
              <a:rPr lang="fr-FR"/>
              <a:t>Kaggle projet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75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CC53-F8D0-044E-ACB6-CFFB0AC1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Regression ou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7E45-4F28-134E-A3B2-095E9A2473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Qualitatif</a:t>
            </a:r>
          </a:p>
          <a:p>
            <a:r>
              <a:rPr lang="fr-FR"/>
              <a:t>Variable a predire est continue</a:t>
            </a:r>
          </a:p>
          <a:p>
            <a:pPr lvl="1"/>
            <a:r>
              <a:rPr lang="fr-FR"/>
              <a:t>Age, taille, poids, </a:t>
            </a:r>
          </a:p>
          <a:p>
            <a:pPr lvl="1"/>
            <a:r>
              <a:rPr lang="fr-FR"/>
              <a:t>Salaire, </a:t>
            </a:r>
          </a:p>
          <a:p>
            <a:pPr lvl="1"/>
            <a:r>
              <a:rPr lang="fr-FR"/>
              <a:t>Notes, </a:t>
            </a:r>
          </a:p>
          <a:p>
            <a:pPr lvl="1"/>
            <a:r>
              <a:rPr lang="fr-FR"/>
              <a:t>Probabilité d'une action</a:t>
            </a:r>
          </a:p>
          <a:p>
            <a:pPr lvl="1"/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78B5E-9D51-B544-9D8D-F3C5BBDA0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34769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/>
              <a:t>Quantitatif</a:t>
            </a:r>
          </a:p>
          <a:p>
            <a:r>
              <a:rPr lang="fr-FR"/>
              <a:t>Variable a predire est discrete</a:t>
            </a:r>
          </a:p>
          <a:p>
            <a:r>
              <a:rPr lang="fr-FR"/>
              <a:t>Binaire</a:t>
            </a:r>
          </a:p>
          <a:p>
            <a:pPr lvl="1"/>
            <a:r>
              <a:rPr lang="fr-FR"/>
              <a:t>Achat, resiliation, click</a:t>
            </a:r>
          </a:p>
          <a:p>
            <a:pPr lvl="1"/>
            <a:r>
              <a:rPr lang="fr-FR"/>
              <a:t>Survie, sexe, succes examen, admission, </a:t>
            </a:r>
          </a:p>
          <a:p>
            <a:pPr lvl="1"/>
            <a:r>
              <a:rPr lang="fr-FR"/>
              <a:t>Positif ou negatif</a:t>
            </a:r>
          </a:p>
          <a:p>
            <a:pPr lvl="1"/>
            <a:r>
              <a:rPr lang="fr-FR"/>
              <a:t>Spam</a:t>
            </a:r>
          </a:p>
          <a:p>
            <a:r>
              <a:rPr lang="fr-FR"/>
              <a:t>Multi class</a:t>
            </a:r>
          </a:p>
          <a:p>
            <a:pPr lvl="1"/>
            <a:r>
              <a:rPr lang="fr-FR"/>
              <a:t>Categories, types (A,B,C), </a:t>
            </a:r>
          </a:p>
          <a:p>
            <a:pPr lvl="1"/>
            <a:r>
              <a:rPr lang="fr-FR"/>
              <a:t>Positif, neutre ou negatif</a:t>
            </a:r>
          </a:p>
          <a:p>
            <a:pPr lvl="1"/>
            <a:r>
              <a:rPr lang="fr-FR"/>
              <a:t>Especes, ….</a:t>
            </a:r>
          </a:p>
          <a:p>
            <a:pPr lvl="1"/>
            <a:r>
              <a:rPr lang="fr-FR"/>
              <a:t>Pays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28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0BE4-2C7F-B24E-8DC3-74AC2E79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Taille en fonction de l'age des enfants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6A898-C881-7E48-92CD-2E8C2BD14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9606C-B0AF-9D47-BF77-54FC3FF872F9}"/>
              </a:ext>
            </a:extLst>
          </p:cNvPr>
          <p:cNvSpPr txBox="1"/>
          <p:nvPr/>
        </p:nvSpPr>
        <p:spPr>
          <a:xfrm>
            <a:off x="6096000" y="1690688"/>
            <a:ext cx="455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En vrai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628428-EB5A-E24D-940F-6E1D2CC0969B}"/>
              </a:ext>
            </a:extLst>
          </p:cNvPr>
          <p:cNvSpPr/>
          <p:nvPr/>
        </p:nvSpPr>
        <p:spPr>
          <a:xfrm>
            <a:off x="6096000" y="29601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Regression univariable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On suppose que on peut predire la taille en fonction de l'age avec la relation lineaire suivante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62DDB3-6E41-BE4F-8E5D-6D74990A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688" y="2378212"/>
            <a:ext cx="3420628" cy="374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7229A6-4192-7446-881D-AE66CBBCD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688" y="4062204"/>
            <a:ext cx="3446614" cy="3398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1E6032-5DB4-2448-B814-A3C6EB9ACF5E}"/>
              </a:ext>
            </a:extLst>
          </p:cNvPr>
          <p:cNvSpPr txBox="1"/>
          <p:nvPr/>
        </p:nvSpPr>
        <p:spPr>
          <a:xfrm>
            <a:off x="6096000" y="4684318"/>
            <a:ext cx="6010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Et on cherche a connaitre les parametres (a,b) qui donnent la </a:t>
            </a:r>
            <a:r>
              <a:rPr lang="fr-FR" sz="2400" i="1"/>
              <a:t>meilleure</a:t>
            </a:r>
            <a:r>
              <a:rPr lang="fr-FR" sz="2400"/>
              <a:t> </a:t>
            </a:r>
            <a:r>
              <a:rPr lang="fr-FR" sz="2400" i="1"/>
              <a:t>approximation</a:t>
            </a:r>
            <a:r>
              <a:rPr lang="fr-FR" sz="2400"/>
              <a:t> de la vrai relation</a:t>
            </a:r>
          </a:p>
        </p:txBody>
      </p:sp>
    </p:spTree>
    <p:extLst>
      <p:ext uri="{BB962C8B-B14F-4D97-AF65-F5344CB8AC3E}">
        <p14:creationId xmlns:p14="http://schemas.microsoft.com/office/powerpoint/2010/main" val="86543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C44D-FCAE-B145-BF28-A87D8AB3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Plus formellement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20DC-5DD1-A544-AE0A-254E80CD0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8370"/>
          </a:xfrm>
        </p:spPr>
        <p:txBody>
          <a:bodyPr>
            <a:normAutofit/>
          </a:bodyPr>
          <a:lstStyle/>
          <a:p>
            <a:r>
              <a:rPr lang="fr-FR"/>
              <a:t>On a </a:t>
            </a:r>
            <a:r>
              <a:rPr lang="fr-FR" i="1"/>
              <a:t>n</a:t>
            </a:r>
            <a:r>
              <a:rPr lang="fr-FR"/>
              <a:t> échantillons :</a:t>
            </a:r>
          </a:p>
          <a:p>
            <a:pPr lvl="1"/>
            <a:r>
              <a:rPr lang="fr-FR"/>
              <a:t>variables: X = {x_1, …, x_n}</a:t>
            </a:r>
          </a:p>
          <a:p>
            <a:pPr lvl="1"/>
            <a:r>
              <a:rPr lang="fr-FR"/>
              <a:t>Valeur a prédire (outcome): y = {y_1, …, y_n}</a:t>
            </a:r>
          </a:p>
          <a:p>
            <a:r>
              <a:rPr lang="fr-FR"/>
              <a:t> et la relation: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E355E2-69D4-1A4A-8527-F6CD8218BB87}"/>
              </a:ext>
            </a:extLst>
          </p:cNvPr>
          <p:cNvSpPr txBox="1">
            <a:spLocks/>
          </p:cNvSpPr>
          <p:nvPr/>
        </p:nvSpPr>
        <p:spPr>
          <a:xfrm>
            <a:off x="838200" y="4141490"/>
            <a:ext cx="10515600" cy="59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On cherche a minimiser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C8587D-60BF-C049-A305-2C83004223F2}"/>
                  </a:ext>
                </a:extLst>
              </p:cNvPr>
              <p:cNvSpPr txBox="1"/>
              <p:nvPr/>
            </p:nvSpPr>
            <p:spPr>
              <a:xfrm>
                <a:off x="3579876" y="3429000"/>
                <a:ext cx="38450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2800"/>
                  <a:t> =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C8587D-60BF-C049-A305-2C8300422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76" y="3429000"/>
                <a:ext cx="3845052" cy="430887"/>
              </a:xfrm>
              <a:prstGeom prst="rect">
                <a:avLst/>
              </a:prstGeom>
              <a:blipFill>
                <a:blip r:embed="rId2"/>
                <a:stretch>
                  <a:fillRect l="-2961" t="-22857" b="-4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58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6132</TotalTime>
  <Words>233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Régression Linéaire</vt:lpstr>
      <vt:lpstr>Cours précédent</vt:lpstr>
      <vt:lpstr>Questions ?</vt:lpstr>
      <vt:lpstr>Programme</vt:lpstr>
      <vt:lpstr>Regression ou classification</vt:lpstr>
      <vt:lpstr>Taille en fonction de l'age des enfants</vt:lpstr>
      <vt:lpstr>Plus formellement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Lineaire</dc:title>
  <dc:creator>Alex Perrier</dc:creator>
  <cp:lastModifiedBy>Alex Perrier</cp:lastModifiedBy>
  <cp:revision>23</cp:revision>
  <dcterms:created xsi:type="dcterms:W3CDTF">2018-09-05T14:24:10Z</dcterms:created>
  <dcterms:modified xsi:type="dcterms:W3CDTF">2018-09-10T22:29:06Z</dcterms:modified>
</cp:coreProperties>
</file>