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3"/>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Thank you all for joining, I’m Thomas Wiecki, Data Science Lead at Quantopian.</a:t>
            </a:r>
            <a:endParaRPr/>
          </a:p>
          <a:p>
            <a:pPr indent="-317500" lvl="0" marL="457200" rtl="0" algn="l">
              <a:spcBef>
                <a:spcPts val="0"/>
              </a:spcBef>
              <a:spcAft>
                <a:spcPts val="0"/>
              </a:spcAft>
              <a:buSzPts val="1400"/>
              <a:buChar char="●"/>
            </a:pPr>
            <a:r>
              <a:rPr lang="en"/>
              <a:t>Today I wanted to talk about a modeling framework that I think is perfectly suited for data scientists coming from computer science rather than statistics</a:t>
            </a:r>
            <a:endParaRPr/>
          </a:p>
          <a:p>
            <a:pPr indent="-317500" lvl="0" marL="457200" rtl="0" algn="l">
              <a:spcBef>
                <a:spcPts val="0"/>
              </a:spcBef>
              <a:spcAft>
                <a:spcPts val="0"/>
              </a:spcAft>
              <a:buSzPts val="1400"/>
              <a:buChar char="●"/>
            </a:pPr>
            <a:r>
              <a:rPr lang="en"/>
              <a:t>Unfortunately not enough time to give a full tutorial but I wanted to</a:t>
            </a:r>
            <a:endParaRPr/>
          </a:p>
          <a:p>
            <a:pPr indent="-317500" lvl="0" marL="457200" rtl="0" algn="l">
              <a:spcBef>
                <a:spcPts val="0"/>
              </a:spcBef>
              <a:spcAft>
                <a:spcPts val="0"/>
              </a:spcAft>
              <a:buSzPts val="1400"/>
              <a:buChar char="●"/>
            </a:pPr>
            <a:r>
              <a:rPr lang="en"/>
              <a:t>Demonstrate probabilistic programming here by showing how we solved a real-world problem we actually have at Quantopian</a:t>
            </a:r>
            <a:endParaRPr/>
          </a:p>
          <a:p>
            <a:pPr indent="-317500" lvl="0" marL="457200" rtl="0" algn="l">
              <a:spcBef>
                <a:spcPts val="0"/>
              </a:spcBef>
              <a:spcAft>
                <a:spcPts val="0"/>
              </a:spcAft>
              <a:buSzPts val="1400"/>
              <a:buChar char="●"/>
            </a:pPr>
            <a:r>
              <a:rPr lang="en"/>
              <a:t>So what’s Quantopian?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c8addbb85_0_8: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8addbb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novel invention of probabilistic programming is that we can actually build our model in computer code by plugging probability distributions into each other</a:t>
            </a:r>
            <a:endParaRPr/>
          </a:p>
          <a:p>
            <a:pPr indent="-317500" lvl="0" marL="457200" rtl="0" algn="l">
              <a:spcBef>
                <a:spcPts val="0"/>
              </a:spcBef>
              <a:spcAft>
                <a:spcPts val="0"/>
              </a:spcAft>
              <a:buSzPts val="1400"/>
              <a:buChar char="●"/>
            </a:pPr>
            <a:r>
              <a:rPr lang="en"/>
              <a:t>and then running our automatic inference algorithm that will just infer the parameters of any model we might build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ca2be545d_1_0: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a2be54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Coming back to our original problem of comparing in and out-of-sample returns we can build a specific model that assumes returns to be T-distributed rather than normal. </a:t>
            </a:r>
            <a:endParaRPr/>
          </a:p>
          <a:p>
            <a:pPr indent="-317500" lvl="0" marL="457200" rtl="0" algn="l">
              <a:spcBef>
                <a:spcPts val="0"/>
              </a:spcBef>
              <a:spcAft>
                <a:spcPts val="0"/>
              </a:spcAft>
              <a:buSzPts val="1400"/>
              <a:buChar char="●"/>
            </a:pPr>
            <a:r>
              <a:rPr lang="en"/>
              <a:t>Besides the location and scale parameter, or mean and variance, this distribution has a third parameter that controls how much mass there is in the tails to account for these extreme events we frequently observe in the stock-market.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ca2be545d_1_18: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a2be545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Lets look at how this model would look like in PyMC3 -- a new probabilistic programming framework written in Python and which I helped develop.</a:t>
            </a:r>
            <a:endParaRPr/>
          </a:p>
          <a:p>
            <a:pPr indent="-317500" lvl="0" marL="457200" rtl="0" algn="l">
              <a:spcBef>
                <a:spcPts val="0"/>
              </a:spcBef>
              <a:spcAft>
                <a:spcPts val="0"/>
              </a:spcAft>
              <a:buSzPts val="1400"/>
              <a:buChar char="●"/>
            </a:pPr>
            <a:r>
              <a:rPr lang="en"/>
              <a:t>After importing and setting up the model context we have to define the unobservable parameters of our model.</a:t>
            </a:r>
            <a:endParaRPr/>
          </a:p>
          <a:p>
            <a:pPr indent="-317500" lvl="0" marL="457200" rtl="0" algn="l">
              <a:spcBef>
                <a:spcPts val="0"/>
              </a:spcBef>
              <a:spcAft>
                <a:spcPts val="0"/>
              </a:spcAft>
              <a:buSzPts val="1400"/>
              <a:buChar char="●"/>
            </a:pPr>
            <a:r>
              <a:rPr lang="en"/>
              <a:t>As this is a Bayesian framework we have to specify priors which allow me to define my belief about possible parameter values before I have seen any data. Here I’m just assigning equal belief in a fixed interval but you have many choices here. Informative priors are very powerful to constrain the model and apply regularization.</a:t>
            </a:r>
            <a:endParaRPr/>
          </a:p>
          <a:p>
            <a:pPr indent="-317500" lvl="0" marL="457200" rtl="0" algn="l">
              <a:spcBef>
                <a:spcPts val="0"/>
              </a:spcBef>
              <a:spcAft>
                <a:spcPts val="0"/>
              </a:spcAft>
              <a:buSzPts val="1400"/>
              <a:buChar char="●"/>
            </a:pPr>
            <a:r>
              <a:rPr lang="en"/>
              <a:t>Once the parameters are defined we have to relate them to the distribution of the data which is T as we said before.</a:t>
            </a:r>
            <a:endParaRPr/>
          </a:p>
          <a:p>
            <a:pPr indent="-317500" lvl="0" marL="457200" rtl="0" algn="l">
              <a:spcBef>
                <a:spcPts val="0"/>
              </a:spcBef>
              <a:spcAft>
                <a:spcPts val="0"/>
              </a:spcAft>
              <a:buSzPts val="1400"/>
              <a:buChar char="●"/>
            </a:pPr>
            <a:r>
              <a:rPr lang="en"/>
              <a:t>Note how the first parameter is a name I can give to the distribution and how the three parameters of the T distribution connect up with the definition of the parameters above.</a:t>
            </a:r>
            <a:endParaRPr/>
          </a:p>
          <a:p>
            <a:pPr indent="-317500" lvl="0" marL="457200" rtl="0" algn="l">
              <a:spcBef>
                <a:spcPts val="0"/>
              </a:spcBef>
              <a:spcAft>
                <a:spcPts val="0"/>
              </a:spcAft>
              <a:buSzPts val="1400"/>
              <a:buChar char="●"/>
            </a:pPr>
            <a:r>
              <a:rPr lang="en"/>
              <a:t>Using the observed keyword argument we pass in our observed data -- which is just an array of the daily returns of either the in or out-of-sample returns. We will run this model on the two data sets independently.</a:t>
            </a:r>
            <a:endParaRPr/>
          </a:p>
          <a:p>
            <a:pPr indent="-317500" lvl="0" marL="457200" rtl="0" algn="l">
              <a:spcBef>
                <a:spcPts val="0"/>
              </a:spcBef>
              <a:spcAft>
                <a:spcPts val="0"/>
              </a:spcAft>
              <a:buSzPts val="1400"/>
              <a:buChar char="●"/>
            </a:pPr>
            <a:r>
              <a:rPr lang="en"/>
              <a:t>So far this code only specifies the model and under the hood builds up a compute graph in theano which we then just-in-time-compile to C for speed.</a:t>
            </a:r>
            <a:endParaRPr/>
          </a:p>
          <a:p>
            <a:pPr indent="-317500" lvl="0" marL="457200" rtl="0" algn="l">
              <a:spcBef>
                <a:spcPts val="0"/>
              </a:spcBef>
              <a:spcAft>
                <a:spcPts val="0"/>
              </a:spcAft>
              <a:buSzPts val="1400"/>
              <a:buChar char="●"/>
            </a:pPr>
            <a:r>
              <a:rPr lang="en"/>
              <a:t>So that part is the model specification.</a:t>
            </a:r>
            <a:endParaRPr/>
          </a:p>
          <a:p>
            <a:pPr indent="-317500" lvl="0" marL="457200" rtl="0" algn="l">
              <a:spcBef>
                <a:spcPts val="0"/>
              </a:spcBef>
              <a:spcAft>
                <a:spcPts val="0"/>
              </a:spcAft>
              <a:buSzPts val="1400"/>
              <a:buChar char="●"/>
            </a:pPr>
            <a:r>
              <a:rPr lang="en"/>
              <a:t>To actually run MCMC sampling to infer the parameters we instantiate a sampler object. Here we are using the NUTS sampler which is a very recent development that revolutionized probabilistic programming as it this sampler works on models that are way more complex than this one.</a:t>
            </a:r>
            <a:endParaRPr/>
          </a:p>
          <a:p>
            <a:pPr indent="-317500" lvl="0" marL="457200" rtl="0" algn="l">
              <a:spcBef>
                <a:spcPts val="0"/>
              </a:spcBef>
              <a:spcAft>
                <a:spcPts val="0"/>
              </a:spcAft>
              <a:buSzPts val="1400"/>
              <a:buChar char="●"/>
            </a:pPr>
            <a:r>
              <a:rPr lang="en"/>
              <a:t>We then draw 5000 samples from the so-called posterior which will contain likely values of the parameters given the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dfcfebc22_0_236: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fcfebc2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to answer our original question, whether the out-of-sample period matches what was suggested by the backtest we can check if the mean of the two distributions is significantly different.</a:t>
            </a:r>
            <a:endParaRPr/>
          </a:p>
          <a:p>
            <a:pPr indent="-317500" lvl="0" marL="457200" rtl="0" algn="l">
              <a:spcBef>
                <a:spcPts val="0"/>
              </a:spcBef>
              <a:spcAft>
                <a:spcPts val="0"/>
              </a:spcAft>
              <a:buSzPts val="1400"/>
              <a:buChar char="●"/>
            </a:pPr>
            <a:r>
              <a:rPr lang="en"/>
              <a:t>Here we just plot the posterior of the mean returns. It is important to note that this is *not* the returns-distribution itself, but rather our belief in the mean of the returns-distribution. Because we are doing Bayesian statistics, the mean is not a single number but actually a probability distribution that tells us how likely different mean values are. Intuitively, the wider the distribution the more uncertainty we have so you can see that with only a few days of out of-sample data our uncertainty in the mean of that period is much higher than for the backtest period for which we consider a much smaller parameter range as likely.</a:t>
            </a:r>
            <a:endParaRPr/>
          </a:p>
          <a:p>
            <a:pPr indent="-317500" lvl="0" marL="457200" rtl="0" algn="l">
              <a:spcBef>
                <a:spcPts val="0"/>
              </a:spcBef>
              <a:spcAft>
                <a:spcPts val="0"/>
              </a:spcAft>
              <a:buSzPts val="1400"/>
              <a:buChar char="●"/>
            </a:pPr>
            <a:r>
              <a:rPr lang="en"/>
              <a:t>Given these posteriors we can now ask statistically meaningful questions like what is the probability that the mean returns of the in-sample period is smaller than the out-of-sample period.</a:t>
            </a:r>
            <a:endParaRPr/>
          </a:p>
          <a:p>
            <a:pPr indent="-317500" lvl="0" marL="457200" rtl="0" algn="l">
              <a:spcBef>
                <a:spcPts val="0"/>
              </a:spcBef>
              <a:spcAft>
                <a:spcPts val="0"/>
              </a:spcAft>
              <a:buSzPts val="1400"/>
              <a:buChar char="●"/>
            </a:pPr>
            <a:r>
              <a:rPr lang="en"/>
              <a:t>3.34% which is very low so in this case we are fairly certain that the backtest is overfit on historical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dfcfebc22_0_241: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fcfebc2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Just briefly I also wanted to show you that you can not only do inference and learn about your data but you can also do prediction like with machine learning.</a:t>
            </a:r>
            <a:endParaRPr/>
          </a:p>
          <a:p>
            <a:pPr indent="-317500" lvl="0" marL="457200" rtl="0" algn="l">
              <a:spcBef>
                <a:spcPts val="0"/>
              </a:spcBef>
              <a:spcAft>
                <a:spcPts val="0"/>
              </a:spcAft>
              <a:buSzPts val="1400"/>
              <a:buChar char="●"/>
            </a:pPr>
            <a:r>
              <a:rPr lang="en"/>
              <a:t>In this case we can simulate future returns from the model and visualize them with this cone here.</a:t>
            </a:r>
            <a:endParaRPr/>
          </a:p>
          <a:p>
            <a:pPr indent="-317500" lvl="0" marL="457200" rtl="0" algn="l">
              <a:spcBef>
                <a:spcPts val="0"/>
              </a:spcBef>
              <a:spcAft>
                <a:spcPts val="0"/>
              </a:spcAft>
              <a:buSzPts val="1400"/>
              <a:buChar char="●"/>
            </a:pPr>
            <a:r>
              <a:rPr lang="en"/>
              <a:t>The darker colored region represents where we predict the strategy to head with highest probability and light blue with lower probability.</a:t>
            </a:r>
            <a:endParaRPr/>
          </a:p>
          <a:p>
            <a:pPr indent="-317500" lvl="0" marL="457200" rtl="0" algn="l">
              <a:spcBef>
                <a:spcPts val="0"/>
              </a:spcBef>
              <a:spcAft>
                <a:spcPts val="0"/>
              </a:spcAft>
              <a:buSzPts val="1400"/>
              <a:buChar char="●"/>
            </a:pPr>
            <a:r>
              <a:rPr lang="en"/>
              <a:t>In this case the out-of-sample period quickly walks out of this prediction cone which further supports our previous result that the backtest was overfit.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ca4ae0828_1_76: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a4ae082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With probabilistic programming we now have a tool to alert us to these problems much sooner so that this won’t happen again.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111e643e40_1_1: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1e643e4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dfcfebc22_0_37: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fcfebc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 summarize I wanted to give a quick side-by-side comparison of the various approaches.</a:t>
            </a:r>
            <a:endParaRPr/>
          </a:p>
          <a:p>
            <a:pPr indent="-317500" lvl="0" marL="457200" rtl="0" algn="l">
              <a:spcBef>
                <a:spcPts val="0"/>
              </a:spcBef>
              <a:spcAft>
                <a:spcPts val="0"/>
              </a:spcAft>
              <a:buSzPts val="1400"/>
              <a:buChar char="●"/>
            </a:pPr>
            <a:r>
              <a:rPr lang="en"/>
              <a:t>I showed that probabilistic programming is well suited to provide insight into data as well as do prediction, just like machine learning.</a:t>
            </a:r>
            <a:endParaRPr/>
          </a:p>
          <a:p>
            <a:pPr indent="-317500" lvl="0" marL="457200" rtl="0" algn="l">
              <a:spcBef>
                <a:spcPts val="0"/>
              </a:spcBef>
              <a:spcAft>
                <a:spcPts val="0"/>
              </a:spcAft>
              <a:buSzPts val="1400"/>
              <a:buChar char="●"/>
            </a:pPr>
            <a:r>
              <a:rPr lang="en"/>
              <a:t>Since we’re using Bayesian statistics we are tracking uncertainty in a more direct way than what frequentist statistics offers.</a:t>
            </a:r>
            <a:endParaRPr/>
          </a:p>
          <a:p>
            <a:pPr indent="-317500" lvl="0" marL="457200" rtl="0" algn="l">
              <a:spcBef>
                <a:spcPts val="0"/>
              </a:spcBef>
              <a:spcAft>
                <a:spcPts val="0"/>
              </a:spcAft>
              <a:buSzPts val="1400"/>
              <a:buChar char="●"/>
            </a:pPr>
            <a:r>
              <a:rPr lang="en"/>
              <a:t>Finally, the real power comes from the fact that we can build custom models in code and have a very general inference algorithm that works transparently on almost any model you throw at it.</a:t>
            </a:r>
            <a:endParaRPr/>
          </a:p>
          <a:p>
            <a:pPr indent="-317500" lvl="0" marL="457200" rtl="0" algn="l">
              <a:spcBef>
                <a:spcPts val="0"/>
              </a:spcBef>
              <a:spcAft>
                <a:spcPts val="0"/>
              </a:spcAft>
              <a:buSzPts val="1400"/>
              <a:buChar char="●"/>
            </a:pPr>
            <a:r>
              <a:rPr lang="en"/>
              <a:t>All this, however, comes at increased computational cost. But with better samplers and faster computers this is becoming less of a problem. Personally, if I had to chose between insight and computation time, I’d always chose insight.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ca4ae0828_1_19: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a4ae082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 realize that 15 minutes are probably not enough time to give a complete introduction to probabilistic programming, but if I peaked your interest, here are a bunch of links to learn more about this technique.</a:t>
            </a:r>
            <a:endParaRPr/>
          </a:p>
          <a:p>
            <a:pPr indent="-317500" lvl="0" marL="457200" rtl="0" algn="l">
              <a:spcBef>
                <a:spcPts val="0"/>
              </a:spcBef>
              <a:spcAft>
                <a:spcPts val="0"/>
              </a:spcAft>
              <a:buSzPts val="1400"/>
              <a:buChar char="●"/>
            </a:pPr>
            <a:r>
              <a:rPr lang="en"/>
              <a:t>And with that I’d like to thank you for your attention.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111e643e40_1_49: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1e643e4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11e643e40_1_11: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1e643e4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dfcfebc22_0_118: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fcfebc2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Instead of that traditional model with few quants, we have over 50000 users working on algorithms</a:t>
            </a:r>
            <a:endParaRPr/>
          </a:p>
          <a:p>
            <a:pPr indent="-317500" lvl="0" marL="457200" rtl="0" algn="l">
              <a:spcBef>
                <a:spcPts val="0"/>
              </a:spcBef>
              <a:spcAft>
                <a:spcPts val="0"/>
              </a:spcAft>
              <a:buSzPts val="1400"/>
              <a:buChar char="●"/>
            </a:pPr>
            <a:r>
              <a:rPr lang="en"/>
              <a:t>We provide </a:t>
            </a:r>
            <a:endParaRPr/>
          </a:p>
          <a:p>
            <a:pPr indent="-317500" lvl="1" marL="914400" rtl="0" algn="l">
              <a:spcBef>
                <a:spcPts val="0"/>
              </a:spcBef>
              <a:spcAft>
                <a:spcPts val="0"/>
              </a:spcAft>
              <a:buSzPts val="1400"/>
              <a:buChar char="○"/>
            </a:pPr>
            <a:r>
              <a:rPr lang="en"/>
              <a:t>a community that thrives on openness</a:t>
            </a:r>
            <a:endParaRPr/>
          </a:p>
          <a:p>
            <a:pPr indent="-317500" lvl="1" marL="914400" rtl="0" algn="l">
              <a:spcBef>
                <a:spcPts val="0"/>
              </a:spcBef>
              <a:spcAft>
                <a:spcPts val="0"/>
              </a:spcAft>
              <a:buSzPts val="1400"/>
              <a:buChar char="○"/>
            </a:pPr>
            <a:r>
              <a:rPr lang="en"/>
              <a:t>a backtester where you can code your strategy in python and test on 13 years of historical minute-resolution data,</a:t>
            </a:r>
            <a:endParaRPr/>
          </a:p>
          <a:p>
            <a:pPr indent="-317500" lvl="1" marL="914400" rtl="0" algn="l">
              <a:spcBef>
                <a:spcPts val="0"/>
              </a:spcBef>
              <a:spcAft>
                <a:spcPts val="0"/>
              </a:spcAft>
              <a:buSzPts val="1400"/>
              <a:buChar char="○"/>
            </a:pPr>
            <a:r>
              <a:rPr lang="en"/>
              <a:t>you can then deploy real money to your strategy and run it hosted on quantopian,</a:t>
            </a:r>
            <a:endParaRPr/>
          </a:p>
          <a:p>
            <a:pPr indent="-317500" lvl="1" marL="914400" rtl="0" algn="l">
              <a:spcBef>
                <a:spcPts val="0"/>
              </a:spcBef>
              <a:spcAft>
                <a:spcPts val="0"/>
              </a:spcAft>
              <a:buSzPts val="1400"/>
              <a:buChar char="○"/>
            </a:pPr>
            <a:r>
              <a:rPr lang="en"/>
              <a:t>trading competitions where you can win $100.000 deployed to your algorithm and you keep all the profits</a:t>
            </a:r>
            <a:endParaRPr/>
          </a:p>
          <a:p>
            <a:pPr indent="-317500" lvl="1" marL="914400" rtl="0" algn="l">
              <a:spcBef>
                <a:spcPts val="0"/>
              </a:spcBef>
              <a:spcAft>
                <a:spcPts val="0"/>
              </a:spcAft>
              <a:buSzPts val="1400"/>
              <a:buChar char="○"/>
            </a:pPr>
            <a:r>
              <a:rPr lang="en"/>
              <a:t>and the best thing is: all of this is free and everyone can use it!</a:t>
            </a:r>
            <a:endParaRPr/>
          </a:p>
          <a:p>
            <a:pPr indent="-317500" lvl="0" marL="457200" rtl="0" algn="l">
              <a:spcBef>
                <a:spcPts val="0"/>
              </a:spcBef>
              <a:spcAft>
                <a:spcPts val="0"/>
              </a:spcAft>
              <a:buSzPts val="1400"/>
              <a:buChar char="●"/>
            </a:pPr>
            <a:r>
              <a:rPr lang="en"/>
              <a:t>We then deploy outside capital to these strategies and share the profits with the quant.</a:t>
            </a:r>
            <a:endParaRPr/>
          </a:p>
          <a:p>
            <a:pPr indent="-317500" lvl="0" marL="457200" rtl="0" algn="l">
              <a:spcBef>
                <a:spcPts val="0"/>
              </a:spcBef>
              <a:spcAft>
                <a:spcPts val="0"/>
              </a:spcAft>
              <a:buSzPts val="1400"/>
              <a:buChar char="●"/>
            </a:pPr>
            <a:r>
              <a:rPr lang="en"/>
              <a:t>Now we on the research team have to select the strategies from this huge pool that act</a:t>
            </a:r>
            <a:endParaRPr/>
          </a:p>
          <a:p>
            <a:pPr indent="-317500" lvl="0" marL="457200" rtl="0" algn="l">
              <a:spcBef>
                <a:spcPts val="0"/>
              </a:spcBef>
              <a:spcAft>
                <a:spcPts val="0"/>
              </a:spcAft>
              <a:buSzPts val="1400"/>
              <a:buChar char="●"/>
            </a:pPr>
            <a:r>
              <a:rPr lang="en"/>
              <a:t>ually work. This is actually a very hard problem because:</a:t>
            </a:r>
            <a:endParaRPr/>
          </a:p>
          <a:p>
            <a:pPr indent="-317500" lvl="0" marL="457200" rtl="0" algn="l">
              <a:spcBef>
                <a:spcPts val="0"/>
              </a:spcBef>
              <a:spcAft>
                <a:spcPts val="0"/>
              </a:spcAft>
              <a:buSzPts val="1400"/>
              <a:buChar char="●"/>
            </a:pPr>
            <a:r>
              <a:rPr lang="en"/>
              <a:t>We don’t look at the code and we have 100s of thousands of these so there is a scaling problem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dfcfebc22_0_150: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fcfebc2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Most historical backtest performances look amazing, they almost never lose money</a:t>
            </a:r>
            <a:endParaRPr/>
          </a:p>
          <a:p>
            <a:pPr indent="-317500" lvl="0" marL="457200" rtl="0" algn="l">
              <a:spcBef>
                <a:spcPts val="0"/>
              </a:spcBef>
              <a:spcAft>
                <a:spcPts val="0"/>
              </a:spcAft>
              <a:buSzPts val="1400"/>
              <a:buChar char="●"/>
            </a:pPr>
            <a:r>
              <a:rPr lang="en"/>
              <a:t>Then however, when you set it live and deploy it with capital a common failure mode is that it does not seem to perform as the backtest suggested</a:t>
            </a:r>
            <a:endParaRPr/>
          </a:p>
          <a:p>
            <a:pPr indent="-317500" lvl="0" marL="457200" rtl="0" algn="l">
              <a:spcBef>
                <a:spcPts val="0"/>
              </a:spcBef>
              <a:spcAft>
                <a:spcPts val="0"/>
              </a:spcAft>
              <a:buSzPts val="1400"/>
              <a:buChar char="●"/>
            </a:pPr>
            <a:r>
              <a:rPr lang="en"/>
              <a:t>Problem is, it is very easy to overfit the backtest so that it only works on historical data but not going forward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dfcfebc22_0_156: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fcfebc2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Another way to look at that same data is just as a histogram of daily returns</a:t>
            </a:r>
            <a:endParaRPr/>
          </a:p>
          <a:p>
            <a:pPr indent="-317500" lvl="0" marL="457200" rtl="0" algn="l">
              <a:spcBef>
                <a:spcPts val="0"/>
              </a:spcBef>
              <a:spcAft>
                <a:spcPts val="0"/>
              </a:spcAft>
              <a:buSzPts val="1400"/>
              <a:buChar char="●"/>
            </a:pPr>
            <a:r>
              <a:rPr lang="en"/>
              <a:t>Here the question becomes, do the out-of-sample returns come from the same distribution as the in-sample returns</a:t>
            </a:r>
            <a:endParaRPr/>
          </a:p>
          <a:p>
            <a:pPr indent="-317500" lvl="0" marL="457200" rtl="0" algn="l">
              <a:spcBef>
                <a:spcPts val="0"/>
              </a:spcBef>
              <a:spcAft>
                <a:spcPts val="0"/>
              </a:spcAft>
              <a:buSzPts val="1400"/>
              <a:buChar char="●"/>
            </a:pPr>
            <a:r>
              <a:rPr lang="en"/>
              <a:t>Difficult problem because out-of-sample data is always scarce and returns are generally noisy</a:t>
            </a:r>
            <a:endParaRPr/>
          </a:p>
          <a:p>
            <a:pPr indent="-317500" lvl="0" marL="457200" rtl="0" algn="l">
              <a:spcBef>
                <a:spcPts val="0"/>
              </a:spcBef>
              <a:spcAft>
                <a:spcPts val="0"/>
              </a:spcAft>
              <a:buSzPts val="1400"/>
              <a:buChar char="●"/>
            </a:pPr>
            <a:r>
              <a:rPr lang="en"/>
              <a:t>Now how would you solve that problem? There are several approaches that a data scientist might follow.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dfcfebc22_0_10: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fcfebc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It is fair to say that machine learning has revolutionized data science and is definitely the go-to choice in a lot of cases. But how might we apply it in this specific case?</a:t>
            </a:r>
            <a:endParaRPr/>
          </a:p>
          <a:p>
            <a:pPr indent="-317500" lvl="0" marL="457200" rtl="0" algn="l">
              <a:spcBef>
                <a:spcPts val="0"/>
              </a:spcBef>
              <a:spcAft>
                <a:spcPts val="0"/>
              </a:spcAft>
              <a:buSzPts val="1400"/>
              <a:buChar char="●"/>
            </a:pPr>
            <a:r>
              <a:rPr lang="en"/>
              <a:t>One possibility would be to try and train a classifier and if it is able to differentiate between these two distributions in cross-validation we would assume that the backtest is overfit.</a:t>
            </a:r>
            <a:endParaRPr/>
          </a:p>
          <a:p>
            <a:pPr indent="-317500" lvl="0" marL="457200" rtl="0" algn="l">
              <a:spcBef>
                <a:spcPts val="0"/>
              </a:spcBef>
              <a:spcAft>
                <a:spcPts val="0"/>
              </a:spcAft>
              <a:buSzPts val="1400"/>
              <a:buChar char="●"/>
            </a:pPr>
            <a:r>
              <a:rPr lang="en"/>
              <a:t>Now you will probably say that machine learning is just not the right tool for the job in this case and that is precisely the point I am trying to convey.</a:t>
            </a:r>
            <a:endParaRPr/>
          </a:p>
          <a:p>
            <a:pPr indent="-317500" lvl="0" marL="457200" rtl="0" algn="l">
              <a:spcBef>
                <a:spcPts val="0"/>
              </a:spcBef>
              <a:spcAft>
                <a:spcPts val="0"/>
              </a:spcAft>
              <a:buSzPts val="1400"/>
              <a:buChar char="●"/>
            </a:pPr>
            <a:r>
              <a:rPr lang="en"/>
              <a:t>Most machine learning algorithms are very static in what they do so to apply them we would have to change our problem and shoe-horn it into this framework: “If your only tool is a hammer, everything starts to look like a nail”. This is actually very common.</a:t>
            </a:r>
            <a:endParaRPr/>
          </a:p>
          <a:p>
            <a:pPr indent="-317500" lvl="0" marL="457200" rtl="0" algn="l">
              <a:spcBef>
                <a:spcPts val="0"/>
              </a:spcBef>
              <a:spcAft>
                <a:spcPts val="0"/>
              </a:spcAft>
              <a:buSzPts val="1400"/>
              <a:buChar char="●"/>
            </a:pPr>
            <a:r>
              <a:rPr lang="en"/>
              <a:t>Another problem with this approach is that we don’t really have a measure of confidence in our answer.</a:t>
            </a:r>
            <a:endParaRPr/>
          </a:p>
          <a:p>
            <a:pPr indent="-317500" lvl="0" marL="457200" rtl="0" algn="l">
              <a:spcBef>
                <a:spcPts val="0"/>
              </a:spcBef>
              <a:spcAft>
                <a:spcPts val="0"/>
              </a:spcAft>
              <a:buSzPts val="1400"/>
              <a:buChar char="●"/>
            </a:pPr>
            <a:r>
              <a:rPr lang="en"/>
              <a:t>Lastly, these blackbox algorithms are often bad at conveying what they have learned from the data. And that might be fine if you only care about prediction but if you actually want to learn something from your data this tool is less well suited.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dfcfebc22_0_53: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fcfebc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Alternatively, we could use frequentist statistics which is much better suited for this type of problem</a:t>
            </a:r>
            <a:endParaRPr/>
          </a:p>
          <a:p>
            <a:pPr indent="-317500" lvl="0" marL="457200" rtl="0" algn="l">
              <a:spcBef>
                <a:spcPts val="0"/>
              </a:spcBef>
              <a:spcAft>
                <a:spcPts val="0"/>
              </a:spcAft>
              <a:buSzPts val="1400"/>
              <a:buChar char="●"/>
            </a:pPr>
            <a:r>
              <a:rPr lang="en"/>
              <a:t>Usually, you run a hypothesis test like the t-test which produces a p-value</a:t>
            </a:r>
            <a:endParaRPr/>
          </a:p>
          <a:p>
            <a:pPr indent="-317500" lvl="0" marL="457200" rtl="0" algn="l">
              <a:spcBef>
                <a:spcPts val="0"/>
              </a:spcBef>
              <a:spcAft>
                <a:spcPts val="0"/>
              </a:spcAft>
              <a:buSzPts val="1400"/>
              <a:buChar char="●"/>
            </a:pPr>
            <a:r>
              <a:rPr lang="en"/>
              <a:t>While tempting, this p-value is actually not the probability that the two distributions are different. Unfortunately I don’t have enough time to go into this subtlety but it has far reaching implications.</a:t>
            </a:r>
            <a:endParaRPr/>
          </a:p>
          <a:p>
            <a:pPr indent="-317500" lvl="0" marL="457200" rtl="0" algn="l">
              <a:spcBef>
                <a:spcPts val="0"/>
              </a:spcBef>
              <a:spcAft>
                <a:spcPts val="0"/>
              </a:spcAft>
              <a:buSzPts val="1400"/>
              <a:buChar char="●"/>
            </a:pPr>
            <a:r>
              <a:rPr lang="en"/>
              <a:t>In addition, there are various implicit assumptions, for example, the t-test assumes your data to be normally distributed which unfortunately is not the case for daily returns as they are known to have much heavier tails or extreme events which you often observed in the market and which are very meaningful.</a:t>
            </a:r>
            <a:endParaRPr/>
          </a:p>
          <a:p>
            <a:pPr indent="-317500" lvl="0" marL="457200" rtl="0" algn="l">
              <a:spcBef>
                <a:spcPts val="0"/>
              </a:spcBef>
              <a:spcAft>
                <a:spcPts val="0"/>
              </a:spcAft>
              <a:buSzPts val="1400"/>
              <a:buChar char="●"/>
            </a:pPr>
            <a:r>
              <a:rPr lang="en"/>
              <a:t>And unfortunately changing these assumptions would require us to completely rederive the test so frequentist statistics is very inflexible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dfcfebc22_0_25: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fcfebc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probabilistic programming allows us much greater flexibility by providing us with a toolbox to build a model specifically tailored to the problem we’re trying to solve</a:t>
            </a:r>
            <a:endParaRPr/>
          </a:p>
          <a:p>
            <a:pPr indent="-317500" lvl="0" marL="457200" rtl="0" algn="l">
              <a:spcBef>
                <a:spcPts val="0"/>
              </a:spcBef>
              <a:spcAft>
                <a:spcPts val="0"/>
              </a:spcAft>
              <a:buSzPts val="1400"/>
              <a:buChar char="●"/>
            </a:pPr>
            <a:r>
              <a:rPr lang="en"/>
              <a:t>The real power of that approach is that we can specify arbitrarily complex models in computer code and then use very general inference algorithms called Markov chain Monte Carlo to fit them to data</a:t>
            </a:r>
            <a:endParaRPr/>
          </a:p>
          <a:p>
            <a:pPr indent="-317500" lvl="0" marL="457200" rtl="0" algn="l">
              <a:spcBef>
                <a:spcPts val="0"/>
              </a:spcBef>
              <a:spcAft>
                <a:spcPts val="0"/>
              </a:spcAft>
              <a:buSzPts val="1400"/>
              <a:buChar char="●"/>
            </a:pPr>
            <a:r>
              <a:rPr lang="en"/>
              <a:t>Moreover, probabilistic programming implements Bayesian statistics which actually gives us the probabilities we care about unlike frequentist statistics does.</a:t>
            </a:r>
            <a:endParaRPr/>
          </a:p>
          <a:p>
            <a:pPr indent="-317500" lvl="0" marL="457200" rtl="0" algn="l">
              <a:spcBef>
                <a:spcPts val="0"/>
              </a:spcBef>
              <a:spcAft>
                <a:spcPts val="0"/>
              </a:spcAft>
              <a:buSzPts val="1400"/>
              <a:buChar char="●"/>
            </a:pPr>
            <a:r>
              <a:rPr lang="en"/>
              <a:t>So what is a good way to think about creating such a model?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dfcfebc22_0_174:notes"/>
          <p:cNvSpPr/>
          <p:nvPr>
            <p:ph idx="2" type="sldImg"/>
          </p:nvPr>
        </p:nvSpPr>
        <p:spPr>
          <a:xfrm>
            <a:off x="685990"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fcfebc2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Bayesian modeling takes a generative approach, meaning that we build the model that we think generated the data.</a:t>
            </a:r>
            <a:endParaRPr/>
          </a:p>
          <a:p>
            <a:pPr indent="-317500" lvl="0" marL="457200" rtl="0" algn="l">
              <a:spcBef>
                <a:spcPts val="0"/>
              </a:spcBef>
              <a:spcAft>
                <a:spcPts val="0"/>
              </a:spcAft>
              <a:buSzPts val="1400"/>
              <a:buChar char="●"/>
            </a:pPr>
            <a:r>
              <a:rPr lang="en"/>
              <a:t>Generally there will be some latent causes we want can’t observe but want to infer. These are the parameters of our model</a:t>
            </a:r>
            <a:endParaRPr/>
          </a:p>
          <a:p>
            <a:pPr indent="-317500" lvl="0" marL="457200" rtl="0" algn="l">
              <a:spcBef>
                <a:spcPts val="0"/>
              </a:spcBef>
              <a:spcAft>
                <a:spcPts val="0"/>
              </a:spcAft>
              <a:buSzPts val="1400"/>
              <a:buChar char="●"/>
            </a:pPr>
            <a:r>
              <a:rPr lang="en"/>
              <a:t>These latent causes then relate to the observed data via a probability distribution -- in other words, how we assume our data to be shaped</a:t>
            </a:r>
            <a:endParaRPr/>
          </a:p>
          <a:p>
            <a:pPr indent="-317500" lvl="0" marL="457200" rtl="0" algn="l">
              <a:spcBef>
                <a:spcPts val="0"/>
              </a:spcBef>
              <a:spcAft>
                <a:spcPts val="0"/>
              </a:spcAft>
              <a:buSzPts val="1400"/>
              <a:buChar char="●"/>
            </a:pPr>
            <a:r>
              <a:rPr lang="en"/>
              <a:t>That’s the model creation, </a:t>
            </a:r>
            <a:endParaRPr/>
          </a:p>
          <a:p>
            <a:pPr indent="-317500" lvl="0" marL="457200" rtl="0" algn="l">
              <a:spcBef>
                <a:spcPts val="0"/>
              </a:spcBef>
              <a:spcAft>
                <a:spcPts val="0"/>
              </a:spcAft>
              <a:buSzPts val="1400"/>
              <a:buChar char="●"/>
            </a:pPr>
            <a:r>
              <a:rPr lang="en"/>
              <a:t>Now to actually infer these latent causes we essentially run the model backwards and ask “given this data I observed, what are most likely parameters to have generated it”</a:t>
            </a:r>
            <a:endParaRPr/>
          </a:p>
          <a:p>
            <a:pPr indent="-317500" lvl="0" marL="457200" rtl="0" algn="l">
              <a:spcBef>
                <a:spcPts val="0"/>
              </a:spcBef>
              <a:spcAft>
                <a:spcPts val="0"/>
              </a:spcAft>
              <a:buSzPts val="1400"/>
              <a:buChar char="●"/>
            </a:pPr>
            <a:r>
              <a:rPr lang="en"/>
              <a:t>This inversion is done by applying Bayes formula</a:t>
            </a:r>
            <a:endParaRPr/>
          </a:p>
          <a:p>
            <a:pPr indent="-317500" lvl="0" marL="457200" rtl="0" algn="l">
              <a:spcBef>
                <a:spcPts val="0"/>
              </a:spcBef>
              <a:spcAft>
                <a:spcPts val="0"/>
              </a:spcAft>
              <a:buSzPts val="1400"/>
              <a:buChar char="●"/>
            </a:pPr>
            <a:r>
              <a:rPr lang="en"/>
              <a:t>So far this is just the theory of Bayesian statistics which has been around since the 18th century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457200" y="626400"/>
            <a:ext cx="8229600" cy="3344100"/>
          </a:xfrm>
          <a:prstGeom prst="rect">
            <a:avLst/>
          </a:prstGeom>
        </p:spPr>
        <p:txBody>
          <a:bodyPr anchorCtr="0" anchor="t" bIns="91425" lIns="91425" spcFirstLastPara="1" rIns="91425" wrap="square" tIns="91425"/>
          <a:lstStyle>
            <a:lvl1pPr lvl="0" rtl="0">
              <a:spcBef>
                <a:spcPts val="0"/>
              </a:spcBef>
              <a:spcAft>
                <a:spcPts val="0"/>
              </a:spcAft>
              <a:buSzPts val="7200"/>
              <a:buFont typeface="Open Sans"/>
              <a:buNone/>
              <a:defRPr b="0" sz="7200">
                <a:latin typeface="Open Sans"/>
                <a:ea typeface="Open Sans"/>
                <a:cs typeface="Open Sans"/>
                <a:sym typeface="Open Sans"/>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2" name="Google Shape;12;p2"/>
          <p:cNvSpPr txBox="1"/>
          <p:nvPr>
            <p:ph idx="1" type="subTitle"/>
          </p:nvPr>
        </p:nvSpPr>
        <p:spPr>
          <a:xfrm>
            <a:off x="457200" y="4129325"/>
            <a:ext cx="8229600" cy="1369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800"/>
              <a:buFont typeface="Open Sans"/>
              <a:buNone/>
              <a:defRPr sz="4800">
                <a:solidFill>
                  <a:schemeClr val="dk2"/>
                </a:solidFill>
                <a:latin typeface="Open Sans"/>
                <a:ea typeface="Open Sans"/>
                <a:cs typeface="Open Sans"/>
                <a:sym typeface="Open Sans"/>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13" name="Google Shape;13;p2"/>
          <p:cNvCxnSpPr/>
          <p:nvPr/>
        </p:nvCxnSpPr>
        <p:spPr>
          <a:xfrm>
            <a:off x="457200" y="45720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14" name="Google Shape;14;p2"/>
          <p:cNvCxnSpPr/>
          <p:nvPr/>
        </p:nvCxnSpPr>
        <p:spPr>
          <a:xfrm>
            <a:off x="457200" y="4037092"/>
            <a:ext cx="8229600" cy="0"/>
          </a:xfrm>
          <a:prstGeom prst="straightConnector1">
            <a:avLst/>
          </a:prstGeom>
          <a:noFill/>
          <a:ln cap="flat" cmpd="sng" w="57150">
            <a:solidFill>
              <a:schemeClr val="accent1"/>
            </a:solidFill>
            <a:prstDash val="solid"/>
            <a:round/>
            <a:headEnd len="sm" w="sm" type="none"/>
            <a:tailEnd len="sm" w="sm" type="none"/>
          </a:ln>
        </p:spPr>
      </p:cxnSp>
      <p:sp>
        <p:nvSpPr>
          <p:cNvPr id="15" name="Google Shape;15;p2"/>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12"/>
          <p:cNvSpPr txBox="1"/>
          <p:nvPr>
            <p:ph type="title"/>
          </p:nvPr>
        </p:nvSpPr>
        <p:spPr>
          <a:xfrm>
            <a:off x="457200" y="228865"/>
            <a:ext cx="8229600" cy="9528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cxnSp>
        <p:nvCxnSpPr>
          <p:cNvPr id="62" name="Google Shape;62;p12"/>
          <p:cNvCxnSpPr/>
          <p:nvPr/>
        </p:nvCxnSpPr>
        <p:spPr>
          <a:xfrm>
            <a:off x="457200" y="1270000"/>
            <a:ext cx="8229600" cy="0"/>
          </a:xfrm>
          <a:prstGeom prst="straightConnector1">
            <a:avLst/>
          </a:prstGeom>
          <a:noFill/>
          <a:ln cap="flat" cmpd="sng" w="50800">
            <a:solidFill>
              <a:schemeClr val="accent1"/>
            </a:solidFill>
            <a:prstDash val="solid"/>
            <a:round/>
            <a:headEnd len="sm" w="sm" type="none"/>
            <a:tailEnd len="sm" w="sm" type="none"/>
          </a:ln>
        </p:spPr>
      </p:cxnSp>
      <p:sp>
        <p:nvSpPr>
          <p:cNvPr id="63" name="Google Shape;63;p12"/>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4" name="Shape 64"/>
        <p:cNvGrpSpPr/>
        <p:nvPr/>
      </p:nvGrpSpPr>
      <p:grpSpPr>
        <a:xfrm>
          <a:off x="0" y="0"/>
          <a:ext cx="0" cy="0"/>
          <a:chOff x="0" y="0"/>
          <a:chExt cx="0" cy="0"/>
        </a:xfrm>
      </p:grpSpPr>
      <p:sp>
        <p:nvSpPr>
          <p:cNvPr id="65" name="Google Shape;65;p13"/>
          <p:cNvSpPr txBox="1"/>
          <p:nvPr>
            <p:ph idx="1" type="body"/>
          </p:nvPr>
        </p:nvSpPr>
        <p:spPr>
          <a:xfrm>
            <a:off x="457200" y="4895899"/>
            <a:ext cx="8229600" cy="577200"/>
          </a:xfrm>
          <a:prstGeom prst="rect">
            <a:avLst/>
          </a:prstGeom>
        </p:spPr>
        <p:txBody>
          <a:bodyPr anchorCtr="0" anchor="t" bIns="91425" lIns="91425" spcFirstLastPara="1" rIns="91425" wrap="square" tIns="91425"/>
          <a:lstStyle>
            <a:lvl1pPr indent="-228600" lvl="0" marL="457200" rtl="0" algn="ctr">
              <a:spcBef>
                <a:spcPts val="0"/>
              </a:spcBef>
              <a:spcAft>
                <a:spcPts val="0"/>
              </a:spcAft>
              <a:buSzPts val="1800"/>
              <a:buNone/>
              <a:defRPr sz="1800"/>
            </a:lvl1pPr>
          </a:lstStyle>
          <a:p/>
        </p:txBody>
      </p:sp>
      <p:cxnSp>
        <p:nvCxnSpPr>
          <p:cNvPr id="66" name="Google Shape;66;p13"/>
          <p:cNvCxnSpPr/>
          <p:nvPr/>
        </p:nvCxnSpPr>
        <p:spPr>
          <a:xfrm>
            <a:off x="457200" y="4797512"/>
            <a:ext cx="8229600" cy="0"/>
          </a:xfrm>
          <a:prstGeom prst="straightConnector1">
            <a:avLst/>
          </a:prstGeom>
          <a:noFill/>
          <a:ln cap="flat" cmpd="sng" w="50800">
            <a:solidFill>
              <a:schemeClr val="lt2"/>
            </a:solidFill>
            <a:prstDash val="solid"/>
            <a:round/>
            <a:headEnd len="sm" w="sm" type="none"/>
            <a:tailEnd len="sm" w="sm" type="none"/>
          </a:ln>
        </p:spPr>
      </p:cxnSp>
      <p:sp>
        <p:nvSpPr>
          <p:cNvPr id="67" name="Google Shape;67;p13"/>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cxnSp>
        <p:nvCxnSpPr>
          <p:cNvPr id="69" name="Google Shape;69;p14"/>
          <p:cNvCxnSpPr/>
          <p:nvPr/>
        </p:nvCxnSpPr>
        <p:spPr>
          <a:xfrm>
            <a:off x="457200" y="125710"/>
            <a:ext cx="8229600" cy="0"/>
          </a:xfrm>
          <a:prstGeom prst="straightConnector1">
            <a:avLst/>
          </a:prstGeom>
          <a:noFill/>
          <a:ln cap="flat" cmpd="sng" w="50800">
            <a:solidFill>
              <a:schemeClr val="lt2"/>
            </a:solidFill>
            <a:prstDash val="solid"/>
            <a:round/>
            <a:headEnd len="sm" w="sm" type="none"/>
            <a:tailEnd len="sm" w="sm" type="none"/>
          </a:ln>
        </p:spPr>
      </p:cxnSp>
      <p:sp>
        <p:nvSpPr>
          <p:cNvPr id="70" name="Google Shape;70;p14"/>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1" name="Shape 71"/>
        <p:cNvGrpSpPr/>
        <p:nvPr/>
      </p:nvGrpSpPr>
      <p:grpSpPr>
        <a:xfrm>
          <a:off x="0" y="0"/>
          <a:ext cx="0" cy="0"/>
          <a:chOff x="0" y="0"/>
          <a:chExt cx="0" cy="0"/>
        </a:xfrm>
      </p:grpSpPr>
      <p:sp>
        <p:nvSpPr>
          <p:cNvPr id="72" name="Google Shape;72;p15"/>
          <p:cNvSpPr txBox="1"/>
          <p:nvPr>
            <p:ph type="title"/>
          </p:nvPr>
        </p:nvSpPr>
        <p:spPr>
          <a:xfrm>
            <a:off x="457200" y="0"/>
            <a:ext cx="8229600" cy="825300"/>
          </a:xfrm>
          <a:prstGeom prst="rect">
            <a:avLst/>
          </a:prstGeom>
          <a:noFill/>
          <a:ln>
            <a:noFill/>
          </a:ln>
        </p:spPr>
        <p:txBody>
          <a:bodyPr anchorCtr="0" anchor="b" bIns="91425" lIns="91425" spcFirstLastPara="1" rIns="91425" wrap="square" tIns="91425"/>
          <a:lstStyle>
            <a:lvl1pPr lvl="0" rtl="0" algn="l">
              <a:lnSpc>
                <a:spcPct val="161111"/>
              </a:lnSpc>
              <a:spcBef>
                <a:spcPts val="0"/>
              </a:spcBef>
              <a:spcAft>
                <a:spcPts val="0"/>
              </a:spcAft>
              <a:buClr>
                <a:srgbClr val="595959"/>
              </a:buClr>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5"/>
          <p:cNvSpPr txBox="1"/>
          <p:nvPr>
            <p:ph idx="1" type="body"/>
          </p:nvPr>
        </p:nvSpPr>
        <p:spPr>
          <a:xfrm>
            <a:off x="457200" y="1333500"/>
            <a:ext cx="8229600" cy="37716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480"/>
              </a:spcBef>
              <a:spcAft>
                <a:spcPts val="0"/>
              </a:spcAft>
              <a:buSzPts val="2400"/>
              <a:buChar char="⚬"/>
              <a:defRPr/>
            </a:lvl2pPr>
            <a:lvl3pPr indent="-381000" lvl="2" marL="1371600" rtl="0">
              <a:spcBef>
                <a:spcPts val="480"/>
              </a:spcBef>
              <a:spcAft>
                <a:spcPts val="0"/>
              </a:spcAft>
              <a:buSzPts val="2400"/>
              <a:buChar char="⬥"/>
              <a:defRPr/>
            </a:lvl3pPr>
            <a:lvl4pPr indent="-342900" lvl="3" marL="1828800" rtl="0">
              <a:spcBef>
                <a:spcPts val="360"/>
              </a:spcBef>
              <a:spcAft>
                <a:spcPts val="0"/>
              </a:spcAft>
              <a:buSzPts val="1800"/>
              <a:buChar char="●"/>
              <a:defRPr/>
            </a:lvl4pPr>
            <a:lvl5pPr indent="-342900" lvl="4" marL="2286000" rtl="0">
              <a:spcBef>
                <a:spcPts val="360"/>
              </a:spcBef>
              <a:spcAft>
                <a:spcPts val="0"/>
              </a:spcAft>
              <a:buSzPts val="1800"/>
              <a:buChar char="○"/>
              <a:defRPr/>
            </a:lvl5pPr>
            <a:lvl6pPr indent="-342900" lvl="5" marL="2743200" rtl="0">
              <a:spcBef>
                <a:spcPts val="360"/>
              </a:spcBef>
              <a:spcAft>
                <a:spcPts val="0"/>
              </a:spcAft>
              <a:buSzPts val="1800"/>
              <a:buChar char="■"/>
              <a:defRPr/>
            </a:lvl6pPr>
            <a:lvl7pPr indent="-342900" lvl="6" marL="3200400" rtl="0">
              <a:spcBef>
                <a:spcPts val="360"/>
              </a:spcBef>
              <a:spcAft>
                <a:spcPts val="0"/>
              </a:spcAft>
              <a:buSzPts val="1800"/>
              <a:buChar char="●"/>
              <a:defRPr/>
            </a:lvl7pPr>
            <a:lvl8pPr indent="-342900" lvl="7" marL="3657600" rtl="0">
              <a:spcBef>
                <a:spcPts val="360"/>
              </a:spcBef>
              <a:spcAft>
                <a:spcPts val="0"/>
              </a:spcAft>
              <a:buSzPts val="1800"/>
              <a:buChar char="○"/>
              <a:defRPr/>
            </a:lvl8pPr>
            <a:lvl9pPr indent="-342900" lvl="8" marL="4114800" rtl="0">
              <a:spcBef>
                <a:spcPts val="360"/>
              </a:spcBef>
              <a:spcAft>
                <a:spcPts val="0"/>
              </a:spcAft>
              <a:buSzPts val="1800"/>
              <a:buFont typeface="Arial"/>
              <a:buChar char="•"/>
              <a:defRPr/>
            </a:lvl9pPr>
          </a:lstStyle>
          <a:p/>
        </p:txBody>
      </p:sp>
      <p:pic>
        <p:nvPicPr>
          <p:cNvPr descr="Quantopian_L.png" id="74" name="Google Shape;74;p15"/>
          <p:cNvPicPr preferRelativeResize="0"/>
          <p:nvPr/>
        </p:nvPicPr>
        <p:blipFill rotWithShape="1">
          <a:blip r:embed="rId2">
            <a:alphaModFix/>
          </a:blip>
          <a:srcRect b="42674" l="10317" r="11281" t="42657"/>
          <a:stretch/>
        </p:blipFill>
        <p:spPr>
          <a:xfrm>
            <a:off x="380999" y="5337463"/>
            <a:ext cx="1524000" cy="18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0" name="Shape 80"/>
        <p:cNvGrpSpPr/>
        <p:nvPr/>
      </p:nvGrpSpPr>
      <p:grpSpPr>
        <a:xfrm>
          <a:off x="0" y="0"/>
          <a:ext cx="0" cy="0"/>
          <a:chOff x="0" y="0"/>
          <a:chExt cx="0" cy="0"/>
        </a:xfrm>
      </p:grpSpPr>
      <p:sp>
        <p:nvSpPr>
          <p:cNvPr id="81" name="Google Shape;81;p17"/>
          <p:cNvSpPr txBox="1"/>
          <p:nvPr>
            <p:ph type="ctrTitle"/>
          </p:nvPr>
        </p:nvSpPr>
        <p:spPr>
          <a:xfrm>
            <a:off x="457200" y="626400"/>
            <a:ext cx="8229600" cy="3344100"/>
          </a:xfrm>
          <a:prstGeom prst="rect">
            <a:avLst/>
          </a:prstGeom>
        </p:spPr>
        <p:txBody>
          <a:bodyPr anchorCtr="0" anchor="t" bIns="91425" lIns="91425" spcFirstLastPara="1" rIns="91425" wrap="square" tIns="91425"/>
          <a:lstStyle>
            <a:lvl1pPr lvl="0" rtl="0">
              <a:spcBef>
                <a:spcPts val="0"/>
              </a:spcBef>
              <a:spcAft>
                <a:spcPts val="0"/>
              </a:spcAft>
              <a:buSzPts val="7200"/>
              <a:buFont typeface="Open Sans"/>
              <a:buNone/>
              <a:defRPr b="0" sz="7200">
                <a:latin typeface="Open Sans"/>
                <a:ea typeface="Open Sans"/>
                <a:cs typeface="Open Sans"/>
                <a:sym typeface="Open Sans"/>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7"/>
          <p:cNvSpPr txBox="1"/>
          <p:nvPr>
            <p:ph idx="1" type="subTitle"/>
          </p:nvPr>
        </p:nvSpPr>
        <p:spPr>
          <a:xfrm>
            <a:off x="457200" y="4129325"/>
            <a:ext cx="8229600" cy="1369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800"/>
              <a:buFont typeface="Open Sans"/>
              <a:buNone/>
              <a:defRPr sz="4800">
                <a:solidFill>
                  <a:schemeClr val="dk2"/>
                </a:solidFill>
                <a:latin typeface="Open Sans"/>
                <a:ea typeface="Open Sans"/>
                <a:cs typeface="Open Sans"/>
                <a:sym typeface="Open Sans"/>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7"/>
          <p:cNvCxnSpPr/>
          <p:nvPr/>
        </p:nvCxnSpPr>
        <p:spPr>
          <a:xfrm>
            <a:off x="457200" y="45720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7"/>
          <p:cNvCxnSpPr/>
          <p:nvPr/>
        </p:nvCxnSpPr>
        <p:spPr>
          <a:xfrm>
            <a:off x="457200" y="4037092"/>
            <a:ext cx="8229600" cy="0"/>
          </a:xfrm>
          <a:prstGeom prst="straightConnector1">
            <a:avLst/>
          </a:prstGeom>
          <a:noFill/>
          <a:ln cap="flat" cmpd="sng" w="57150">
            <a:solidFill>
              <a:schemeClr val="accent1"/>
            </a:solidFill>
            <a:prstDash val="solid"/>
            <a:round/>
            <a:headEnd len="sm" w="sm" type="none"/>
            <a:tailEnd len="sm" w="sm" type="none"/>
          </a:ln>
        </p:spPr>
      </p:cxnSp>
      <p:sp>
        <p:nvSpPr>
          <p:cNvPr id="85" name="Google Shape;85;p17"/>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sp>
        <p:nvSpPr>
          <p:cNvPr id="87" name="Google Shape;87;p18"/>
          <p:cNvSpPr txBox="1"/>
          <p:nvPr>
            <p:ph type="title"/>
          </p:nvPr>
        </p:nvSpPr>
        <p:spPr>
          <a:xfrm>
            <a:off x="457200" y="228865"/>
            <a:ext cx="8229600" cy="952800"/>
          </a:xfrm>
          <a:prstGeom prst="rect">
            <a:avLst/>
          </a:prstGeom>
        </p:spPr>
        <p:txBody>
          <a:bodyPr anchorCtr="0" anchor="b" bIns="91425" lIns="91425" spcFirstLastPara="1" rIns="91425" wrap="square" tIns="91425"/>
          <a:lstStyle>
            <a:lvl1pPr lvl="0" rtl="0">
              <a:spcBef>
                <a:spcPts val="0"/>
              </a:spcBef>
              <a:spcAft>
                <a:spcPts val="0"/>
              </a:spcAft>
              <a:buSzPts val="3600"/>
              <a:buFont typeface="Open Sans"/>
              <a:buNone/>
              <a:defRPr b="0">
                <a:solidFill>
                  <a:srgbClr val="DA0002"/>
                </a:solidFill>
                <a:latin typeface="Open Sans"/>
                <a:ea typeface="Open Sans"/>
                <a:cs typeface="Open Sans"/>
                <a:sym typeface="Open Sans"/>
              </a:defRPr>
            </a:lvl1pPr>
            <a:lvl2pPr lvl="1" rtl="0">
              <a:spcBef>
                <a:spcPts val="0"/>
              </a:spcBef>
              <a:spcAft>
                <a:spcPts val="0"/>
              </a:spcAft>
              <a:buSzPts val="3600"/>
              <a:buNone/>
              <a:defRPr>
                <a:solidFill>
                  <a:srgbClr val="DA0002"/>
                </a:solidFill>
              </a:defRPr>
            </a:lvl2pPr>
            <a:lvl3pPr lvl="2" rtl="0">
              <a:spcBef>
                <a:spcPts val="0"/>
              </a:spcBef>
              <a:spcAft>
                <a:spcPts val="0"/>
              </a:spcAft>
              <a:buSzPts val="3600"/>
              <a:buNone/>
              <a:defRPr>
                <a:solidFill>
                  <a:srgbClr val="DA0002"/>
                </a:solidFill>
              </a:defRPr>
            </a:lvl3pPr>
            <a:lvl4pPr lvl="3" rtl="0">
              <a:spcBef>
                <a:spcPts val="0"/>
              </a:spcBef>
              <a:spcAft>
                <a:spcPts val="0"/>
              </a:spcAft>
              <a:buSzPts val="3600"/>
              <a:buNone/>
              <a:defRPr>
                <a:solidFill>
                  <a:srgbClr val="DA0002"/>
                </a:solidFill>
              </a:defRPr>
            </a:lvl4pPr>
            <a:lvl5pPr lvl="4" rtl="0">
              <a:spcBef>
                <a:spcPts val="0"/>
              </a:spcBef>
              <a:spcAft>
                <a:spcPts val="0"/>
              </a:spcAft>
              <a:buSzPts val="3600"/>
              <a:buNone/>
              <a:defRPr>
                <a:solidFill>
                  <a:srgbClr val="DA0002"/>
                </a:solidFill>
              </a:defRPr>
            </a:lvl5pPr>
            <a:lvl6pPr lvl="5" rtl="0">
              <a:spcBef>
                <a:spcPts val="0"/>
              </a:spcBef>
              <a:spcAft>
                <a:spcPts val="0"/>
              </a:spcAft>
              <a:buSzPts val="3600"/>
              <a:buNone/>
              <a:defRPr>
                <a:solidFill>
                  <a:srgbClr val="DA0002"/>
                </a:solidFill>
              </a:defRPr>
            </a:lvl6pPr>
            <a:lvl7pPr lvl="6" rtl="0">
              <a:spcBef>
                <a:spcPts val="0"/>
              </a:spcBef>
              <a:spcAft>
                <a:spcPts val="0"/>
              </a:spcAft>
              <a:buSzPts val="3600"/>
              <a:buNone/>
              <a:defRPr>
                <a:solidFill>
                  <a:srgbClr val="DA0002"/>
                </a:solidFill>
              </a:defRPr>
            </a:lvl7pPr>
            <a:lvl8pPr lvl="7" rtl="0">
              <a:spcBef>
                <a:spcPts val="0"/>
              </a:spcBef>
              <a:spcAft>
                <a:spcPts val="0"/>
              </a:spcAft>
              <a:buSzPts val="3600"/>
              <a:buNone/>
              <a:defRPr>
                <a:solidFill>
                  <a:srgbClr val="DA0002"/>
                </a:solidFill>
              </a:defRPr>
            </a:lvl8pPr>
            <a:lvl9pPr lvl="8" rtl="0">
              <a:spcBef>
                <a:spcPts val="0"/>
              </a:spcBef>
              <a:spcAft>
                <a:spcPts val="0"/>
              </a:spcAft>
              <a:buSzPts val="3600"/>
              <a:buNone/>
              <a:defRPr>
                <a:solidFill>
                  <a:srgbClr val="DA0002"/>
                </a:solidFill>
              </a:defRPr>
            </a:lvl9pPr>
          </a:lstStyle>
          <a:p/>
        </p:txBody>
      </p:sp>
      <p:sp>
        <p:nvSpPr>
          <p:cNvPr id="88" name="Google Shape;88;p18"/>
          <p:cNvSpPr txBox="1"/>
          <p:nvPr>
            <p:ph idx="1" type="body"/>
          </p:nvPr>
        </p:nvSpPr>
        <p:spPr>
          <a:xfrm>
            <a:off x="457200" y="1333500"/>
            <a:ext cx="8229600" cy="4139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Font typeface="Open Sans"/>
              <a:buChar char="●"/>
              <a:defRPr>
                <a:latin typeface="Open Sans"/>
                <a:ea typeface="Open Sans"/>
                <a:cs typeface="Open Sans"/>
                <a:sym typeface="Open Sans"/>
              </a:defRPr>
            </a:lvl1pPr>
            <a:lvl2pPr indent="-381000" lvl="1" marL="914400" rtl="0">
              <a:spcBef>
                <a:spcPts val="0"/>
              </a:spcBef>
              <a:spcAft>
                <a:spcPts val="0"/>
              </a:spcAft>
              <a:buSzPts val="2400"/>
              <a:buFont typeface="Open Sans"/>
              <a:buChar char="○"/>
              <a:defRPr>
                <a:latin typeface="Open Sans"/>
                <a:ea typeface="Open Sans"/>
                <a:cs typeface="Open Sans"/>
                <a:sym typeface="Open Sans"/>
              </a:defRPr>
            </a:lvl2pPr>
            <a:lvl3pPr indent="-381000" lvl="2" marL="1371600" rtl="0">
              <a:spcBef>
                <a:spcPts val="0"/>
              </a:spcBef>
              <a:spcAft>
                <a:spcPts val="0"/>
              </a:spcAft>
              <a:buSzPts val="2400"/>
              <a:buFont typeface="Open Sans"/>
              <a:buChar char="■"/>
              <a:defRPr>
                <a:latin typeface="Open Sans"/>
                <a:ea typeface="Open Sans"/>
                <a:cs typeface="Open Sans"/>
                <a:sym typeface="Open Sans"/>
              </a:defRPr>
            </a:lvl3pPr>
            <a:lvl4pPr indent="-342900" lvl="3" marL="1828800" rtl="0">
              <a:spcBef>
                <a:spcPts val="0"/>
              </a:spcBef>
              <a:spcAft>
                <a:spcPts val="0"/>
              </a:spcAft>
              <a:buSzPts val="1800"/>
              <a:buFont typeface="Open Sans"/>
              <a:buChar char="●"/>
              <a:defRPr>
                <a:latin typeface="Open Sans"/>
                <a:ea typeface="Open Sans"/>
                <a:cs typeface="Open Sans"/>
                <a:sym typeface="Open Sans"/>
              </a:defRPr>
            </a:lvl4pPr>
            <a:lvl5pPr indent="-342900" lvl="4" marL="2286000" rtl="0">
              <a:spcBef>
                <a:spcPts val="0"/>
              </a:spcBef>
              <a:spcAft>
                <a:spcPts val="0"/>
              </a:spcAft>
              <a:buSzPts val="1800"/>
              <a:buFont typeface="Open Sans"/>
              <a:buChar char="○"/>
              <a:defRPr>
                <a:latin typeface="Open Sans"/>
                <a:ea typeface="Open Sans"/>
                <a:cs typeface="Open Sans"/>
                <a:sym typeface="Open Sans"/>
              </a:defRPr>
            </a:lvl5pPr>
            <a:lvl6pPr indent="-342900" lvl="5" marL="2743200" rtl="0">
              <a:spcBef>
                <a:spcPts val="0"/>
              </a:spcBef>
              <a:spcAft>
                <a:spcPts val="0"/>
              </a:spcAft>
              <a:buSzPts val="1800"/>
              <a:buFont typeface="Open Sans"/>
              <a:buChar char="■"/>
              <a:defRPr>
                <a:latin typeface="Open Sans"/>
                <a:ea typeface="Open Sans"/>
                <a:cs typeface="Open Sans"/>
                <a:sym typeface="Open Sans"/>
              </a:defRPr>
            </a:lvl6pPr>
            <a:lvl7pPr indent="-342900" lvl="6" marL="3200400" rtl="0">
              <a:spcBef>
                <a:spcPts val="0"/>
              </a:spcBef>
              <a:spcAft>
                <a:spcPts val="0"/>
              </a:spcAft>
              <a:buSzPts val="1800"/>
              <a:buFont typeface="Open Sans"/>
              <a:buChar char="●"/>
              <a:defRPr>
                <a:latin typeface="Open Sans"/>
                <a:ea typeface="Open Sans"/>
                <a:cs typeface="Open Sans"/>
                <a:sym typeface="Open Sans"/>
              </a:defRPr>
            </a:lvl7pPr>
            <a:lvl8pPr indent="-342900" lvl="7" marL="3657600" rtl="0">
              <a:spcBef>
                <a:spcPts val="0"/>
              </a:spcBef>
              <a:spcAft>
                <a:spcPts val="0"/>
              </a:spcAft>
              <a:buSzPts val="1800"/>
              <a:buFont typeface="Open Sans"/>
              <a:buChar char="○"/>
              <a:defRPr>
                <a:latin typeface="Open Sans"/>
                <a:ea typeface="Open Sans"/>
                <a:cs typeface="Open Sans"/>
                <a:sym typeface="Open Sans"/>
              </a:defRPr>
            </a:lvl8pPr>
            <a:lvl9pPr indent="-342900" lvl="8" marL="4114800" rtl="0">
              <a:spcBef>
                <a:spcPts val="0"/>
              </a:spcBef>
              <a:spcAft>
                <a:spcPts val="0"/>
              </a:spcAft>
              <a:buSzPts val="1800"/>
              <a:buFont typeface="Open Sans"/>
              <a:buChar char="■"/>
              <a:defRPr>
                <a:latin typeface="Open Sans"/>
                <a:ea typeface="Open Sans"/>
                <a:cs typeface="Open Sans"/>
                <a:sym typeface="Open Sans"/>
              </a:defRPr>
            </a:lvl9pPr>
          </a:lstStyle>
          <a:p/>
        </p:txBody>
      </p:sp>
      <p:cxnSp>
        <p:nvCxnSpPr>
          <p:cNvPr id="89" name="Google Shape;89;p18"/>
          <p:cNvCxnSpPr/>
          <p:nvPr/>
        </p:nvCxnSpPr>
        <p:spPr>
          <a:xfrm>
            <a:off x="457200" y="1270000"/>
            <a:ext cx="8229600" cy="0"/>
          </a:xfrm>
          <a:prstGeom prst="straightConnector1">
            <a:avLst/>
          </a:prstGeom>
          <a:noFill/>
          <a:ln cap="flat" cmpd="sng" w="50800">
            <a:solidFill>
              <a:srgbClr val="DA0002"/>
            </a:solidFill>
            <a:prstDash val="solid"/>
            <a:round/>
            <a:headEnd len="sm" w="sm" type="none"/>
            <a:tailEnd len="sm" w="sm" type="none"/>
          </a:ln>
        </p:spPr>
      </p:cxnSp>
      <p:sp>
        <p:nvSpPr>
          <p:cNvPr id="90" name="Google Shape;90;p18"/>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sp>
        <p:nvSpPr>
          <p:cNvPr id="92" name="Google Shape;92;p19"/>
          <p:cNvSpPr txBox="1"/>
          <p:nvPr>
            <p:ph type="title"/>
          </p:nvPr>
        </p:nvSpPr>
        <p:spPr>
          <a:xfrm>
            <a:off x="457200" y="228865"/>
            <a:ext cx="8229600" cy="952800"/>
          </a:xfrm>
          <a:prstGeom prst="rect">
            <a:avLst/>
          </a:prstGeom>
        </p:spPr>
        <p:txBody>
          <a:bodyPr anchorCtr="0" anchor="b" bIns="91425" lIns="91425" spcFirstLastPara="1" rIns="91425" wrap="square" tIns="91425"/>
          <a:lstStyle>
            <a:lvl1pPr lvl="0" rtl="0">
              <a:spcBef>
                <a:spcPts val="0"/>
              </a:spcBef>
              <a:spcAft>
                <a:spcPts val="0"/>
              </a:spcAft>
              <a:buSzPts val="3600"/>
              <a:buNone/>
              <a:defRPr>
                <a:solidFill>
                  <a:srgbClr val="DA0002"/>
                </a:solidFill>
              </a:defRPr>
            </a:lvl1pPr>
            <a:lvl2pPr lvl="1" rtl="0">
              <a:spcBef>
                <a:spcPts val="0"/>
              </a:spcBef>
              <a:spcAft>
                <a:spcPts val="0"/>
              </a:spcAft>
              <a:buSzPts val="3600"/>
              <a:buNone/>
              <a:defRPr>
                <a:solidFill>
                  <a:srgbClr val="DA0002"/>
                </a:solidFill>
              </a:defRPr>
            </a:lvl2pPr>
            <a:lvl3pPr lvl="2" rtl="0">
              <a:spcBef>
                <a:spcPts val="0"/>
              </a:spcBef>
              <a:spcAft>
                <a:spcPts val="0"/>
              </a:spcAft>
              <a:buSzPts val="3600"/>
              <a:buNone/>
              <a:defRPr>
                <a:solidFill>
                  <a:srgbClr val="DA0002"/>
                </a:solidFill>
              </a:defRPr>
            </a:lvl3pPr>
            <a:lvl4pPr lvl="3" rtl="0">
              <a:spcBef>
                <a:spcPts val="0"/>
              </a:spcBef>
              <a:spcAft>
                <a:spcPts val="0"/>
              </a:spcAft>
              <a:buSzPts val="3600"/>
              <a:buNone/>
              <a:defRPr>
                <a:solidFill>
                  <a:srgbClr val="DA0002"/>
                </a:solidFill>
              </a:defRPr>
            </a:lvl4pPr>
            <a:lvl5pPr lvl="4" rtl="0">
              <a:spcBef>
                <a:spcPts val="0"/>
              </a:spcBef>
              <a:spcAft>
                <a:spcPts val="0"/>
              </a:spcAft>
              <a:buSzPts val="3600"/>
              <a:buNone/>
              <a:defRPr>
                <a:solidFill>
                  <a:srgbClr val="DA0002"/>
                </a:solidFill>
              </a:defRPr>
            </a:lvl5pPr>
            <a:lvl6pPr lvl="5" rtl="0">
              <a:spcBef>
                <a:spcPts val="0"/>
              </a:spcBef>
              <a:spcAft>
                <a:spcPts val="0"/>
              </a:spcAft>
              <a:buSzPts val="3600"/>
              <a:buNone/>
              <a:defRPr>
                <a:solidFill>
                  <a:srgbClr val="DA0002"/>
                </a:solidFill>
              </a:defRPr>
            </a:lvl6pPr>
            <a:lvl7pPr lvl="6" rtl="0">
              <a:spcBef>
                <a:spcPts val="0"/>
              </a:spcBef>
              <a:spcAft>
                <a:spcPts val="0"/>
              </a:spcAft>
              <a:buSzPts val="3600"/>
              <a:buNone/>
              <a:defRPr>
                <a:solidFill>
                  <a:srgbClr val="DA0002"/>
                </a:solidFill>
              </a:defRPr>
            </a:lvl7pPr>
            <a:lvl8pPr lvl="7" rtl="0">
              <a:spcBef>
                <a:spcPts val="0"/>
              </a:spcBef>
              <a:spcAft>
                <a:spcPts val="0"/>
              </a:spcAft>
              <a:buSzPts val="3600"/>
              <a:buNone/>
              <a:defRPr>
                <a:solidFill>
                  <a:srgbClr val="DA0002"/>
                </a:solidFill>
              </a:defRPr>
            </a:lvl8pPr>
            <a:lvl9pPr lvl="8" rtl="0">
              <a:spcBef>
                <a:spcPts val="0"/>
              </a:spcBef>
              <a:spcAft>
                <a:spcPts val="0"/>
              </a:spcAft>
              <a:buSzPts val="3600"/>
              <a:buNone/>
              <a:defRPr>
                <a:solidFill>
                  <a:srgbClr val="DA0002"/>
                </a:solidFill>
              </a:defRPr>
            </a:lvl9pPr>
          </a:lstStyle>
          <a:p/>
        </p:txBody>
      </p:sp>
      <p:sp>
        <p:nvSpPr>
          <p:cNvPr id="93" name="Google Shape;93;p19"/>
          <p:cNvSpPr txBox="1"/>
          <p:nvPr>
            <p:ph idx="1" type="body"/>
          </p:nvPr>
        </p:nvSpPr>
        <p:spPr>
          <a:xfrm>
            <a:off x="457200" y="1333500"/>
            <a:ext cx="3994500" cy="4139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4" name="Google Shape;94;p19"/>
          <p:cNvSpPr txBox="1"/>
          <p:nvPr>
            <p:ph idx="2" type="body"/>
          </p:nvPr>
        </p:nvSpPr>
        <p:spPr>
          <a:xfrm>
            <a:off x="4692274" y="1333500"/>
            <a:ext cx="3994500" cy="4139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95" name="Google Shape;95;p19"/>
          <p:cNvCxnSpPr/>
          <p:nvPr/>
        </p:nvCxnSpPr>
        <p:spPr>
          <a:xfrm>
            <a:off x="457200" y="1270000"/>
            <a:ext cx="8229600" cy="0"/>
          </a:xfrm>
          <a:prstGeom prst="straightConnector1">
            <a:avLst/>
          </a:prstGeom>
          <a:noFill/>
          <a:ln cap="flat" cmpd="sng" w="50800">
            <a:solidFill>
              <a:srgbClr val="DA0002"/>
            </a:solidFill>
            <a:prstDash val="solid"/>
            <a:round/>
            <a:headEnd len="sm" w="sm" type="none"/>
            <a:tailEnd len="sm" w="sm" type="none"/>
          </a:ln>
        </p:spPr>
      </p:cxnSp>
      <p:sp>
        <p:nvSpPr>
          <p:cNvPr id="96" name="Google Shape;96;p19"/>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457200" y="228865"/>
            <a:ext cx="8229600" cy="9528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cxnSp>
        <p:nvCxnSpPr>
          <p:cNvPr id="99" name="Google Shape;99;p20"/>
          <p:cNvCxnSpPr/>
          <p:nvPr/>
        </p:nvCxnSpPr>
        <p:spPr>
          <a:xfrm>
            <a:off x="457200" y="1270000"/>
            <a:ext cx="8229600" cy="0"/>
          </a:xfrm>
          <a:prstGeom prst="straightConnector1">
            <a:avLst/>
          </a:prstGeom>
          <a:noFill/>
          <a:ln cap="flat" cmpd="sng" w="50800">
            <a:solidFill>
              <a:schemeClr val="accent1"/>
            </a:solidFill>
            <a:prstDash val="solid"/>
            <a:round/>
            <a:headEnd len="sm" w="sm" type="none"/>
            <a:tailEnd len="sm" w="sm" type="none"/>
          </a:ln>
        </p:spPr>
      </p:cxnSp>
      <p:sp>
        <p:nvSpPr>
          <p:cNvPr id="100" name="Google Shape;100;p20"/>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1" name="Shape 101"/>
        <p:cNvGrpSpPr/>
        <p:nvPr/>
      </p:nvGrpSpPr>
      <p:grpSpPr>
        <a:xfrm>
          <a:off x="0" y="0"/>
          <a:ext cx="0" cy="0"/>
          <a:chOff x="0" y="0"/>
          <a:chExt cx="0" cy="0"/>
        </a:xfrm>
      </p:grpSpPr>
      <p:sp>
        <p:nvSpPr>
          <p:cNvPr id="102" name="Google Shape;102;p21"/>
          <p:cNvSpPr txBox="1"/>
          <p:nvPr>
            <p:ph idx="1" type="body"/>
          </p:nvPr>
        </p:nvSpPr>
        <p:spPr>
          <a:xfrm>
            <a:off x="457200" y="4895899"/>
            <a:ext cx="8229600" cy="577200"/>
          </a:xfrm>
          <a:prstGeom prst="rect">
            <a:avLst/>
          </a:prstGeom>
        </p:spPr>
        <p:txBody>
          <a:bodyPr anchorCtr="0" anchor="t" bIns="91425" lIns="91425" spcFirstLastPara="1" rIns="91425" wrap="square" tIns="91425"/>
          <a:lstStyle>
            <a:lvl1pPr indent="-228600" lvl="0" marL="457200" rtl="0" algn="ctr">
              <a:spcBef>
                <a:spcPts val="0"/>
              </a:spcBef>
              <a:spcAft>
                <a:spcPts val="0"/>
              </a:spcAft>
              <a:buSzPts val="1800"/>
              <a:buNone/>
              <a:defRPr sz="1800"/>
            </a:lvl1pPr>
          </a:lstStyle>
          <a:p/>
        </p:txBody>
      </p:sp>
      <p:cxnSp>
        <p:nvCxnSpPr>
          <p:cNvPr id="103" name="Google Shape;103;p21"/>
          <p:cNvCxnSpPr/>
          <p:nvPr/>
        </p:nvCxnSpPr>
        <p:spPr>
          <a:xfrm>
            <a:off x="457200" y="4797512"/>
            <a:ext cx="8229600" cy="0"/>
          </a:xfrm>
          <a:prstGeom prst="straightConnector1">
            <a:avLst/>
          </a:prstGeom>
          <a:noFill/>
          <a:ln cap="flat" cmpd="sng" w="50800">
            <a:solidFill>
              <a:schemeClr val="lt2"/>
            </a:solidFill>
            <a:prstDash val="solid"/>
            <a:round/>
            <a:headEnd len="sm" w="sm" type="none"/>
            <a:tailEnd len="sm" w="sm" type="none"/>
          </a:ln>
        </p:spPr>
      </p:cxnSp>
      <p:sp>
        <p:nvSpPr>
          <p:cNvPr id="104" name="Google Shape;104;p21"/>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cxnSp>
        <p:nvCxnSpPr>
          <p:cNvPr id="106" name="Google Shape;106;p22"/>
          <p:cNvCxnSpPr/>
          <p:nvPr/>
        </p:nvCxnSpPr>
        <p:spPr>
          <a:xfrm>
            <a:off x="457200" y="125710"/>
            <a:ext cx="8229600" cy="0"/>
          </a:xfrm>
          <a:prstGeom prst="straightConnector1">
            <a:avLst/>
          </a:prstGeom>
          <a:noFill/>
          <a:ln cap="flat" cmpd="sng" w="50800">
            <a:solidFill>
              <a:schemeClr val="lt2"/>
            </a:solidFill>
            <a:prstDash val="solid"/>
            <a:round/>
            <a:headEnd len="sm" w="sm" type="none"/>
            <a:tailEnd len="sm" w="sm" type="none"/>
          </a:ln>
        </p:spPr>
      </p:cxnSp>
      <p:sp>
        <p:nvSpPr>
          <p:cNvPr id="107" name="Google Shape;107;p22"/>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457200" y="228865"/>
            <a:ext cx="8229600" cy="952800"/>
          </a:xfrm>
          <a:prstGeom prst="rect">
            <a:avLst/>
          </a:prstGeom>
        </p:spPr>
        <p:txBody>
          <a:bodyPr anchorCtr="0" anchor="b" bIns="91425" lIns="91425" spcFirstLastPara="1" rIns="91425" wrap="square" tIns="91425"/>
          <a:lstStyle>
            <a:lvl1pPr lvl="0" rtl="0">
              <a:spcBef>
                <a:spcPts val="0"/>
              </a:spcBef>
              <a:spcAft>
                <a:spcPts val="0"/>
              </a:spcAft>
              <a:buSzPts val="3600"/>
              <a:buFont typeface="Open Sans"/>
              <a:buNone/>
              <a:defRPr b="0">
                <a:solidFill>
                  <a:srgbClr val="DA0002"/>
                </a:solidFill>
                <a:latin typeface="Open Sans"/>
                <a:ea typeface="Open Sans"/>
                <a:cs typeface="Open Sans"/>
                <a:sym typeface="Open Sans"/>
              </a:defRPr>
            </a:lvl1pPr>
            <a:lvl2pPr lvl="1" rtl="0">
              <a:spcBef>
                <a:spcPts val="0"/>
              </a:spcBef>
              <a:spcAft>
                <a:spcPts val="0"/>
              </a:spcAft>
              <a:buSzPts val="3600"/>
              <a:buNone/>
              <a:defRPr>
                <a:solidFill>
                  <a:srgbClr val="DA0002"/>
                </a:solidFill>
              </a:defRPr>
            </a:lvl2pPr>
            <a:lvl3pPr lvl="2" rtl="0">
              <a:spcBef>
                <a:spcPts val="0"/>
              </a:spcBef>
              <a:spcAft>
                <a:spcPts val="0"/>
              </a:spcAft>
              <a:buSzPts val="3600"/>
              <a:buNone/>
              <a:defRPr>
                <a:solidFill>
                  <a:srgbClr val="DA0002"/>
                </a:solidFill>
              </a:defRPr>
            </a:lvl3pPr>
            <a:lvl4pPr lvl="3" rtl="0">
              <a:spcBef>
                <a:spcPts val="0"/>
              </a:spcBef>
              <a:spcAft>
                <a:spcPts val="0"/>
              </a:spcAft>
              <a:buSzPts val="3600"/>
              <a:buNone/>
              <a:defRPr>
                <a:solidFill>
                  <a:srgbClr val="DA0002"/>
                </a:solidFill>
              </a:defRPr>
            </a:lvl4pPr>
            <a:lvl5pPr lvl="4" rtl="0">
              <a:spcBef>
                <a:spcPts val="0"/>
              </a:spcBef>
              <a:spcAft>
                <a:spcPts val="0"/>
              </a:spcAft>
              <a:buSzPts val="3600"/>
              <a:buNone/>
              <a:defRPr>
                <a:solidFill>
                  <a:srgbClr val="DA0002"/>
                </a:solidFill>
              </a:defRPr>
            </a:lvl5pPr>
            <a:lvl6pPr lvl="5" rtl="0">
              <a:spcBef>
                <a:spcPts val="0"/>
              </a:spcBef>
              <a:spcAft>
                <a:spcPts val="0"/>
              </a:spcAft>
              <a:buSzPts val="3600"/>
              <a:buNone/>
              <a:defRPr>
                <a:solidFill>
                  <a:srgbClr val="DA0002"/>
                </a:solidFill>
              </a:defRPr>
            </a:lvl6pPr>
            <a:lvl7pPr lvl="6" rtl="0">
              <a:spcBef>
                <a:spcPts val="0"/>
              </a:spcBef>
              <a:spcAft>
                <a:spcPts val="0"/>
              </a:spcAft>
              <a:buSzPts val="3600"/>
              <a:buNone/>
              <a:defRPr>
                <a:solidFill>
                  <a:srgbClr val="DA0002"/>
                </a:solidFill>
              </a:defRPr>
            </a:lvl7pPr>
            <a:lvl8pPr lvl="7" rtl="0">
              <a:spcBef>
                <a:spcPts val="0"/>
              </a:spcBef>
              <a:spcAft>
                <a:spcPts val="0"/>
              </a:spcAft>
              <a:buSzPts val="3600"/>
              <a:buNone/>
              <a:defRPr>
                <a:solidFill>
                  <a:srgbClr val="DA0002"/>
                </a:solidFill>
              </a:defRPr>
            </a:lvl8pPr>
            <a:lvl9pPr lvl="8" rtl="0">
              <a:spcBef>
                <a:spcPts val="0"/>
              </a:spcBef>
              <a:spcAft>
                <a:spcPts val="0"/>
              </a:spcAft>
              <a:buSzPts val="3600"/>
              <a:buNone/>
              <a:defRPr>
                <a:solidFill>
                  <a:srgbClr val="DA0002"/>
                </a:solidFill>
              </a:defRPr>
            </a:lvl9pPr>
          </a:lstStyle>
          <a:p/>
        </p:txBody>
      </p:sp>
      <p:sp>
        <p:nvSpPr>
          <p:cNvPr id="18" name="Google Shape;18;p3"/>
          <p:cNvSpPr txBox="1"/>
          <p:nvPr>
            <p:ph idx="1" type="body"/>
          </p:nvPr>
        </p:nvSpPr>
        <p:spPr>
          <a:xfrm>
            <a:off x="457200" y="1333500"/>
            <a:ext cx="8229600" cy="4139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Font typeface="Open Sans"/>
              <a:buChar char="⚫"/>
              <a:defRPr>
                <a:latin typeface="Open Sans"/>
                <a:ea typeface="Open Sans"/>
                <a:cs typeface="Open Sans"/>
                <a:sym typeface="Open Sans"/>
              </a:defRPr>
            </a:lvl1pPr>
            <a:lvl2pPr indent="-381000" lvl="1" marL="914400" rtl="0">
              <a:spcBef>
                <a:spcPts val="0"/>
              </a:spcBef>
              <a:spcAft>
                <a:spcPts val="0"/>
              </a:spcAft>
              <a:buSzPts val="2400"/>
              <a:buFont typeface="Open Sans"/>
              <a:buChar char="⚪"/>
              <a:defRPr>
                <a:latin typeface="Open Sans"/>
                <a:ea typeface="Open Sans"/>
                <a:cs typeface="Open Sans"/>
                <a:sym typeface="Open Sans"/>
              </a:defRPr>
            </a:lvl2pPr>
            <a:lvl3pPr indent="-381000" lvl="2" marL="1371600" rtl="0">
              <a:spcBef>
                <a:spcPts val="0"/>
              </a:spcBef>
              <a:spcAft>
                <a:spcPts val="0"/>
              </a:spcAft>
              <a:buSzPts val="2400"/>
              <a:buFont typeface="Open Sans"/>
              <a:buChar char="■"/>
              <a:defRPr>
                <a:latin typeface="Open Sans"/>
                <a:ea typeface="Open Sans"/>
                <a:cs typeface="Open Sans"/>
                <a:sym typeface="Open Sans"/>
              </a:defRPr>
            </a:lvl3pPr>
            <a:lvl4pPr indent="-342900" lvl="3" marL="1828800" rtl="0">
              <a:spcBef>
                <a:spcPts val="0"/>
              </a:spcBef>
              <a:spcAft>
                <a:spcPts val="0"/>
              </a:spcAft>
              <a:buSzPts val="1800"/>
              <a:buFont typeface="Open Sans"/>
              <a:buChar char="●"/>
              <a:defRPr>
                <a:latin typeface="Open Sans"/>
                <a:ea typeface="Open Sans"/>
                <a:cs typeface="Open Sans"/>
                <a:sym typeface="Open Sans"/>
              </a:defRPr>
            </a:lvl4pPr>
            <a:lvl5pPr indent="-342900" lvl="4" marL="2286000" rtl="0">
              <a:spcBef>
                <a:spcPts val="0"/>
              </a:spcBef>
              <a:spcAft>
                <a:spcPts val="0"/>
              </a:spcAft>
              <a:buSzPts val="1800"/>
              <a:buFont typeface="Open Sans"/>
              <a:buChar char="○"/>
              <a:defRPr>
                <a:latin typeface="Open Sans"/>
                <a:ea typeface="Open Sans"/>
                <a:cs typeface="Open Sans"/>
                <a:sym typeface="Open Sans"/>
              </a:defRPr>
            </a:lvl5pPr>
            <a:lvl6pPr indent="-342900" lvl="5" marL="2743200" rtl="0">
              <a:spcBef>
                <a:spcPts val="0"/>
              </a:spcBef>
              <a:spcAft>
                <a:spcPts val="0"/>
              </a:spcAft>
              <a:buSzPts val="1800"/>
              <a:buFont typeface="Open Sans"/>
              <a:buChar char="■"/>
              <a:defRPr>
                <a:latin typeface="Open Sans"/>
                <a:ea typeface="Open Sans"/>
                <a:cs typeface="Open Sans"/>
                <a:sym typeface="Open Sans"/>
              </a:defRPr>
            </a:lvl6pPr>
            <a:lvl7pPr indent="-342900" lvl="6" marL="3200400" rtl="0">
              <a:spcBef>
                <a:spcPts val="0"/>
              </a:spcBef>
              <a:spcAft>
                <a:spcPts val="0"/>
              </a:spcAft>
              <a:buSzPts val="1800"/>
              <a:buFont typeface="Open Sans"/>
              <a:buChar char="●"/>
              <a:defRPr>
                <a:latin typeface="Open Sans"/>
                <a:ea typeface="Open Sans"/>
                <a:cs typeface="Open Sans"/>
                <a:sym typeface="Open Sans"/>
              </a:defRPr>
            </a:lvl7pPr>
            <a:lvl8pPr indent="-342900" lvl="7" marL="3657600" rtl="0">
              <a:spcBef>
                <a:spcPts val="0"/>
              </a:spcBef>
              <a:spcAft>
                <a:spcPts val="0"/>
              </a:spcAft>
              <a:buSzPts val="1800"/>
              <a:buFont typeface="Open Sans"/>
              <a:buChar char="○"/>
              <a:defRPr>
                <a:latin typeface="Open Sans"/>
                <a:ea typeface="Open Sans"/>
                <a:cs typeface="Open Sans"/>
                <a:sym typeface="Open Sans"/>
              </a:defRPr>
            </a:lvl8pPr>
            <a:lvl9pPr indent="-342900" lvl="8" marL="4114800" rtl="0">
              <a:spcBef>
                <a:spcPts val="0"/>
              </a:spcBef>
              <a:spcAft>
                <a:spcPts val="0"/>
              </a:spcAft>
              <a:buSzPts val="1800"/>
              <a:buFont typeface="Open Sans"/>
              <a:buChar char="■"/>
              <a:defRPr>
                <a:latin typeface="Open Sans"/>
                <a:ea typeface="Open Sans"/>
                <a:cs typeface="Open Sans"/>
                <a:sym typeface="Open Sans"/>
              </a:defRPr>
            </a:lvl9pPr>
          </a:lstStyle>
          <a:p/>
        </p:txBody>
      </p:sp>
      <p:cxnSp>
        <p:nvCxnSpPr>
          <p:cNvPr id="19" name="Google Shape;19;p3"/>
          <p:cNvCxnSpPr/>
          <p:nvPr/>
        </p:nvCxnSpPr>
        <p:spPr>
          <a:xfrm>
            <a:off x="457200" y="1270000"/>
            <a:ext cx="8229600" cy="0"/>
          </a:xfrm>
          <a:prstGeom prst="straightConnector1">
            <a:avLst/>
          </a:prstGeom>
          <a:noFill/>
          <a:ln cap="flat" cmpd="sng" w="50800">
            <a:solidFill>
              <a:srgbClr val="DA0002"/>
            </a:solidFill>
            <a:prstDash val="solid"/>
            <a:round/>
            <a:headEnd len="sm" w="sm" type="none"/>
            <a:tailEnd len="sm" w="sm" type="none"/>
          </a:ln>
        </p:spPr>
      </p:cxnSp>
      <p:sp>
        <p:nvSpPr>
          <p:cNvPr id="20" name="Google Shape;20;p3"/>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txBox="1"/>
          <p:nvPr>
            <p:ph type="title"/>
          </p:nvPr>
        </p:nvSpPr>
        <p:spPr>
          <a:xfrm>
            <a:off x="457200" y="228865"/>
            <a:ext cx="8229600" cy="952800"/>
          </a:xfrm>
          <a:prstGeom prst="rect">
            <a:avLst/>
          </a:prstGeom>
        </p:spPr>
        <p:txBody>
          <a:bodyPr anchorCtr="0" anchor="b" bIns="91425" lIns="91425" spcFirstLastPara="1" rIns="91425" wrap="square" tIns="91425"/>
          <a:lstStyle>
            <a:lvl1pPr lvl="0" rtl="0">
              <a:spcBef>
                <a:spcPts val="0"/>
              </a:spcBef>
              <a:spcAft>
                <a:spcPts val="0"/>
              </a:spcAft>
              <a:buSzPts val="3600"/>
              <a:buNone/>
              <a:defRPr>
                <a:solidFill>
                  <a:srgbClr val="DA0002"/>
                </a:solidFill>
              </a:defRPr>
            </a:lvl1pPr>
            <a:lvl2pPr lvl="1" rtl="0">
              <a:spcBef>
                <a:spcPts val="0"/>
              </a:spcBef>
              <a:spcAft>
                <a:spcPts val="0"/>
              </a:spcAft>
              <a:buSzPts val="3600"/>
              <a:buNone/>
              <a:defRPr>
                <a:solidFill>
                  <a:srgbClr val="DA0002"/>
                </a:solidFill>
              </a:defRPr>
            </a:lvl2pPr>
            <a:lvl3pPr lvl="2" rtl="0">
              <a:spcBef>
                <a:spcPts val="0"/>
              </a:spcBef>
              <a:spcAft>
                <a:spcPts val="0"/>
              </a:spcAft>
              <a:buSzPts val="3600"/>
              <a:buNone/>
              <a:defRPr>
                <a:solidFill>
                  <a:srgbClr val="DA0002"/>
                </a:solidFill>
              </a:defRPr>
            </a:lvl3pPr>
            <a:lvl4pPr lvl="3" rtl="0">
              <a:spcBef>
                <a:spcPts val="0"/>
              </a:spcBef>
              <a:spcAft>
                <a:spcPts val="0"/>
              </a:spcAft>
              <a:buSzPts val="3600"/>
              <a:buNone/>
              <a:defRPr>
                <a:solidFill>
                  <a:srgbClr val="DA0002"/>
                </a:solidFill>
              </a:defRPr>
            </a:lvl4pPr>
            <a:lvl5pPr lvl="4" rtl="0">
              <a:spcBef>
                <a:spcPts val="0"/>
              </a:spcBef>
              <a:spcAft>
                <a:spcPts val="0"/>
              </a:spcAft>
              <a:buSzPts val="3600"/>
              <a:buNone/>
              <a:defRPr>
                <a:solidFill>
                  <a:srgbClr val="DA0002"/>
                </a:solidFill>
              </a:defRPr>
            </a:lvl5pPr>
            <a:lvl6pPr lvl="5" rtl="0">
              <a:spcBef>
                <a:spcPts val="0"/>
              </a:spcBef>
              <a:spcAft>
                <a:spcPts val="0"/>
              </a:spcAft>
              <a:buSzPts val="3600"/>
              <a:buNone/>
              <a:defRPr>
                <a:solidFill>
                  <a:srgbClr val="DA0002"/>
                </a:solidFill>
              </a:defRPr>
            </a:lvl6pPr>
            <a:lvl7pPr lvl="6" rtl="0">
              <a:spcBef>
                <a:spcPts val="0"/>
              </a:spcBef>
              <a:spcAft>
                <a:spcPts val="0"/>
              </a:spcAft>
              <a:buSzPts val="3600"/>
              <a:buNone/>
              <a:defRPr>
                <a:solidFill>
                  <a:srgbClr val="DA0002"/>
                </a:solidFill>
              </a:defRPr>
            </a:lvl7pPr>
            <a:lvl8pPr lvl="7" rtl="0">
              <a:spcBef>
                <a:spcPts val="0"/>
              </a:spcBef>
              <a:spcAft>
                <a:spcPts val="0"/>
              </a:spcAft>
              <a:buSzPts val="3600"/>
              <a:buNone/>
              <a:defRPr>
                <a:solidFill>
                  <a:srgbClr val="DA0002"/>
                </a:solidFill>
              </a:defRPr>
            </a:lvl8pPr>
            <a:lvl9pPr lvl="8" rtl="0">
              <a:spcBef>
                <a:spcPts val="0"/>
              </a:spcBef>
              <a:spcAft>
                <a:spcPts val="0"/>
              </a:spcAft>
              <a:buSzPts val="3600"/>
              <a:buNone/>
              <a:defRPr>
                <a:solidFill>
                  <a:srgbClr val="DA0002"/>
                </a:solidFill>
              </a:defRPr>
            </a:lvl9pPr>
          </a:lstStyle>
          <a:p/>
        </p:txBody>
      </p:sp>
      <p:sp>
        <p:nvSpPr>
          <p:cNvPr id="23" name="Google Shape;23;p4"/>
          <p:cNvSpPr txBox="1"/>
          <p:nvPr>
            <p:ph idx="1" type="body"/>
          </p:nvPr>
        </p:nvSpPr>
        <p:spPr>
          <a:xfrm>
            <a:off x="457200" y="1333500"/>
            <a:ext cx="3994500" cy="4139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4" name="Google Shape;24;p4"/>
          <p:cNvSpPr txBox="1"/>
          <p:nvPr>
            <p:ph idx="2" type="body"/>
          </p:nvPr>
        </p:nvSpPr>
        <p:spPr>
          <a:xfrm>
            <a:off x="4692274" y="1333500"/>
            <a:ext cx="3994500" cy="4139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25" name="Google Shape;25;p4"/>
          <p:cNvCxnSpPr/>
          <p:nvPr/>
        </p:nvCxnSpPr>
        <p:spPr>
          <a:xfrm>
            <a:off x="457200" y="1270000"/>
            <a:ext cx="8229600" cy="0"/>
          </a:xfrm>
          <a:prstGeom prst="straightConnector1">
            <a:avLst/>
          </a:prstGeom>
          <a:noFill/>
          <a:ln cap="flat" cmpd="sng" w="50800">
            <a:solidFill>
              <a:srgbClr val="DA0002"/>
            </a:solidFill>
            <a:prstDash val="solid"/>
            <a:round/>
            <a:headEnd len="sm" w="sm" type="none"/>
            <a:tailEnd len="sm" w="sm" type="none"/>
          </a:ln>
        </p:spPr>
      </p:cxnSp>
      <p:sp>
        <p:nvSpPr>
          <p:cNvPr id="26" name="Google Shape;26;p4"/>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5"/>
          <p:cNvSpPr txBox="1"/>
          <p:nvPr>
            <p:ph type="title"/>
          </p:nvPr>
        </p:nvSpPr>
        <p:spPr>
          <a:xfrm>
            <a:off x="457200" y="228865"/>
            <a:ext cx="8229600" cy="9528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cxnSp>
        <p:nvCxnSpPr>
          <p:cNvPr id="29" name="Google Shape;29;p5"/>
          <p:cNvCxnSpPr/>
          <p:nvPr/>
        </p:nvCxnSpPr>
        <p:spPr>
          <a:xfrm>
            <a:off x="457200" y="1270000"/>
            <a:ext cx="8229600" cy="0"/>
          </a:xfrm>
          <a:prstGeom prst="straightConnector1">
            <a:avLst/>
          </a:prstGeom>
          <a:noFill/>
          <a:ln cap="flat" cmpd="sng" w="50800">
            <a:solidFill>
              <a:schemeClr val="accent1"/>
            </a:solidFill>
            <a:prstDash val="solid"/>
            <a:round/>
            <a:headEnd len="sm" w="sm" type="none"/>
            <a:tailEnd len="sm" w="sm" type="none"/>
          </a:ln>
        </p:spPr>
      </p:cxnSp>
      <p:sp>
        <p:nvSpPr>
          <p:cNvPr id="30" name="Google Shape;30;p5"/>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1" name="Shape 31"/>
        <p:cNvGrpSpPr/>
        <p:nvPr/>
      </p:nvGrpSpPr>
      <p:grpSpPr>
        <a:xfrm>
          <a:off x="0" y="0"/>
          <a:ext cx="0" cy="0"/>
          <a:chOff x="0" y="0"/>
          <a:chExt cx="0" cy="0"/>
        </a:xfrm>
      </p:grpSpPr>
      <p:sp>
        <p:nvSpPr>
          <p:cNvPr id="32" name="Google Shape;32;p6"/>
          <p:cNvSpPr txBox="1"/>
          <p:nvPr>
            <p:ph idx="1" type="body"/>
          </p:nvPr>
        </p:nvSpPr>
        <p:spPr>
          <a:xfrm>
            <a:off x="457200" y="4895899"/>
            <a:ext cx="8229600" cy="577200"/>
          </a:xfrm>
          <a:prstGeom prst="rect">
            <a:avLst/>
          </a:prstGeom>
        </p:spPr>
        <p:txBody>
          <a:bodyPr anchorCtr="0" anchor="t" bIns="91425" lIns="91425" spcFirstLastPara="1" rIns="91425" wrap="square" tIns="91425"/>
          <a:lstStyle>
            <a:lvl1pPr indent="-228600" lvl="0" marL="457200" rtl="0" algn="ctr">
              <a:spcBef>
                <a:spcPts val="0"/>
              </a:spcBef>
              <a:spcAft>
                <a:spcPts val="0"/>
              </a:spcAft>
              <a:buSzPts val="1800"/>
              <a:buNone/>
              <a:defRPr sz="1800"/>
            </a:lvl1pPr>
          </a:lstStyle>
          <a:p/>
        </p:txBody>
      </p:sp>
      <p:cxnSp>
        <p:nvCxnSpPr>
          <p:cNvPr id="33" name="Google Shape;33;p6"/>
          <p:cNvCxnSpPr/>
          <p:nvPr/>
        </p:nvCxnSpPr>
        <p:spPr>
          <a:xfrm>
            <a:off x="457200" y="4797512"/>
            <a:ext cx="8229600" cy="0"/>
          </a:xfrm>
          <a:prstGeom prst="straightConnector1">
            <a:avLst/>
          </a:prstGeom>
          <a:noFill/>
          <a:ln cap="flat" cmpd="sng" w="50800">
            <a:solidFill>
              <a:schemeClr val="lt2"/>
            </a:solidFill>
            <a:prstDash val="solid"/>
            <a:round/>
            <a:headEnd len="sm" w="sm" type="none"/>
            <a:tailEnd len="sm" w="sm" type="none"/>
          </a:ln>
        </p:spPr>
      </p:cxnSp>
      <p:sp>
        <p:nvSpPr>
          <p:cNvPr id="34" name="Google Shape;34;p6"/>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 name="Shape 35"/>
        <p:cNvGrpSpPr/>
        <p:nvPr/>
      </p:nvGrpSpPr>
      <p:grpSpPr>
        <a:xfrm>
          <a:off x="0" y="0"/>
          <a:ext cx="0" cy="0"/>
          <a:chOff x="0" y="0"/>
          <a:chExt cx="0" cy="0"/>
        </a:xfrm>
      </p:grpSpPr>
      <p:cxnSp>
        <p:nvCxnSpPr>
          <p:cNvPr id="36" name="Google Shape;36;p7"/>
          <p:cNvCxnSpPr/>
          <p:nvPr/>
        </p:nvCxnSpPr>
        <p:spPr>
          <a:xfrm>
            <a:off x="457200" y="125710"/>
            <a:ext cx="8229600" cy="0"/>
          </a:xfrm>
          <a:prstGeom prst="straightConnector1">
            <a:avLst/>
          </a:prstGeom>
          <a:noFill/>
          <a:ln cap="flat" cmpd="sng" w="50800">
            <a:solidFill>
              <a:schemeClr val="lt2"/>
            </a:solidFill>
            <a:prstDash val="solid"/>
            <a:round/>
            <a:headEnd len="sm" w="sm" type="none"/>
            <a:tailEnd len="sm" w="sm" type="none"/>
          </a:ln>
        </p:spPr>
      </p:cxnSp>
      <p:sp>
        <p:nvSpPr>
          <p:cNvPr id="37" name="Google Shape;37;p7"/>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3" name="Shape 43"/>
        <p:cNvGrpSpPr/>
        <p:nvPr/>
      </p:nvGrpSpPr>
      <p:grpSpPr>
        <a:xfrm>
          <a:off x="0" y="0"/>
          <a:ext cx="0" cy="0"/>
          <a:chOff x="0" y="0"/>
          <a:chExt cx="0" cy="0"/>
        </a:xfrm>
      </p:grpSpPr>
      <p:sp>
        <p:nvSpPr>
          <p:cNvPr id="44" name="Google Shape;44;p9"/>
          <p:cNvSpPr txBox="1"/>
          <p:nvPr>
            <p:ph type="ctrTitle"/>
          </p:nvPr>
        </p:nvSpPr>
        <p:spPr>
          <a:xfrm>
            <a:off x="457200" y="626400"/>
            <a:ext cx="8229600" cy="3344100"/>
          </a:xfrm>
          <a:prstGeom prst="rect">
            <a:avLst/>
          </a:prstGeom>
        </p:spPr>
        <p:txBody>
          <a:bodyPr anchorCtr="0" anchor="t" bIns="91425" lIns="91425" spcFirstLastPara="1" rIns="91425" wrap="square" tIns="91425"/>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45" name="Google Shape;45;p9"/>
          <p:cNvSpPr txBox="1"/>
          <p:nvPr>
            <p:ph idx="1" type="subTitle"/>
          </p:nvPr>
        </p:nvSpPr>
        <p:spPr>
          <a:xfrm>
            <a:off x="457200" y="4129325"/>
            <a:ext cx="8229600" cy="1369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46" name="Google Shape;46;p9"/>
          <p:cNvCxnSpPr/>
          <p:nvPr/>
        </p:nvCxnSpPr>
        <p:spPr>
          <a:xfrm>
            <a:off x="457200" y="45720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47" name="Google Shape;47;p9"/>
          <p:cNvCxnSpPr/>
          <p:nvPr/>
        </p:nvCxnSpPr>
        <p:spPr>
          <a:xfrm>
            <a:off x="457200" y="4037092"/>
            <a:ext cx="8229600" cy="0"/>
          </a:xfrm>
          <a:prstGeom prst="straightConnector1">
            <a:avLst/>
          </a:prstGeom>
          <a:noFill/>
          <a:ln cap="flat" cmpd="sng" w="57150">
            <a:solidFill>
              <a:schemeClr val="accent1"/>
            </a:solidFill>
            <a:prstDash val="solid"/>
            <a:round/>
            <a:headEnd len="sm" w="sm" type="none"/>
            <a:tailEnd len="sm" w="sm" type="none"/>
          </a:ln>
        </p:spPr>
      </p:cxnSp>
      <p:sp>
        <p:nvSpPr>
          <p:cNvPr id="48" name="Google Shape;48;p9"/>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10"/>
          <p:cNvSpPr txBox="1"/>
          <p:nvPr>
            <p:ph type="title"/>
          </p:nvPr>
        </p:nvSpPr>
        <p:spPr>
          <a:xfrm>
            <a:off x="457200" y="228865"/>
            <a:ext cx="8229600" cy="952800"/>
          </a:xfrm>
          <a:prstGeom prst="rect">
            <a:avLst/>
          </a:prstGeom>
        </p:spPr>
        <p:txBody>
          <a:bodyPr anchorCtr="0" anchor="b" bIns="91425" lIns="91425" spcFirstLastPara="1" rIns="91425" wrap="square" tIns="91425"/>
          <a:lstStyle>
            <a:lvl1pPr lvl="0" rtl="0">
              <a:spcBef>
                <a:spcPts val="0"/>
              </a:spcBef>
              <a:spcAft>
                <a:spcPts val="0"/>
              </a:spcAft>
              <a:buSzPts val="3600"/>
              <a:buNone/>
              <a:defRPr>
                <a:solidFill>
                  <a:srgbClr val="DA0002"/>
                </a:solidFill>
              </a:defRPr>
            </a:lvl1pPr>
            <a:lvl2pPr lvl="1" rtl="0">
              <a:spcBef>
                <a:spcPts val="0"/>
              </a:spcBef>
              <a:spcAft>
                <a:spcPts val="0"/>
              </a:spcAft>
              <a:buSzPts val="3600"/>
              <a:buNone/>
              <a:defRPr>
                <a:solidFill>
                  <a:srgbClr val="DA0002"/>
                </a:solidFill>
              </a:defRPr>
            </a:lvl2pPr>
            <a:lvl3pPr lvl="2" rtl="0">
              <a:spcBef>
                <a:spcPts val="0"/>
              </a:spcBef>
              <a:spcAft>
                <a:spcPts val="0"/>
              </a:spcAft>
              <a:buSzPts val="3600"/>
              <a:buNone/>
              <a:defRPr>
                <a:solidFill>
                  <a:srgbClr val="DA0002"/>
                </a:solidFill>
              </a:defRPr>
            </a:lvl3pPr>
            <a:lvl4pPr lvl="3" rtl="0">
              <a:spcBef>
                <a:spcPts val="0"/>
              </a:spcBef>
              <a:spcAft>
                <a:spcPts val="0"/>
              </a:spcAft>
              <a:buSzPts val="3600"/>
              <a:buNone/>
              <a:defRPr>
                <a:solidFill>
                  <a:srgbClr val="DA0002"/>
                </a:solidFill>
              </a:defRPr>
            </a:lvl4pPr>
            <a:lvl5pPr lvl="4" rtl="0">
              <a:spcBef>
                <a:spcPts val="0"/>
              </a:spcBef>
              <a:spcAft>
                <a:spcPts val="0"/>
              </a:spcAft>
              <a:buSzPts val="3600"/>
              <a:buNone/>
              <a:defRPr>
                <a:solidFill>
                  <a:srgbClr val="DA0002"/>
                </a:solidFill>
              </a:defRPr>
            </a:lvl5pPr>
            <a:lvl6pPr lvl="5" rtl="0">
              <a:spcBef>
                <a:spcPts val="0"/>
              </a:spcBef>
              <a:spcAft>
                <a:spcPts val="0"/>
              </a:spcAft>
              <a:buSzPts val="3600"/>
              <a:buNone/>
              <a:defRPr>
                <a:solidFill>
                  <a:srgbClr val="DA0002"/>
                </a:solidFill>
              </a:defRPr>
            </a:lvl6pPr>
            <a:lvl7pPr lvl="6" rtl="0">
              <a:spcBef>
                <a:spcPts val="0"/>
              </a:spcBef>
              <a:spcAft>
                <a:spcPts val="0"/>
              </a:spcAft>
              <a:buSzPts val="3600"/>
              <a:buNone/>
              <a:defRPr>
                <a:solidFill>
                  <a:srgbClr val="DA0002"/>
                </a:solidFill>
              </a:defRPr>
            </a:lvl7pPr>
            <a:lvl8pPr lvl="7" rtl="0">
              <a:spcBef>
                <a:spcPts val="0"/>
              </a:spcBef>
              <a:spcAft>
                <a:spcPts val="0"/>
              </a:spcAft>
              <a:buSzPts val="3600"/>
              <a:buNone/>
              <a:defRPr>
                <a:solidFill>
                  <a:srgbClr val="DA0002"/>
                </a:solidFill>
              </a:defRPr>
            </a:lvl8pPr>
            <a:lvl9pPr lvl="8" rtl="0">
              <a:spcBef>
                <a:spcPts val="0"/>
              </a:spcBef>
              <a:spcAft>
                <a:spcPts val="0"/>
              </a:spcAft>
              <a:buSzPts val="3600"/>
              <a:buNone/>
              <a:defRPr>
                <a:solidFill>
                  <a:srgbClr val="DA0002"/>
                </a:solidFill>
              </a:defRPr>
            </a:lvl9pPr>
          </a:lstStyle>
          <a:p/>
        </p:txBody>
      </p:sp>
      <p:sp>
        <p:nvSpPr>
          <p:cNvPr id="51" name="Google Shape;51;p10"/>
          <p:cNvSpPr txBox="1"/>
          <p:nvPr>
            <p:ph idx="1" type="body"/>
          </p:nvPr>
        </p:nvSpPr>
        <p:spPr>
          <a:xfrm>
            <a:off x="457200" y="1333500"/>
            <a:ext cx="8229600" cy="4139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52" name="Google Shape;52;p10"/>
          <p:cNvCxnSpPr/>
          <p:nvPr/>
        </p:nvCxnSpPr>
        <p:spPr>
          <a:xfrm>
            <a:off x="457200" y="1270000"/>
            <a:ext cx="8229600" cy="0"/>
          </a:xfrm>
          <a:prstGeom prst="straightConnector1">
            <a:avLst/>
          </a:prstGeom>
          <a:noFill/>
          <a:ln cap="flat" cmpd="sng" w="50800">
            <a:solidFill>
              <a:srgbClr val="DA0002"/>
            </a:solidFill>
            <a:prstDash val="solid"/>
            <a:round/>
            <a:headEnd len="sm" w="sm" type="none"/>
            <a:tailEnd len="sm" w="sm" type="none"/>
          </a:ln>
        </p:spPr>
      </p:cxnSp>
      <p:sp>
        <p:nvSpPr>
          <p:cNvPr id="53" name="Google Shape;53;p10"/>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4" name="Shape 54"/>
        <p:cNvGrpSpPr/>
        <p:nvPr/>
      </p:nvGrpSpPr>
      <p:grpSpPr>
        <a:xfrm>
          <a:off x="0" y="0"/>
          <a:ext cx="0" cy="0"/>
          <a:chOff x="0" y="0"/>
          <a:chExt cx="0" cy="0"/>
        </a:xfrm>
      </p:grpSpPr>
      <p:sp>
        <p:nvSpPr>
          <p:cNvPr id="55" name="Google Shape;55;p11"/>
          <p:cNvSpPr txBox="1"/>
          <p:nvPr>
            <p:ph type="title"/>
          </p:nvPr>
        </p:nvSpPr>
        <p:spPr>
          <a:xfrm>
            <a:off x="457200" y="228865"/>
            <a:ext cx="8229600" cy="952800"/>
          </a:xfrm>
          <a:prstGeom prst="rect">
            <a:avLst/>
          </a:prstGeom>
        </p:spPr>
        <p:txBody>
          <a:bodyPr anchorCtr="0" anchor="b" bIns="91425" lIns="91425" spcFirstLastPara="1" rIns="91425" wrap="square" tIns="91425"/>
          <a:lstStyle>
            <a:lvl1pPr lvl="0" rtl="0">
              <a:spcBef>
                <a:spcPts val="0"/>
              </a:spcBef>
              <a:spcAft>
                <a:spcPts val="0"/>
              </a:spcAft>
              <a:buSzPts val="3600"/>
              <a:buNone/>
              <a:defRPr>
                <a:solidFill>
                  <a:srgbClr val="DA0002"/>
                </a:solidFill>
              </a:defRPr>
            </a:lvl1pPr>
            <a:lvl2pPr lvl="1" rtl="0">
              <a:spcBef>
                <a:spcPts val="0"/>
              </a:spcBef>
              <a:spcAft>
                <a:spcPts val="0"/>
              </a:spcAft>
              <a:buSzPts val="3600"/>
              <a:buNone/>
              <a:defRPr>
                <a:solidFill>
                  <a:srgbClr val="DA0002"/>
                </a:solidFill>
              </a:defRPr>
            </a:lvl2pPr>
            <a:lvl3pPr lvl="2" rtl="0">
              <a:spcBef>
                <a:spcPts val="0"/>
              </a:spcBef>
              <a:spcAft>
                <a:spcPts val="0"/>
              </a:spcAft>
              <a:buSzPts val="3600"/>
              <a:buNone/>
              <a:defRPr>
                <a:solidFill>
                  <a:srgbClr val="DA0002"/>
                </a:solidFill>
              </a:defRPr>
            </a:lvl3pPr>
            <a:lvl4pPr lvl="3" rtl="0">
              <a:spcBef>
                <a:spcPts val="0"/>
              </a:spcBef>
              <a:spcAft>
                <a:spcPts val="0"/>
              </a:spcAft>
              <a:buSzPts val="3600"/>
              <a:buNone/>
              <a:defRPr>
                <a:solidFill>
                  <a:srgbClr val="DA0002"/>
                </a:solidFill>
              </a:defRPr>
            </a:lvl4pPr>
            <a:lvl5pPr lvl="4" rtl="0">
              <a:spcBef>
                <a:spcPts val="0"/>
              </a:spcBef>
              <a:spcAft>
                <a:spcPts val="0"/>
              </a:spcAft>
              <a:buSzPts val="3600"/>
              <a:buNone/>
              <a:defRPr>
                <a:solidFill>
                  <a:srgbClr val="DA0002"/>
                </a:solidFill>
              </a:defRPr>
            </a:lvl5pPr>
            <a:lvl6pPr lvl="5" rtl="0">
              <a:spcBef>
                <a:spcPts val="0"/>
              </a:spcBef>
              <a:spcAft>
                <a:spcPts val="0"/>
              </a:spcAft>
              <a:buSzPts val="3600"/>
              <a:buNone/>
              <a:defRPr>
                <a:solidFill>
                  <a:srgbClr val="DA0002"/>
                </a:solidFill>
              </a:defRPr>
            </a:lvl6pPr>
            <a:lvl7pPr lvl="6" rtl="0">
              <a:spcBef>
                <a:spcPts val="0"/>
              </a:spcBef>
              <a:spcAft>
                <a:spcPts val="0"/>
              </a:spcAft>
              <a:buSzPts val="3600"/>
              <a:buNone/>
              <a:defRPr>
                <a:solidFill>
                  <a:srgbClr val="DA0002"/>
                </a:solidFill>
              </a:defRPr>
            </a:lvl7pPr>
            <a:lvl8pPr lvl="7" rtl="0">
              <a:spcBef>
                <a:spcPts val="0"/>
              </a:spcBef>
              <a:spcAft>
                <a:spcPts val="0"/>
              </a:spcAft>
              <a:buSzPts val="3600"/>
              <a:buNone/>
              <a:defRPr>
                <a:solidFill>
                  <a:srgbClr val="DA0002"/>
                </a:solidFill>
              </a:defRPr>
            </a:lvl8pPr>
            <a:lvl9pPr lvl="8" rtl="0">
              <a:spcBef>
                <a:spcPts val="0"/>
              </a:spcBef>
              <a:spcAft>
                <a:spcPts val="0"/>
              </a:spcAft>
              <a:buSzPts val="3600"/>
              <a:buNone/>
              <a:defRPr>
                <a:solidFill>
                  <a:srgbClr val="DA0002"/>
                </a:solidFill>
              </a:defRPr>
            </a:lvl9pPr>
          </a:lstStyle>
          <a:p/>
        </p:txBody>
      </p:sp>
      <p:sp>
        <p:nvSpPr>
          <p:cNvPr id="56" name="Google Shape;56;p11"/>
          <p:cNvSpPr txBox="1"/>
          <p:nvPr>
            <p:ph idx="1" type="body"/>
          </p:nvPr>
        </p:nvSpPr>
        <p:spPr>
          <a:xfrm>
            <a:off x="457200" y="1333500"/>
            <a:ext cx="3994500" cy="4139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7" name="Google Shape;57;p11"/>
          <p:cNvSpPr txBox="1"/>
          <p:nvPr>
            <p:ph idx="2" type="body"/>
          </p:nvPr>
        </p:nvSpPr>
        <p:spPr>
          <a:xfrm>
            <a:off x="4692274" y="1333500"/>
            <a:ext cx="3994500" cy="4139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58" name="Google Shape;58;p11"/>
          <p:cNvCxnSpPr/>
          <p:nvPr/>
        </p:nvCxnSpPr>
        <p:spPr>
          <a:xfrm>
            <a:off x="457200" y="1270000"/>
            <a:ext cx="8229600" cy="0"/>
          </a:xfrm>
          <a:prstGeom prst="straightConnector1">
            <a:avLst/>
          </a:prstGeom>
          <a:noFill/>
          <a:ln cap="flat" cmpd="sng" w="50800">
            <a:solidFill>
              <a:srgbClr val="DA0002"/>
            </a:solidFill>
            <a:prstDash val="solid"/>
            <a:round/>
            <a:headEnd len="sm" w="sm" type="none"/>
            <a:tailEnd len="sm" w="sm" type="none"/>
          </a:ln>
        </p:spPr>
      </p:cxnSp>
      <p:sp>
        <p:nvSpPr>
          <p:cNvPr id="59" name="Google Shape;59;p11"/>
          <p:cNvSpPr txBox="1"/>
          <p:nvPr>
            <p:ph idx="12" type="sldNum"/>
          </p:nvPr>
        </p:nvSpPr>
        <p:spPr>
          <a:xfrm>
            <a:off x="8556791" y="527761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28865"/>
            <a:ext cx="8229600" cy="9528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accent1"/>
              </a:buClr>
              <a:buSzPts val="3600"/>
              <a:buFont typeface="Open Sans"/>
              <a:buNone/>
              <a:defRPr sz="3600">
                <a:solidFill>
                  <a:schemeClr val="accent1"/>
                </a:solidFill>
                <a:latin typeface="Open Sans"/>
                <a:ea typeface="Open Sans"/>
                <a:cs typeface="Open Sans"/>
                <a:sym typeface="Open Sans"/>
              </a:defRPr>
            </a:lvl1pPr>
            <a:lvl2pPr lvl="1" rtl="0">
              <a:spcBef>
                <a:spcPts val="0"/>
              </a:spcBef>
              <a:spcAft>
                <a:spcPts val="0"/>
              </a:spcAft>
              <a:buClr>
                <a:schemeClr val="accent1"/>
              </a:buClr>
              <a:buSzPts val="3600"/>
              <a:buNone/>
              <a:defRPr b="1" sz="3600">
                <a:solidFill>
                  <a:schemeClr val="accent1"/>
                </a:solidFill>
              </a:defRPr>
            </a:lvl2pPr>
            <a:lvl3pPr lvl="2" rtl="0">
              <a:spcBef>
                <a:spcPts val="0"/>
              </a:spcBef>
              <a:spcAft>
                <a:spcPts val="0"/>
              </a:spcAft>
              <a:buClr>
                <a:schemeClr val="accent1"/>
              </a:buClr>
              <a:buSzPts val="3600"/>
              <a:buNone/>
              <a:defRPr b="1" sz="3600">
                <a:solidFill>
                  <a:schemeClr val="accent1"/>
                </a:solidFill>
              </a:defRPr>
            </a:lvl3pPr>
            <a:lvl4pPr lvl="3" rtl="0">
              <a:spcBef>
                <a:spcPts val="0"/>
              </a:spcBef>
              <a:spcAft>
                <a:spcPts val="0"/>
              </a:spcAft>
              <a:buClr>
                <a:schemeClr val="accent1"/>
              </a:buClr>
              <a:buSzPts val="3600"/>
              <a:buNone/>
              <a:defRPr b="1" sz="3600">
                <a:solidFill>
                  <a:schemeClr val="accent1"/>
                </a:solidFill>
              </a:defRPr>
            </a:lvl4pPr>
            <a:lvl5pPr lvl="4" rtl="0">
              <a:spcBef>
                <a:spcPts val="0"/>
              </a:spcBef>
              <a:spcAft>
                <a:spcPts val="0"/>
              </a:spcAft>
              <a:buClr>
                <a:schemeClr val="accent1"/>
              </a:buClr>
              <a:buSzPts val="3600"/>
              <a:buNone/>
              <a:defRPr b="1" sz="3600">
                <a:solidFill>
                  <a:schemeClr val="accent1"/>
                </a:solidFill>
              </a:defRPr>
            </a:lvl5pPr>
            <a:lvl6pPr lvl="5" rtl="0">
              <a:spcBef>
                <a:spcPts val="0"/>
              </a:spcBef>
              <a:spcAft>
                <a:spcPts val="0"/>
              </a:spcAft>
              <a:buClr>
                <a:schemeClr val="accent1"/>
              </a:buClr>
              <a:buSzPts val="3600"/>
              <a:buNone/>
              <a:defRPr b="1" sz="3600">
                <a:solidFill>
                  <a:schemeClr val="accent1"/>
                </a:solidFill>
              </a:defRPr>
            </a:lvl6pPr>
            <a:lvl7pPr lvl="6" rtl="0">
              <a:spcBef>
                <a:spcPts val="0"/>
              </a:spcBef>
              <a:spcAft>
                <a:spcPts val="0"/>
              </a:spcAft>
              <a:buClr>
                <a:schemeClr val="accent1"/>
              </a:buClr>
              <a:buSzPts val="3600"/>
              <a:buNone/>
              <a:defRPr b="1" sz="3600">
                <a:solidFill>
                  <a:schemeClr val="accent1"/>
                </a:solidFill>
              </a:defRPr>
            </a:lvl7pPr>
            <a:lvl8pPr lvl="7" rtl="0">
              <a:spcBef>
                <a:spcPts val="0"/>
              </a:spcBef>
              <a:spcAft>
                <a:spcPts val="0"/>
              </a:spcAft>
              <a:buClr>
                <a:schemeClr val="accent1"/>
              </a:buClr>
              <a:buSzPts val="3600"/>
              <a:buNone/>
              <a:defRPr b="1" sz="3600">
                <a:solidFill>
                  <a:schemeClr val="accent1"/>
                </a:solidFill>
              </a:defRPr>
            </a:lvl8pPr>
            <a:lvl9pPr lvl="8" rtl="0">
              <a:spcBef>
                <a:spcPts val="0"/>
              </a:spcBef>
              <a:spcAft>
                <a:spcPts val="0"/>
              </a:spcAft>
              <a:buClr>
                <a:schemeClr val="accent1"/>
              </a:buClr>
              <a:buSzPts val="3600"/>
              <a:buNone/>
              <a:defRPr b="1" sz="3600">
                <a:solidFill>
                  <a:schemeClr val="accent1"/>
                </a:solidFill>
              </a:defRPr>
            </a:lvl9pPr>
          </a:lstStyle>
          <a:p/>
        </p:txBody>
      </p:sp>
      <p:sp>
        <p:nvSpPr>
          <p:cNvPr id="7" name="Google Shape;7;p1"/>
          <p:cNvSpPr txBox="1"/>
          <p:nvPr>
            <p:ph idx="1" type="body"/>
          </p:nvPr>
        </p:nvSpPr>
        <p:spPr>
          <a:xfrm>
            <a:off x="457200" y="1333500"/>
            <a:ext cx="8229600" cy="4139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cxnSp>
        <p:nvCxnSpPr>
          <p:cNvPr id="8" name="Google Shape;8;p1"/>
          <p:cNvCxnSpPr/>
          <p:nvPr/>
        </p:nvCxnSpPr>
        <p:spPr>
          <a:xfrm>
            <a:off x="457200" y="5581400"/>
            <a:ext cx="8229600" cy="0"/>
          </a:xfrm>
          <a:prstGeom prst="straightConnector1">
            <a:avLst/>
          </a:prstGeom>
          <a:noFill/>
          <a:ln cap="flat" cmpd="sng" w="50800">
            <a:solidFill>
              <a:schemeClr val="lt2"/>
            </a:solidFill>
            <a:prstDash val="solid"/>
            <a:round/>
            <a:headEnd len="sm" w="sm" type="none"/>
            <a:tailEnd len="sm" w="sm" type="none"/>
          </a:ln>
        </p:spPr>
      </p:cxnSp>
      <p:sp>
        <p:nvSpPr>
          <p:cNvPr id="9" name="Google Shape;9;p1"/>
          <p:cNvSpPr txBox="1"/>
          <p:nvPr>
            <p:ph idx="12" type="sldNum"/>
          </p:nvPr>
        </p:nvSpPr>
        <p:spPr>
          <a:xfrm>
            <a:off x="8556791" y="5277612"/>
            <a:ext cx="548700" cy="4374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
    <p:bg>
      <p:bgPr>
        <a:solidFill>
          <a:schemeClr val="lt1"/>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57200" y="228865"/>
            <a:ext cx="8229600" cy="952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C50000"/>
              </a:buClr>
              <a:buSzPts val="3600"/>
              <a:buFont typeface="Open Sans"/>
              <a:buNone/>
              <a:defRPr sz="3600">
                <a:solidFill>
                  <a:srgbClr val="C50000"/>
                </a:solidFill>
                <a:latin typeface="Open Sans"/>
                <a:ea typeface="Open Sans"/>
                <a:cs typeface="Open Sans"/>
                <a:sym typeface="Open Sans"/>
              </a:defRPr>
            </a:lvl1pPr>
            <a:lvl2pPr lvl="1" rtl="0">
              <a:spcBef>
                <a:spcPts val="0"/>
              </a:spcBef>
              <a:spcAft>
                <a:spcPts val="0"/>
              </a:spcAft>
              <a:buClr>
                <a:schemeClr val="accent1"/>
              </a:buClr>
              <a:buSzPts val="3600"/>
              <a:buNone/>
              <a:defRPr b="1" sz="3600">
                <a:solidFill>
                  <a:schemeClr val="accent1"/>
                </a:solidFill>
              </a:defRPr>
            </a:lvl2pPr>
            <a:lvl3pPr lvl="2" rtl="0">
              <a:spcBef>
                <a:spcPts val="0"/>
              </a:spcBef>
              <a:spcAft>
                <a:spcPts val="0"/>
              </a:spcAft>
              <a:buClr>
                <a:schemeClr val="accent1"/>
              </a:buClr>
              <a:buSzPts val="3600"/>
              <a:buNone/>
              <a:defRPr b="1" sz="3600">
                <a:solidFill>
                  <a:schemeClr val="accent1"/>
                </a:solidFill>
              </a:defRPr>
            </a:lvl3pPr>
            <a:lvl4pPr lvl="3" rtl="0">
              <a:spcBef>
                <a:spcPts val="0"/>
              </a:spcBef>
              <a:spcAft>
                <a:spcPts val="0"/>
              </a:spcAft>
              <a:buClr>
                <a:schemeClr val="accent1"/>
              </a:buClr>
              <a:buSzPts val="3600"/>
              <a:buNone/>
              <a:defRPr b="1" sz="3600">
                <a:solidFill>
                  <a:schemeClr val="accent1"/>
                </a:solidFill>
              </a:defRPr>
            </a:lvl4pPr>
            <a:lvl5pPr lvl="4" rtl="0">
              <a:spcBef>
                <a:spcPts val="0"/>
              </a:spcBef>
              <a:spcAft>
                <a:spcPts val="0"/>
              </a:spcAft>
              <a:buClr>
                <a:schemeClr val="accent1"/>
              </a:buClr>
              <a:buSzPts val="3600"/>
              <a:buNone/>
              <a:defRPr b="1" sz="3600">
                <a:solidFill>
                  <a:schemeClr val="accent1"/>
                </a:solidFill>
              </a:defRPr>
            </a:lvl5pPr>
            <a:lvl6pPr lvl="5" rtl="0">
              <a:spcBef>
                <a:spcPts val="0"/>
              </a:spcBef>
              <a:spcAft>
                <a:spcPts val="0"/>
              </a:spcAft>
              <a:buClr>
                <a:schemeClr val="accent1"/>
              </a:buClr>
              <a:buSzPts val="3600"/>
              <a:buNone/>
              <a:defRPr b="1" sz="3600">
                <a:solidFill>
                  <a:schemeClr val="accent1"/>
                </a:solidFill>
              </a:defRPr>
            </a:lvl6pPr>
            <a:lvl7pPr lvl="6" rtl="0">
              <a:spcBef>
                <a:spcPts val="0"/>
              </a:spcBef>
              <a:spcAft>
                <a:spcPts val="0"/>
              </a:spcAft>
              <a:buClr>
                <a:schemeClr val="accent1"/>
              </a:buClr>
              <a:buSzPts val="3600"/>
              <a:buNone/>
              <a:defRPr b="1" sz="3600">
                <a:solidFill>
                  <a:schemeClr val="accent1"/>
                </a:solidFill>
              </a:defRPr>
            </a:lvl7pPr>
            <a:lvl8pPr lvl="7" rtl="0">
              <a:spcBef>
                <a:spcPts val="0"/>
              </a:spcBef>
              <a:spcAft>
                <a:spcPts val="0"/>
              </a:spcAft>
              <a:buClr>
                <a:schemeClr val="accent1"/>
              </a:buClr>
              <a:buSzPts val="3600"/>
              <a:buNone/>
              <a:defRPr b="1" sz="3600">
                <a:solidFill>
                  <a:schemeClr val="accent1"/>
                </a:solidFill>
              </a:defRPr>
            </a:lvl8pPr>
            <a:lvl9pPr lvl="8" rtl="0">
              <a:spcBef>
                <a:spcPts val="0"/>
              </a:spcBef>
              <a:spcAft>
                <a:spcPts val="0"/>
              </a:spcAft>
              <a:buClr>
                <a:schemeClr val="accent1"/>
              </a:buClr>
              <a:buSzPts val="3600"/>
              <a:buNone/>
              <a:defRPr b="1" sz="3600">
                <a:solidFill>
                  <a:schemeClr val="accent1"/>
                </a:solidFill>
              </a:defRPr>
            </a:lvl9pPr>
          </a:lstStyle>
          <a:p/>
        </p:txBody>
      </p:sp>
      <p:sp>
        <p:nvSpPr>
          <p:cNvPr id="40" name="Google Shape;40;p8"/>
          <p:cNvSpPr txBox="1"/>
          <p:nvPr>
            <p:ph idx="1" type="body"/>
          </p:nvPr>
        </p:nvSpPr>
        <p:spPr>
          <a:xfrm>
            <a:off x="457200" y="1333500"/>
            <a:ext cx="8229600" cy="4139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cxnSp>
        <p:nvCxnSpPr>
          <p:cNvPr id="41" name="Google Shape;41;p8"/>
          <p:cNvCxnSpPr/>
          <p:nvPr/>
        </p:nvCxnSpPr>
        <p:spPr>
          <a:xfrm>
            <a:off x="457200" y="5581400"/>
            <a:ext cx="8229600" cy="0"/>
          </a:xfrm>
          <a:prstGeom prst="straightConnector1">
            <a:avLst/>
          </a:prstGeom>
          <a:noFill/>
          <a:ln cap="flat" cmpd="sng" w="50800">
            <a:solidFill>
              <a:schemeClr val="lt2"/>
            </a:solidFill>
            <a:prstDash val="solid"/>
            <a:round/>
            <a:headEnd len="sm" w="sm" type="none"/>
            <a:tailEnd len="sm" w="sm" type="none"/>
          </a:ln>
        </p:spPr>
      </p:cxnSp>
      <p:sp>
        <p:nvSpPr>
          <p:cNvPr id="42" name="Google Shape;42;p8"/>
          <p:cNvSpPr txBox="1"/>
          <p:nvPr>
            <p:ph idx="12" type="sldNum"/>
          </p:nvPr>
        </p:nvSpPr>
        <p:spPr>
          <a:xfrm>
            <a:off x="8556791" y="5277612"/>
            <a:ext cx="548700" cy="4374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
    <p:bg>
      <p:bgPr>
        <a:solidFill>
          <a:schemeClr val="lt1"/>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457200" y="228865"/>
            <a:ext cx="8229600" cy="9528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accent1"/>
              </a:buClr>
              <a:buSzPts val="3600"/>
              <a:buNone/>
              <a:defRPr b="1" sz="3600">
                <a:solidFill>
                  <a:schemeClr val="accent1"/>
                </a:solidFill>
              </a:defRPr>
            </a:lvl1pPr>
            <a:lvl2pPr lvl="1" rtl="0">
              <a:spcBef>
                <a:spcPts val="0"/>
              </a:spcBef>
              <a:spcAft>
                <a:spcPts val="0"/>
              </a:spcAft>
              <a:buClr>
                <a:schemeClr val="accent1"/>
              </a:buClr>
              <a:buSzPts val="3600"/>
              <a:buNone/>
              <a:defRPr b="1" sz="3600">
                <a:solidFill>
                  <a:schemeClr val="accent1"/>
                </a:solidFill>
              </a:defRPr>
            </a:lvl2pPr>
            <a:lvl3pPr lvl="2" rtl="0">
              <a:spcBef>
                <a:spcPts val="0"/>
              </a:spcBef>
              <a:spcAft>
                <a:spcPts val="0"/>
              </a:spcAft>
              <a:buClr>
                <a:schemeClr val="accent1"/>
              </a:buClr>
              <a:buSzPts val="3600"/>
              <a:buNone/>
              <a:defRPr b="1" sz="3600">
                <a:solidFill>
                  <a:schemeClr val="accent1"/>
                </a:solidFill>
              </a:defRPr>
            </a:lvl3pPr>
            <a:lvl4pPr lvl="3" rtl="0">
              <a:spcBef>
                <a:spcPts val="0"/>
              </a:spcBef>
              <a:spcAft>
                <a:spcPts val="0"/>
              </a:spcAft>
              <a:buClr>
                <a:schemeClr val="accent1"/>
              </a:buClr>
              <a:buSzPts val="3600"/>
              <a:buNone/>
              <a:defRPr b="1" sz="3600">
                <a:solidFill>
                  <a:schemeClr val="accent1"/>
                </a:solidFill>
              </a:defRPr>
            </a:lvl4pPr>
            <a:lvl5pPr lvl="4" rtl="0">
              <a:spcBef>
                <a:spcPts val="0"/>
              </a:spcBef>
              <a:spcAft>
                <a:spcPts val="0"/>
              </a:spcAft>
              <a:buClr>
                <a:schemeClr val="accent1"/>
              </a:buClr>
              <a:buSzPts val="3600"/>
              <a:buNone/>
              <a:defRPr b="1" sz="3600">
                <a:solidFill>
                  <a:schemeClr val="accent1"/>
                </a:solidFill>
              </a:defRPr>
            </a:lvl5pPr>
            <a:lvl6pPr lvl="5" rtl="0">
              <a:spcBef>
                <a:spcPts val="0"/>
              </a:spcBef>
              <a:spcAft>
                <a:spcPts val="0"/>
              </a:spcAft>
              <a:buClr>
                <a:schemeClr val="accent1"/>
              </a:buClr>
              <a:buSzPts val="3600"/>
              <a:buNone/>
              <a:defRPr b="1" sz="3600">
                <a:solidFill>
                  <a:schemeClr val="accent1"/>
                </a:solidFill>
              </a:defRPr>
            </a:lvl6pPr>
            <a:lvl7pPr lvl="6" rtl="0">
              <a:spcBef>
                <a:spcPts val="0"/>
              </a:spcBef>
              <a:spcAft>
                <a:spcPts val="0"/>
              </a:spcAft>
              <a:buClr>
                <a:schemeClr val="accent1"/>
              </a:buClr>
              <a:buSzPts val="3600"/>
              <a:buNone/>
              <a:defRPr b="1" sz="3600">
                <a:solidFill>
                  <a:schemeClr val="accent1"/>
                </a:solidFill>
              </a:defRPr>
            </a:lvl7pPr>
            <a:lvl8pPr lvl="7" rtl="0">
              <a:spcBef>
                <a:spcPts val="0"/>
              </a:spcBef>
              <a:spcAft>
                <a:spcPts val="0"/>
              </a:spcAft>
              <a:buClr>
                <a:schemeClr val="accent1"/>
              </a:buClr>
              <a:buSzPts val="3600"/>
              <a:buNone/>
              <a:defRPr b="1" sz="3600">
                <a:solidFill>
                  <a:schemeClr val="accent1"/>
                </a:solidFill>
              </a:defRPr>
            </a:lvl8pPr>
            <a:lvl9pPr lvl="8" rtl="0">
              <a:spcBef>
                <a:spcPts val="0"/>
              </a:spcBef>
              <a:spcAft>
                <a:spcPts val="0"/>
              </a:spcAft>
              <a:buClr>
                <a:schemeClr val="accent1"/>
              </a:buClr>
              <a:buSzPts val="3600"/>
              <a:buNone/>
              <a:defRPr b="1" sz="3600">
                <a:solidFill>
                  <a:schemeClr val="accent1"/>
                </a:solidFill>
              </a:defRPr>
            </a:lvl9pPr>
          </a:lstStyle>
          <a:p/>
        </p:txBody>
      </p:sp>
      <p:sp>
        <p:nvSpPr>
          <p:cNvPr id="77" name="Google Shape;77;p16"/>
          <p:cNvSpPr txBox="1"/>
          <p:nvPr>
            <p:ph idx="1" type="body"/>
          </p:nvPr>
        </p:nvSpPr>
        <p:spPr>
          <a:xfrm>
            <a:off x="457200" y="1333500"/>
            <a:ext cx="8229600" cy="4139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cxnSp>
        <p:nvCxnSpPr>
          <p:cNvPr id="78" name="Google Shape;78;p16"/>
          <p:cNvCxnSpPr/>
          <p:nvPr/>
        </p:nvCxnSpPr>
        <p:spPr>
          <a:xfrm>
            <a:off x="457200" y="5581400"/>
            <a:ext cx="8229600" cy="0"/>
          </a:xfrm>
          <a:prstGeom prst="straightConnector1">
            <a:avLst/>
          </a:prstGeom>
          <a:noFill/>
          <a:ln cap="flat" cmpd="sng" w="50800">
            <a:solidFill>
              <a:schemeClr val="lt2"/>
            </a:solidFill>
            <a:prstDash val="solid"/>
            <a:round/>
            <a:headEnd len="sm" w="sm" type="none"/>
            <a:tailEnd len="sm" w="sm" type="none"/>
          </a:ln>
        </p:spPr>
      </p:cxnSp>
      <p:sp>
        <p:nvSpPr>
          <p:cNvPr id="79" name="Google Shape;79;p16"/>
          <p:cNvSpPr txBox="1"/>
          <p:nvPr>
            <p:ph idx="12" type="sldNum"/>
          </p:nvPr>
        </p:nvSpPr>
        <p:spPr>
          <a:xfrm>
            <a:off x="8556791" y="5277612"/>
            <a:ext cx="548700" cy="4374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twitter.com/twiecki" TargetMode="External"/><Relationship Id="rId5"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gist.github.com/anonymous/d7d6ee33e06ba1845dda94b5137dfba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www.quantopian.com" TargetMode="External"/><Relationship Id="rId4" Type="http://schemas.openxmlformats.org/officeDocument/2006/relationships/hyperlink" Target="https://github.com/pymc-devs/pymc3" TargetMode="External"/><Relationship Id="rId10" Type="http://schemas.openxmlformats.org/officeDocument/2006/relationships/hyperlink" Target="https://twitter.com/twiecki" TargetMode="External"/><Relationship Id="rId9" Type="http://schemas.openxmlformats.org/officeDocument/2006/relationships/hyperlink" Target="http://www.indiana.edu/~kruschke/DoingBayesianDataAnalysis/" TargetMode="External"/><Relationship Id="rId5" Type="http://schemas.openxmlformats.org/officeDocument/2006/relationships/hyperlink" Target="http://blog.quantopian.com/bayesian-cone/" TargetMode="External"/><Relationship Id="rId6" Type="http://schemas.openxmlformats.org/officeDocument/2006/relationships/hyperlink" Target="https://github.com/quantopian/pyfolio/" TargetMode="External"/><Relationship Id="rId7" Type="http://schemas.openxmlformats.org/officeDocument/2006/relationships/hyperlink" Target="https://twiecki.github.io" TargetMode="External"/><Relationship Id="rId8" Type="http://schemas.openxmlformats.org/officeDocument/2006/relationships/hyperlink" Target="http://camdavidsonpilon.github.io/Probabilistic-Programming-and-Bayesian-Methods-for-Hacker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ctrTitle"/>
          </p:nvPr>
        </p:nvSpPr>
        <p:spPr>
          <a:xfrm>
            <a:off x="154050" y="497688"/>
            <a:ext cx="8835900" cy="334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C50000"/>
                </a:solidFill>
                <a:latin typeface="Open Sans"/>
                <a:ea typeface="Open Sans"/>
                <a:cs typeface="Open Sans"/>
                <a:sym typeface="Open Sans"/>
              </a:rPr>
              <a:t>Probabilistic </a:t>
            </a:r>
            <a:r>
              <a:rPr lang="en" sz="4800">
                <a:solidFill>
                  <a:srgbClr val="C50000"/>
                </a:solidFill>
              </a:rPr>
              <a:t>Machine Learning</a:t>
            </a:r>
            <a:r>
              <a:rPr lang="en" sz="4800">
                <a:solidFill>
                  <a:srgbClr val="C50000"/>
                </a:solidFill>
                <a:latin typeface="Open Sans"/>
                <a:ea typeface="Open Sans"/>
                <a:cs typeface="Open Sans"/>
                <a:sym typeface="Open Sans"/>
              </a:rPr>
              <a:t> with Py</a:t>
            </a:r>
            <a:r>
              <a:rPr lang="en" sz="4800">
                <a:solidFill>
                  <a:srgbClr val="C50000"/>
                </a:solidFill>
              </a:rPr>
              <a:t>MC3</a:t>
            </a:r>
            <a:endParaRPr sz="4800">
              <a:solidFill>
                <a:srgbClr val="C50000"/>
              </a:solidFill>
              <a:latin typeface="Open Sans"/>
              <a:ea typeface="Open Sans"/>
              <a:cs typeface="Open Sans"/>
              <a:sym typeface="Open Sans"/>
            </a:endParaRPr>
          </a:p>
          <a:p>
            <a:pPr indent="0" lvl="0" marL="0" rtl="0" algn="ctr">
              <a:spcBef>
                <a:spcPts val="0"/>
              </a:spcBef>
              <a:spcAft>
                <a:spcPts val="0"/>
              </a:spcAft>
              <a:buNone/>
            </a:pPr>
            <a:r>
              <a:rPr lang="en" sz="2400">
                <a:solidFill>
                  <a:srgbClr val="C50000"/>
                </a:solidFill>
                <a:latin typeface="Open Sans"/>
                <a:ea typeface="Open Sans"/>
                <a:cs typeface="Open Sans"/>
                <a:sym typeface="Open Sans"/>
              </a:rPr>
              <a:t>Statistic</a:t>
            </a:r>
            <a:r>
              <a:rPr lang="en" sz="2400">
                <a:solidFill>
                  <a:srgbClr val="C50000"/>
                </a:solidFill>
              </a:rPr>
              <a:t>al Modeling</a:t>
            </a:r>
            <a:r>
              <a:rPr lang="en" sz="2400">
                <a:solidFill>
                  <a:srgbClr val="C50000"/>
                </a:solidFill>
                <a:latin typeface="Open Sans"/>
                <a:ea typeface="Open Sans"/>
                <a:cs typeface="Open Sans"/>
                <a:sym typeface="Open Sans"/>
              </a:rPr>
              <a:t> for </a:t>
            </a:r>
            <a:r>
              <a:rPr lang="en" sz="2400">
                <a:solidFill>
                  <a:srgbClr val="C50000"/>
                </a:solidFill>
              </a:rPr>
              <a:t>Engineers</a:t>
            </a:r>
            <a:endParaRPr sz="2400">
              <a:solidFill>
                <a:srgbClr val="C50000"/>
              </a:solidFill>
              <a:latin typeface="Open Sans"/>
              <a:ea typeface="Open Sans"/>
              <a:cs typeface="Open Sans"/>
              <a:sym typeface="Open Sans"/>
            </a:endParaRPr>
          </a:p>
        </p:txBody>
      </p:sp>
      <p:pic>
        <p:nvPicPr>
          <p:cNvPr id="113" name="Google Shape;113;p23"/>
          <p:cNvPicPr preferRelativeResize="0"/>
          <p:nvPr/>
        </p:nvPicPr>
        <p:blipFill>
          <a:blip r:embed="rId3">
            <a:alphaModFix/>
          </a:blip>
          <a:stretch>
            <a:fillRect/>
          </a:stretch>
        </p:blipFill>
        <p:spPr>
          <a:xfrm>
            <a:off x="3528925" y="4502928"/>
            <a:ext cx="412850" cy="412850"/>
          </a:xfrm>
          <a:prstGeom prst="rect">
            <a:avLst/>
          </a:prstGeom>
          <a:noFill/>
          <a:ln>
            <a:noFill/>
          </a:ln>
        </p:spPr>
      </p:pic>
      <p:sp>
        <p:nvSpPr>
          <p:cNvPr id="114" name="Google Shape;114;p23"/>
          <p:cNvSpPr txBox="1"/>
          <p:nvPr>
            <p:ph idx="1" type="subTitle"/>
          </p:nvPr>
        </p:nvSpPr>
        <p:spPr>
          <a:xfrm>
            <a:off x="457200" y="4111858"/>
            <a:ext cx="8229600" cy="13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Dr. Thomas Wiecki</a:t>
            </a:r>
            <a:endParaRPr sz="2400">
              <a:latin typeface="Open Sans"/>
              <a:ea typeface="Open Sans"/>
              <a:cs typeface="Open Sans"/>
              <a:sym typeface="Open Sans"/>
            </a:endParaRPr>
          </a:p>
          <a:p>
            <a:pPr indent="0" lvl="0" marL="0" rtl="0" algn="ctr">
              <a:spcBef>
                <a:spcPts val="0"/>
              </a:spcBef>
              <a:spcAft>
                <a:spcPts val="0"/>
              </a:spcAft>
              <a:buNone/>
            </a:pPr>
            <a:r>
              <a:rPr lang="en" sz="2400" u="sng">
                <a:solidFill>
                  <a:schemeClr val="hlink"/>
                </a:solidFill>
                <a:hlinkClick r:id="rId4"/>
              </a:rPr>
              <a:t>@twiecki</a:t>
            </a:r>
            <a:endParaRPr sz="2400"/>
          </a:p>
          <a:p>
            <a:pPr indent="0" lvl="0" marL="0" rtl="0" algn="ctr">
              <a:spcBef>
                <a:spcPts val="0"/>
              </a:spcBef>
              <a:spcAft>
                <a:spcPts val="0"/>
              </a:spcAft>
              <a:buNone/>
            </a:pPr>
            <a:r>
              <a:rPr lang="en" sz="2400"/>
              <a:t>Lead Data Scientist</a:t>
            </a:r>
            <a:endParaRPr sz="2400">
              <a:latin typeface="Open Sans"/>
              <a:ea typeface="Open Sans"/>
              <a:cs typeface="Open Sans"/>
              <a:sym typeface="Open Sans"/>
            </a:endParaRPr>
          </a:p>
        </p:txBody>
      </p:sp>
      <p:pic>
        <p:nvPicPr>
          <p:cNvPr id="115" name="Google Shape;115;p23"/>
          <p:cNvPicPr preferRelativeResize="0"/>
          <p:nvPr/>
        </p:nvPicPr>
        <p:blipFill>
          <a:blip r:embed="rId5">
            <a:alphaModFix/>
          </a:blip>
          <a:stretch>
            <a:fillRect/>
          </a:stretch>
        </p:blipFill>
        <p:spPr>
          <a:xfrm>
            <a:off x="3341825" y="1947325"/>
            <a:ext cx="2460350" cy="2460350"/>
          </a:xfrm>
          <a:prstGeom prst="rect">
            <a:avLst/>
          </a:prstGeom>
          <a:noFill/>
          <a:ln>
            <a:noFill/>
          </a:ln>
        </p:spPr>
      </p:pic>
      <p:sp>
        <p:nvSpPr>
          <p:cNvPr id="116" name="Google Shape;116;p23"/>
          <p:cNvSpPr txBox="1"/>
          <p:nvPr/>
        </p:nvSpPr>
        <p:spPr>
          <a:xfrm rot="1977042">
            <a:off x="84260" y="2773864"/>
            <a:ext cx="4855335" cy="80732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Make sure to watch in slide mode!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Probabilistic Programming</a:t>
            </a:r>
            <a:endParaRPr/>
          </a:p>
        </p:txBody>
      </p:sp>
      <p:sp>
        <p:nvSpPr>
          <p:cNvPr id="208" name="Google Shape;208;p32"/>
          <p:cNvSpPr/>
          <p:nvPr/>
        </p:nvSpPr>
        <p:spPr>
          <a:xfrm>
            <a:off x="3402088" y="1419813"/>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Latent causes</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(Parameters)</a:t>
            </a:r>
            <a:endParaRPr sz="2400">
              <a:latin typeface="Open Sans"/>
              <a:ea typeface="Open Sans"/>
              <a:cs typeface="Open Sans"/>
              <a:sym typeface="Open Sans"/>
            </a:endParaRPr>
          </a:p>
        </p:txBody>
      </p:sp>
      <p:sp>
        <p:nvSpPr>
          <p:cNvPr id="209" name="Google Shape;209;p32"/>
          <p:cNvSpPr/>
          <p:nvPr/>
        </p:nvSpPr>
        <p:spPr>
          <a:xfrm>
            <a:off x="3402088" y="2769063"/>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Distribution</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of Data</a:t>
            </a:r>
            <a:endParaRPr sz="2400">
              <a:latin typeface="Open Sans"/>
              <a:ea typeface="Open Sans"/>
              <a:cs typeface="Open Sans"/>
              <a:sym typeface="Open Sans"/>
            </a:endParaRPr>
          </a:p>
        </p:txBody>
      </p:sp>
      <p:cxnSp>
        <p:nvCxnSpPr>
          <p:cNvPr id="210" name="Google Shape;210;p32"/>
          <p:cNvCxnSpPr>
            <a:stCxn id="208" idx="2"/>
            <a:endCxn id="209" idx="0"/>
          </p:cNvCxnSpPr>
          <p:nvPr/>
        </p:nvCxnSpPr>
        <p:spPr>
          <a:xfrm>
            <a:off x="4580038" y="2372613"/>
            <a:ext cx="0" cy="396300"/>
          </a:xfrm>
          <a:prstGeom prst="straightConnector1">
            <a:avLst/>
          </a:prstGeom>
          <a:noFill/>
          <a:ln cap="flat" cmpd="sng" w="38100">
            <a:solidFill>
              <a:schemeClr val="dk2"/>
            </a:solidFill>
            <a:prstDash val="solid"/>
            <a:round/>
            <a:headEnd len="med" w="med" type="none"/>
            <a:tailEnd len="med" w="med" type="triangle"/>
          </a:ln>
        </p:spPr>
      </p:cxnSp>
      <p:cxnSp>
        <p:nvCxnSpPr>
          <p:cNvPr id="211" name="Google Shape;211;p32"/>
          <p:cNvCxnSpPr/>
          <p:nvPr/>
        </p:nvCxnSpPr>
        <p:spPr>
          <a:xfrm>
            <a:off x="2386325" y="2518479"/>
            <a:ext cx="0" cy="1971000"/>
          </a:xfrm>
          <a:prstGeom prst="straightConnector1">
            <a:avLst/>
          </a:prstGeom>
          <a:noFill/>
          <a:ln cap="flat" cmpd="sng" w="38100">
            <a:solidFill>
              <a:schemeClr val="dk2"/>
            </a:solidFill>
            <a:prstDash val="solid"/>
            <a:round/>
            <a:headEnd len="med" w="med" type="none"/>
            <a:tailEnd len="med" w="med" type="triangle"/>
          </a:ln>
        </p:spPr>
      </p:cxnSp>
      <p:sp>
        <p:nvSpPr>
          <p:cNvPr id="212" name="Google Shape;212;p32"/>
          <p:cNvSpPr txBox="1"/>
          <p:nvPr/>
        </p:nvSpPr>
        <p:spPr>
          <a:xfrm rot="5400000">
            <a:off x="169500" y="2934033"/>
            <a:ext cx="31008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Model construction:</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How was data generated</a:t>
            </a:r>
            <a:endParaRPr sz="2400">
              <a:latin typeface="Open Sans"/>
              <a:ea typeface="Open Sans"/>
              <a:cs typeface="Open Sans"/>
              <a:sym typeface="Open Sans"/>
            </a:endParaRPr>
          </a:p>
        </p:txBody>
      </p:sp>
      <p:cxnSp>
        <p:nvCxnSpPr>
          <p:cNvPr id="213" name="Google Shape;213;p32"/>
          <p:cNvCxnSpPr/>
          <p:nvPr/>
        </p:nvCxnSpPr>
        <p:spPr>
          <a:xfrm rot="10800000">
            <a:off x="6754800" y="2429271"/>
            <a:ext cx="0" cy="1971000"/>
          </a:xfrm>
          <a:prstGeom prst="straightConnector1">
            <a:avLst/>
          </a:prstGeom>
          <a:noFill/>
          <a:ln cap="flat" cmpd="sng" w="38100">
            <a:solidFill>
              <a:schemeClr val="dk2"/>
            </a:solidFill>
            <a:prstDash val="solid"/>
            <a:round/>
            <a:headEnd len="med" w="med" type="none"/>
            <a:tailEnd len="med" w="med" type="triangle"/>
          </a:ln>
        </p:spPr>
      </p:cxnSp>
      <p:sp>
        <p:nvSpPr>
          <p:cNvPr id="214" name="Google Shape;214;p32"/>
          <p:cNvSpPr txBox="1"/>
          <p:nvPr/>
        </p:nvSpPr>
        <p:spPr>
          <a:xfrm rot="5400000">
            <a:off x="5540000" y="3063204"/>
            <a:ext cx="43176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Inference: Bayes Formula</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 most likely parameters given data</a:t>
            </a:r>
            <a:endParaRPr sz="2400">
              <a:latin typeface="Open Sans"/>
              <a:ea typeface="Open Sans"/>
              <a:cs typeface="Open Sans"/>
              <a:sym typeface="Open Sans"/>
            </a:endParaRPr>
          </a:p>
        </p:txBody>
      </p:sp>
      <p:sp>
        <p:nvSpPr>
          <p:cNvPr id="215" name="Google Shape;215;p32"/>
          <p:cNvSpPr/>
          <p:nvPr/>
        </p:nvSpPr>
        <p:spPr>
          <a:xfrm>
            <a:off x="3402103" y="4118313"/>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Observed Data</a:t>
            </a:r>
            <a:endParaRPr sz="2400">
              <a:latin typeface="Open Sans"/>
              <a:ea typeface="Open Sans"/>
              <a:cs typeface="Open Sans"/>
              <a:sym typeface="Open Sans"/>
            </a:endParaRPr>
          </a:p>
        </p:txBody>
      </p:sp>
      <p:cxnSp>
        <p:nvCxnSpPr>
          <p:cNvPr id="216" name="Google Shape;216;p32"/>
          <p:cNvCxnSpPr/>
          <p:nvPr/>
        </p:nvCxnSpPr>
        <p:spPr>
          <a:xfrm>
            <a:off x="4571989" y="3721813"/>
            <a:ext cx="0" cy="396600"/>
          </a:xfrm>
          <a:prstGeom prst="straightConnector1">
            <a:avLst/>
          </a:prstGeom>
          <a:noFill/>
          <a:ln cap="flat" cmpd="sng" w="38100">
            <a:solidFill>
              <a:schemeClr val="dk2"/>
            </a:solidFill>
            <a:prstDash val="solid"/>
            <a:round/>
            <a:headEnd len="med" w="med" type="none"/>
            <a:tailEnd len="med" w="med" type="triangle"/>
          </a:ln>
        </p:spPr>
      </p:cxnSp>
      <p:sp>
        <p:nvSpPr>
          <p:cNvPr id="217" name="Google Shape;217;p32"/>
          <p:cNvSpPr txBox="1"/>
          <p:nvPr/>
        </p:nvSpPr>
        <p:spPr>
          <a:xfrm rot="-1420526">
            <a:off x="2730877" y="2324516"/>
            <a:ext cx="2778448" cy="1287271"/>
          </a:xfrm>
          <a:prstGeom prst="rect">
            <a:avLst/>
          </a:prstGeom>
          <a:noFill/>
          <a:ln cap="flat" cmpd="sng" w="7620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999999"/>
                </a:solidFill>
                <a:latin typeface="Courier New"/>
                <a:ea typeface="Courier New"/>
                <a:cs typeface="Courier New"/>
                <a:sym typeface="Courier New"/>
              </a:rPr>
              <a:t>code</a:t>
            </a:r>
            <a:endParaRPr b="1" sz="7200">
              <a:solidFill>
                <a:srgbClr val="999999"/>
              </a:solidFill>
              <a:latin typeface="Courier New"/>
              <a:ea typeface="Courier New"/>
              <a:cs typeface="Courier New"/>
              <a:sym typeface="Courier New"/>
            </a:endParaRPr>
          </a:p>
        </p:txBody>
      </p:sp>
      <p:sp>
        <p:nvSpPr>
          <p:cNvPr id="218" name="Google Shape;218;p32"/>
          <p:cNvSpPr txBox="1"/>
          <p:nvPr/>
        </p:nvSpPr>
        <p:spPr>
          <a:xfrm rot="3360739">
            <a:off x="4917122" y="2010883"/>
            <a:ext cx="5093964" cy="2020226"/>
          </a:xfrm>
          <a:prstGeom prst="rect">
            <a:avLst/>
          </a:prstGeom>
          <a:noFill/>
          <a:ln cap="flat" cmpd="sng" w="7620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999999"/>
                </a:solidFill>
                <a:latin typeface="Courier New"/>
                <a:ea typeface="Courier New"/>
                <a:cs typeface="Courier New"/>
                <a:sym typeface="Courier New"/>
              </a:rPr>
              <a:t>automatic</a:t>
            </a:r>
            <a:endParaRPr b="1" sz="6000">
              <a:solidFill>
                <a:srgbClr val="999999"/>
              </a:solidFill>
              <a:latin typeface="Courier New"/>
              <a:ea typeface="Courier New"/>
              <a:cs typeface="Courier New"/>
              <a:sym typeface="Courier New"/>
            </a:endParaRPr>
          </a:p>
          <a:p>
            <a:pPr indent="0" lvl="0" marL="0" rtl="0" algn="ctr">
              <a:spcBef>
                <a:spcPts val="0"/>
              </a:spcBef>
              <a:spcAft>
                <a:spcPts val="0"/>
              </a:spcAft>
              <a:buNone/>
            </a:pPr>
            <a:r>
              <a:rPr b="1" lang="en" sz="6000">
                <a:solidFill>
                  <a:srgbClr val="999999"/>
                </a:solidFill>
                <a:latin typeface="Courier New"/>
                <a:ea typeface="Courier New"/>
                <a:cs typeface="Courier New"/>
                <a:sym typeface="Courier New"/>
              </a:rPr>
              <a:t>(MCMC)</a:t>
            </a:r>
            <a:endParaRPr b="1" sz="6000">
              <a:solidFill>
                <a:srgbClr val="999999"/>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p:nvPr/>
        </p:nvSpPr>
        <p:spPr>
          <a:xfrm>
            <a:off x="3394038" y="2930292"/>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224" name="Google Shape;224;p33"/>
          <p:cNvSpPr txBox="1"/>
          <p:nvPr>
            <p:ph type="title"/>
          </p:nvPr>
        </p:nvSpPr>
        <p:spPr>
          <a:xfrm>
            <a:off x="457200" y="231792"/>
            <a:ext cx="84210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financial returns</a:t>
            </a:r>
            <a:endParaRPr/>
          </a:p>
        </p:txBody>
      </p:sp>
      <p:cxnSp>
        <p:nvCxnSpPr>
          <p:cNvPr id="225" name="Google Shape;225;p33"/>
          <p:cNvCxnSpPr/>
          <p:nvPr/>
        </p:nvCxnSpPr>
        <p:spPr>
          <a:xfrm rot="10800000">
            <a:off x="6983400" y="2259937"/>
            <a:ext cx="0" cy="1971000"/>
          </a:xfrm>
          <a:prstGeom prst="straightConnector1">
            <a:avLst/>
          </a:prstGeom>
          <a:noFill/>
          <a:ln cap="flat" cmpd="sng" w="38100">
            <a:solidFill>
              <a:schemeClr val="dk2"/>
            </a:solidFill>
            <a:prstDash val="solid"/>
            <a:round/>
            <a:headEnd len="med" w="med" type="none"/>
            <a:tailEnd len="med" w="med" type="triangle"/>
          </a:ln>
        </p:spPr>
      </p:cxnSp>
      <p:sp>
        <p:nvSpPr>
          <p:cNvPr id="226" name="Google Shape;226;p33"/>
          <p:cNvSpPr txBox="1"/>
          <p:nvPr/>
        </p:nvSpPr>
        <p:spPr>
          <a:xfrm rot="5400000">
            <a:off x="5472800" y="2882771"/>
            <a:ext cx="4371000" cy="12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Inference: Bayes Formula</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probability of parameters given data</a:t>
            </a:r>
            <a:endParaRPr sz="2400">
              <a:latin typeface="Open Sans"/>
              <a:ea typeface="Open Sans"/>
              <a:cs typeface="Open Sans"/>
              <a:sym typeface="Open Sans"/>
            </a:endParaRPr>
          </a:p>
        </p:txBody>
      </p:sp>
      <p:pic>
        <p:nvPicPr>
          <p:cNvPr id="227" name="Google Shape;227;p33"/>
          <p:cNvPicPr preferRelativeResize="0"/>
          <p:nvPr/>
        </p:nvPicPr>
        <p:blipFill>
          <a:blip r:embed="rId3">
            <a:alphaModFix/>
          </a:blip>
          <a:stretch>
            <a:fillRect/>
          </a:stretch>
        </p:blipFill>
        <p:spPr>
          <a:xfrm>
            <a:off x="4200639" y="2930558"/>
            <a:ext cx="742722" cy="592475"/>
          </a:xfrm>
          <a:prstGeom prst="rect">
            <a:avLst/>
          </a:prstGeom>
          <a:noFill/>
          <a:ln>
            <a:noFill/>
          </a:ln>
        </p:spPr>
      </p:pic>
      <p:sp>
        <p:nvSpPr>
          <p:cNvPr id="228" name="Google Shape;228;p33"/>
          <p:cNvSpPr/>
          <p:nvPr/>
        </p:nvSpPr>
        <p:spPr>
          <a:xfrm>
            <a:off x="457188" y="1581042"/>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Latent causes</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(Parameters)</a:t>
            </a:r>
            <a:endParaRPr sz="2400">
              <a:latin typeface="Open Sans"/>
              <a:ea typeface="Open Sans"/>
              <a:cs typeface="Open Sans"/>
              <a:sym typeface="Open Sans"/>
            </a:endParaRPr>
          </a:p>
        </p:txBody>
      </p:sp>
      <p:sp>
        <p:nvSpPr>
          <p:cNvPr id="229" name="Google Shape;229;p33"/>
          <p:cNvSpPr/>
          <p:nvPr/>
        </p:nvSpPr>
        <p:spPr>
          <a:xfrm>
            <a:off x="457188" y="2930292"/>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Distribution</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of Data</a:t>
            </a:r>
            <a:endParaRPr sz="2400">
              <a:latin typeface="Open Sans"/>
              <a:ea typeface="Open Sans"/>
              <a:cs typeface="Open Sans"/>
              <a:sym typeface="Open Sans"/>
            </a:endParaRPr>
          </a:p>
        </p:txBody>
      </p:sp>
      <p:cxnSp>
        <p:nvCxnSpPr>
          <p:cNvPr id="230" name="Google Shape;230;p33"/>
          <p:cNvCxnSpPr>
            <a:stCxn id="228" idx="2"/>
            <a:endCxn id="229" idx="0"/>
          </p:cNvCxnSpPr>
          <p:nvPr/>
        </p:nvCxnSpPr>
        <p:spPr>
          <a:xfrm>
            <a:off x="1635138" y="2533842"/>
            <a:ext cx="0" cy="396300"/>
          </a:xfrm>
          <a:prstGeom prst="straightConnector1">
            <a:avLst/>
          </a:prstGeom>
          <a:noFill/>
          <a:ln cap="flat" cmpd="sng" w="38100">
            <a:solidFill>
              <a:schemeClr val="dk2"/>
            </a:solidFill>
            <a:prstDash val="solid"/>
            <a:round/>
            <a:headEnd len="med" w="med" type="none"/>
            <a:tailEnd len="med" w="med" type="triangle"/>
          </a:ln>
        </p:spPr>
      </p:cxnSp>
      <p:sp>
        <p:nvSpPr>
          <p:cNvPr id="231" name="Google Shape;231;p33"/>
          <p:cNvSpPr/>
          <p:nvPr/>
        </p:nvSpPr>
        <p:spPr>
          <a:xfrm>
            <a:off x="457203" y="4279542"/>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Observed Data</a:t>
            </a:r>
            <a:endParaRPr sz="2400">
              <a:latin typeface="Open Sans"/>
              <a:ea typeface="Open Sans"/>
              <a:cs typeface="Open Sans"/>
              <a:sym typeface="Open Sans"/>
            </a:endParaRPr>
          </a:p>
        </p:txBody>
      </p:sp>
      <p:cxnSp>
        <p:nvCxnSpPr>
          <p:cNvPr id="232" name="Google Shape;232;p33"/>
          <p:cNvCxnSpPr/>
          <p:nvPr/>
        </p:nvCxnSpPr>
        <p:spPr>
          <a:xfrm>
            <a:off x="1627088" y="3883042"/>
            <a:ext cx="0" cy="396600"/>
          </a:xfrm>
          <a:prstGeom prst="straightConnector1">
            <a:avLst/>
          </a:prstGeom>
          <a:noFill/>
          <a:ln cap="flat" cmpd="sng" w="38100">
            <a:solidFill>
              <a:schemeClr val="dk2"/>
            </a:solidFill>
            <a:prstDash val="solid"/>
            <a:round/>
            <a:headEnd len="med" w="med" type="none"/>
            <a:tailEnd len="med" w="med" type="triangle"/>
          </a:ln>
        </p:spPr>
      </p:cxnSp>
      <p:sp>
        <p:nvSpPr>
          <p:cNvPr id="233" name="Google Shape;233;p33"/>
          <p:cNvSpPr/>
          <p:nvPr/>
        </p:nvSpPr>
        <p:spPr>
          <a:xfrm>
            <a:off x="3394038" y="1581042"/>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location</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scale</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tails</a:t>
            </a:r>
            <a:endParaRPr sz="1800">
              <a:latin typeface="Open Sans"/>
              <a:ea typeface="Open Sans"/>
              <a:cs typeface="Open Sans"/>
              <a:sym typeface="Open Sans"/>
            </a:endParaRPr>
          </a:p>
        </p:txBody>
      </p:sp>
      <p:cxnSp>
        <p:nvCxnSpPr>
          <p:cNvPr id="234" name="Google Shape;234;p33"/>
          <p:cNvCxnSpPr>
            <a:stCxn id="233" idx="2"/>
            <a:endCxn id="223" idx="0"/>
          </p:cNvCxnSpPr>
          <p:nvPr/>
        </p:nvCxnSpPr>
        <p:spPr>
          <a:xfrm>
            <a:off x="4571988" y="2533842"/>
            <a:ext cx="0" cy="396300"/>
          </a:xfrm>
          <a:prstGeom prst="straightConnector1">
            <a:avLst/>
          </a:prstGeom>
          <a:noFill/>
          <a:ln cap="flat" cmpd="sng" w="38100">
            <a:solidFill>
              <a:schemeClr val="dk2"/>
            </a:solidFill>
            <a:prstDash val="solid"/>
            <a:round/>
            <a:headEnd len="med" w="med" type="none"/>
            <a:tailEnd len="med" w="med" type="triangle"/>
          </a:ln>
        </p:spPr>
      </p:cxnSp>
      <p:sp>
        <p:nvSpPr>
          <p:cNvPr id="235" name="Google Shape;235;p33"/>
          <p:cNvSpPr/>
          <p:nvPr/>
        </p:nvSpPr>
        <p:spPr>
          <a:xfrm>
            <a:off x="3394053" y="4279542"/>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cxnSp>
        <p:nvCxnSpPr>
          <p:cNvPr id="236" name="Google Shape;236;p33"/>
          <p:cNvCxnSpPr/>
          <p:nvPr/>
        </p:nvCxnSpPr>
        <p:spPr>
          <a:xfrm>
            <a:off x="4563939" y="3883042"/>
            <a:ext cx="0" cy="396600"/>
          </a:xfrm>
          <a:prstGeom prst="straightConnector1">
            <a:avLst/>
          </a:prstGeom>
          <a:noFill/>
          <a:ln cap="flat" cmpd="sng" w="38100">
            <a:solidFill>
              <a:schemeClr val="dk2"/>
            </a:solidFill>
            <a:prstDash val="solid"/>
            <a:round/>
            <a:headEnd len="med" w="med" type="none"/>
            <a:tailEnd len="med" w="med" type="triangle"/>
          </a:ln>
        </p:spPr>
      </p:cxnSp>
      <p:pic>
        <p:nvPicPr>
          <p:cNvPr id="237" name="Google Shape;237;p33"/>
          <p:cNvPicPr preferRelativeResize="0"/>
          <p:nvPr/>
        </p:nvPicPr>
        <p:blipFill>
          <a:blip r:embed="rId4">
            <a:alphaModFix/>
          </a:blip>
          <a:stretch>
            <a:fillRect/>
          </a:stretch>
        </p:blipFill>
        <p:spPr>
          <a:xfrm>
            <a:off x="4027250" y="4326389"/>
            <a:ext cx="1089489" cy="773101"/>
          </a:xfrm>
          <a:prstGeom prst="rect">
            <a:avLst/>
          </a:prstGeom>
          <a:noFill/>
          <a:ln>
            <a:noFill/>
          </a:ln>
        </p:spPr>
      </p:pic>
      <p:sp>
        <p:nvSpPr>
          <p:cNvPr id="238" name="Google Shape;238;p33"/>
          <p:cNvSpPr txBox="1"/>
          <p:nvPr/>
        </p:nvSpPr>
        <p:spPr>
          <a:xfrm>
            <a:off x="3453375" y="3317275"/>
            <a:ext cx="2296500" cy="6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Student-T Distribution</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34"/>
          <p:cNvPicPr preferRelativeResize="0"/>
          <p:nvPr/>
        </p:nvPicPr>
        <p:blipFill>
          <a:blip r:embed="rId3">
            <a:alphaModFix/>
          </a:blip>
          <a:stretch>
            <a:fillRect/>
          </a:stretch>
        </p:blipFill>
        <p:spPr>
          <a:xfrm>
            <a:off x="2696425" y="1582058"/>
            <a:ext cx="4824039" cy="3030496"/>
          </a:xfrm>
          <a:prstGeom prst="rect">
            <a:avLst/>
          </a:prstGeom>
          <a:noFill/>
          <a:ln>
            <a:noFill/>
          </a:ln>
        </p:spPr>
      </p:pic>
      <p:sp>
        <p:nvSpPr>
          <p:cNvPr id="244" name="Google Shape;244;p34"/>
          <p:cNvSpPr txBox="1"/>
          <p:nvPr>
            <p:ph type="title"/>
          </p:nvPr>
        </p:nvSpPr>
        <p:spPr>
          <a:xfrm>
            <a:off x="457200" y="313532"/>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Probabilistic Programming with PyMC3</a:t>
            </a:r>
            <a:endParaRPr/>
          </a:p>
        </p:txBody>
      </p:sp>
      <p:sp>
        <p:nvSpPr>
          <p:cNvPr id="245" name="Google Shape;245;p34"/>
          <p:cNvSpPr/>
          <p:nvPr/>
        </p:nvSpPr>
        <p:spPr>
          <a:xfrm>
            <a:off x="152400" y="2922419"/>
            <a:ext cx="2172300" cy="878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246" name="Google Shape;246;p34"/>
          <p:cNvPicPr preferRelativeResize="0"/>
          <p:nvPr/>
        </p:nvPicPr>
        <p:blipFill>
          <a:blip r:embed="rId4">
            <a:alphaModFix/>
          </a:blip>
          <a:stretch>
            <a:fillRect/>
          </a:stretch>
        </p:blipFill>
        <p:spPr>
          <a:xfrm>
            <a:off x="897422" y="2922416"/>
            <a:ext cx="667346" cy="532350"/>
          </a:xfrm>
          <a:prstGeom prst="rect">
            <a:avLst/>
          </a:prstGeom>
          <a:noFill/>
          <a:ln>
            <a:noFill/>
          </a:ln>
        </p:spPr>
      </p:pic>
      <p:sp>
        <p:nvSpPr>
          <p:cNvPr id="247" name="Google Shape;247;p34"/>
          <p:cNvSpPr/>
          <p:nvPr/>
        </p:nvSpPr>
        <p:spPr>
          <a:xfrm>
            <a:off x="152400" y="1678354"/>
            <a:ext cx="2172300" cy="878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location</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scale</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tails</a:t>
            </a:r>
            <a:endParaRPr sz="1800">
              <a:latin typeface="Open Sans"/>
              <a:ea typeface="Open Sans"/>
              <a:cs typeface="Open Sans"/>
              <a:sym typeface="Open Sans"/>
            </a:endParaRPr>
          </a:p>
        </p:txBody>
      </p:sp>
      <p:cxnSp>
        <p:nvCxnSpPr>
          <p:cNvPr id="248" name="Google Shape;248;p34"/>
          <p:cNvCxnSpPr>
            <a:stCxn id="247" idx="2"/>
            <a:endCxn id="245" idx="0"/>
          </p:cNvCxnSpPr>
          <p:nvPr/>
        </p:nvCxnSpPr>
        <p:spPr>
          <a:xfrm>
            <a:off x="1238550" y="2557054"/>
            <a:ext cx="0" cy="365400"/>
          </a:xfrm>
          <a:prstGeom prst="straightConnector1">
            <a:avLst/>
          </a:prstGeom>
          <a:noFill/>
          <a:ln cap="flat" cmpd="sng" w="38100">
            <a:solidFill>
              <a:schemeClr val="dk2"/>
            </a:solidFill>
            <a:prstDash val="solid"/>
            <a:round/>
            <a:headEnd len="med" w="med" type="none"/>
            <a:tailEnd len="med" w="med" type="triangle"/>
          </a:ln>
        </p:spPr>
      </p:cxnSp>
      <p:sp>
        <p:nvSpPr>
          <p:cNvPr id="249" name="Google Shape;249;p34"/>
          <p:cNvSpPr/>
          <p:nvPr/>
        </p:nvSpPr>
        <p:spPr>
          <a:xfrm>
            <a:off x="152414" y="4166483"/>
            <a:ext cx="2172300" cy="878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cxnSp>
        <p:nvCxnSpPr>
          <p:cNvPr id="250" name="Google Shape;250;p34"/>
          <p:cNvCxnSpPr/>
          <p:nvPr/>
        </p:nvCxnSpPr>
        <p:spPr>
          <a:xfrm>
            <a:off x="1231097" y="3800894"/>
            <a:ext cx="0" cy="365400"/>
          </a:xfrm>
          <a:prstGeom prst="straightConnector1">
            <a:avLst/>
          </a:prstGeom>
          <a:noFill/>
          <a:ln cap="flat" cmpd="sng" w="38100">
            <a:solidFill>
              <a:schemeClr val="dk2"/>
            </a:solidFill>
            <a:prstDash val="solid"/>
            <a:round/>
            <a:headEnd len="med" w="med" type="none"/>
            <a:tailEnd len="med" w="med" type="triangle"/>
          </a:ln>
        </p:spPr>
      </p:cxnSp>
      <p:cxnSp>
        <p:nvCxnSpPr>
          <p:cNvPr id="251" name="Google Shape;251;p34"/>
          <p:cNvCxnSpPr/>
          <p:nvPr/>
        </p:nvCxnSpPr>
        <p:spPr>
          <a:xfrm>
            <a:off x="1611575" y="1855350"/>
            <a:ext cx="1422000" cy="528300"/>
          </a:xfrm>
          <a:prstGeom prst="straightConnector1">
            <a:avLst/>
          </a:prstGeom>
          <a:noFill/>
          <a:ln cap="flat" cmpd="sng" w="19050">
            <a:solidFill>
              <a:schemeClr val="dk2"/>
            </a:solidFill>
            <a:prstDash val="solid"/>
            <a:round/>
            <a:headEnd len="med" w="med" type="none"/>
            <a:tailEnd len="med" w="med" type="triangle"/>
          </a:ln>
        </p:spPr>
      </p:cxnSp>
      <p:cxnSp>
        <p:nvCxnSpPr>
          <p:cNvPr id="252" name="Google Shape;252;p34"/>
          <p:cNvCxnSpPr/>
          <p:nvPr/>
        </p:nvCxnSpPr>
        <p:spPr>
          <a:xfrm>
            <a:off x="1557400" y="2112650"/>
            <a:ext cx="1449300" cy="460200"/>
          </a:xfrm>
          <a:prstGeom prst="straightConnector1">
            <a:avLst/>
          </a:prstGeom>
          <a:noFill/>
          <a:ln cap="flat" cmpd="sng" w="19050">
            <a:solidFill>
              <a:schemeClr val="dk2"/>
            </a:solidFill>
            <a:prstDash val="solid"/>
            <a:round/>
            <a:headEnd len="med" w="med" type="none"/>
            <a:tailEnd len="med" w="med" type="triangle"/>
          </a:ln>
        </p:spPr>
      </p:cxnSp>
      <p:cxnSp>
        <p:nvCxnSpPr>
          <p:cNvPr id="253" name="Google Shape;253;p34"/>
          <p:cNvCxnSpPr/>
          <p:nvPr/>
        </p:nvCxnSpPr>
        <p:spPr>
          <a:xfrm>
            <a:off x="1476150" y="2383500"/>
            <a:ext cx="1530300" cy="365700"/>
          </a:xfrm>
          <a:prstGeom prst="straightConnector1">
            <a:avLst/>
          </a:prstGeom>
          <a:noFill/>
          <a:ln cap="flat" cmpd="sng" w="19050">
            <a:solidFill>
              <a:schemeClr val="dk2"/>
            </a:solidFill>
            <a:prstDash val="solid"/>
            <a:round/>
            <a:headEnd len="med" w="med" type="none"/>
            <a:tailEnd len="med" w="med" type="triangle"/>
          </a:ln>
        </p:spPr>
      </p:cxnSp>
      <p:cxnSp>
        <p:nvCxnSpPr>
          <p:cNvPr id="254" name="Google Shape;254;p34"/>
          <p:cNvCxnSpPr>
            <a:stCxn id="246" idx="3"/>
          </p:cNvCxnSpPr>
          <p:nvPr/>
        </p:nvCxnSpPr>
        <p:spPr>
          <a:xfrm>
            <a:off x="1564768" y="3188591"/>
            <a:ext cx="1956300" cy="48000"/>
          </a:xfrm>
          <a:prstGeom prst="straightConnector1">
            <a:avLst/>
          </a:prstGeom>
          <a:noFill/>
          <a:ln cap="flat" cmpd="sng" w="19050">
            <a:solidFill>
              <a:schemeClr val="dk2"/>
            </a:solidFill>
            <a:prstDash val="solid"/>
            <a:round/>
            <a:headEnd len="med" w="med" type="none"/>
            <a:tailEnd len="med" w="med" type="triangle"/>
          </a:ln>
        </p:spPr>
      </p:cxnSp>
      <p:pic>
        <p:nvPicPr>
          <p:cNvPr id="255" name="Google Shape;255;p34"/>
          <p:cNvPicPr preferRelativeResize="0"/>
          <p:nvPr/>
        </p:nvPicPr>
        <p:blipFill>
          <a:blip r:embed="rId5">
            <a:alphaModFix/>
          </a:blip>
          <a:stretch>
            <a:fillRect/>
          </a:stretch>
        </p:blipFill>
        <p:spPr>
          <a:xfrm>
            <a:off x="7671150" y="336146"/>
            <a:ext cx="1035844" cy="664369"/>
          </a:xfrm>
          <a:prstGeom prst="rect">
            <a:avLst/>
          </a:prstGeom>
          <a:noFill/>
          <a:ln>
            <a:noFill/>
          </a:ln>
        </p:spPr>
      </p:pic>
      <p:sp>
        <p:nvSpPr>
          <p:cNvPr id="256" name="Google Shape;256;p34"/>
          <p:cNvSpPr txBox="1"/>
          <p:nvPr/>
        </p:nvSpPr>
        <p:spPr>
          <a:xfrm rot="1401334">
            <a:off x="6932297" y="4657529"/>
            <a:ext cx="1768507" cy="51430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Inference</a:t>
            </a:r>
            <a:endParaRPr sz="2400">
              <a:latin typeface="Open Sans"/>
              <a:ea typeface="Open Sans"/>
              <a:cs typeface="Open Sans"/>
              <a:sym typeface="Open Sans"/>
            </a:endParaRPr>
          </a:p>
        </p:txBody>
      </p:sp>
      <p:sp>
        <p:nvSpPr>
          <p:cNvPr id="257" name="Google Shape;257;p34"/>
          <p:cNvSpPr txBox="1"/>
          <p:nvPr/>
        </p:nvSpPr>
        <p:spPr>
          <a:xfrm rot="1429357">
            <a:off x="6215283" y="1743781"/>
            <a:ext cx="2969500" cy="50069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Model specification</a:t>
            </a:r>
            <a:endParaRPr sz="2400">
              <a:latin typeface="Open Sans"/>
              <a:ea typeface="Open Sans"/>
              <a:cs typeface="Open Sans"/>
              <a:sym typeface="Open Sans"/>
            </a:endParaRPr>
          </a:p>
        </p:txBody>
      </p:sp>
      <p:sp>
        <p:nvSpPr>
          <p:cNvPr id="258" name="Google Shape;258;p34"/>
          <p:cNvSpPr/>
          <p:nvPr/>
        </p:nvSpPr>
        <p:spPr>
          <a:xfrm>
            <a:off x="2696425" y="2922425"/>
            <a:ext cx="6432000" cy="155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34"/>
          <p:cNvPicPr preferRelativeResize="0"/>
          <p:nvPr/>
        </p:nvPicPr>
        <p:blipFill>
          <a:blip r:embed="rId6">
            <a:alphaModFix/>
          </a:blip>
          <a:stretch>
            <a:fillRect/>
          </a:stretch>
        </p:blipFill>
        <p:spPr>
          <a:xfrm>
            <a:off x="686350" y="4166479"/>
            <a:ext cx="1089489" cy="773101"/>
          </a:xfrm>
          <a:prstGeom prst="rect">
            <a:avLst/>
          </a:prstGeom>
          <a:noFill/>
          <a:ln>
            <a:noFill/>
          </a:ln>
        </p:spPr>
      </p:pic>
      <p:sp>
        <p:nvSpPr>
          <p:cNvPr id="260" name="Google Shape;260;p34"/>
          <p:cNvSpPr/>
          <p:nvPr/>
        </p:nvSpPr>
        <p:spPr>
          <a:xfrm>
            <a:off x="2696425" y="4166478"/>
            <a:ext cx="6447600" cy="116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34"/>
          <p:cNvCxnSpPr/>
          <p:nvPr/>
        </p:nvCxnSpPr>
        <p:spPr>
          <a:xfrm flipH="1" rot="10800000">
            <a:off x="1882425" y="4049075"/>
            <a:ext cx="3521400" cy="230400"/>
          </a:xfrm>
          <a:prstGeom prst="straightConnector1">
            <a:avLst/>
          </a:prstGeom>
          <a:noFill/>
          <a:ln cap="flat" cmpd="sng" w="19050">
            <a:solidFill>
              <a:schemeClr val="dk2"/>
            </a:solidFill>
            <a:prstDash val="solid"/>
            <a:round/>
            <a:headEnd len="med" w="med" type="none"/>
            <a:tailEnd len="med" w="med" type="triangle"/>
          </a:ln>
        </p:spPr>
      </p:cxnSp>
      <p:sp>
        <p:nvSpPr>
          <p:cNvPr id="262" name="Google Shape;262;p34"/>
          <p:cNvSpPr txBox="1"/>
          <p:nvPr/>
        </p:nvSpPr>
        <p:spPr>
          <a:xfrm>
            <a:off x="260000" y="3416875"/>
            <a:ext cx="1942200" cy="43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T-Distribution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xit" presetID="10" presetSubtype="0">
                                  <p:stCondLst>
                                    <p:cond delay="0"/>
                                  </p:stCondLst>
                                  <p:childTnLst>
                                    <p:animEffect filter="fade" transition="out">
                                      <p:cBhvr>
                                        <p:cTn dur="1000"/>
                                        <p:tgtEl>
                                          <p:spTgt spid="258"/>
                                        </p:tgtEl>
                                      </p:cBhvr>
                                    </p:animEffect>
                                    <p:set>
                                      <p:cBhvr>
                                        <p:cTn dur="1" fill="hold">
                                          <p:stCondLst>
                                            <p:cond delay="1000"/>
                                          </p:stCondLst>
                                        </p:cTn>
                                        <p:tgtEl>
                                          <p:spTgt spid="2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0"/>
                                        </p:tgtEl>
                                      </p:cBhvr>
                                    </p:animEffect>
                                    <p:set>
                                      <p:cBhvr>
                                        <p:cTn dur="1" fill="hold">
                                          <p:stCondLst>
                                            <p:cond delay="1000"/>
                                          </p:stCondLst>
                                        </p:cTn>
                                        <p:tgtEl>
                                          <p:spTgt spid="2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457200" y="313532"/>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Comparing mean returns</a:t>
            </a:r>
            <a:endParaRPr/>
          </a:p>
          <a:p>
            <a:pPr indent="0" lvl="0" marL="0" rtl="0" algn="l">
              <a:spcBef>
                <a:spcPts val="0"/>
              </a:spcBef>
              <a:spcAft>
                <a:spcPts val="0"/>
              </a:spcAft>
              <a:buNone/>
            </a:pPr>
            <a:r>
              <a:rPr lang="en"/>
              <a:t>in-sample vs out-of-sample</a:t>
            </a:r>
            <a:endParaRPr/>
          </a:p>
        </p:txBody>
      </p:sp>
      <p:pic>
        <p:nvPicPr>
          <p:cNvPr id="268" name="Google Shape;268;p35"/>
          <p:cNvPicPr preferRelativeResize="0"/>
          <p:nvPr/>
        </p:nvPicPr>
        <p:blipFill>
          <a:blip r:embed="rId3">
            <a:alphaModFix/>
          </a:blip>
          <a:stretch>
            <a:fillRect/>
          </a:stretch>
        </p:blipFill>
        <p:spPr>
          <a:xfrm>
            <a:off x="2549100" y="1416708"/>
            <a:ext cx="4045800" cy="2977312"/>
          </a:xfrm>
          <a:prstGeom prst="rect">
            <a:avLst/>
          </a:prstGeom>
          <a:noFill/>
          <a:ln>
            <a:noFill/>
          </a:ln>
        </p:spPr>
      </p:pic>
      <p:pic>
        <p:nvPicPr>
          <p:cNvPr id="269" name="Google Shape;269;p35"/>
          <p:cNvPicPr preferRelativeResize="0"/>
          <p:nvPr/>
        </p:nvPicPr>
        <p:blipFill>
          <a:blip r:embed="rId4">
            <a:alphaModFix/>
          </a:blip>
          <a:stretch>
            <a:fillRect/>
          </a:stretch>
        </p:blipFill>
        <p:spPr>
          <a:xfrm>
            <a:off x="1143000" y="4820997"/>
            <a:ext cx="6857999" cy="5703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of possible future returns</a:t>
            </a:r>
            <a:endParaRPr/>
          </a:p>
        </p:txBody>
      </p:sp>
      <p:pic>
        <p:nvPicPr>
          <p:cNvPr id="275" name="Google Shape;275;p36"/>
          <p:cNvPicPr preferRelativeResize="0"/>
          <p:nvPr/>
        </p:nvPicPr>
        <p:blipFill>
          <a:blip r:embed="rId3">
            <a:alphaModFix/>
          </a:blip>
          <a:stretch>
            <a:fillRect/>
          </a:stretch>
        </p:blipFill>
        <p:spPr>
          <a:xfrm>
            <a:off x="2980013" y="2661070"/>
            <a:ext cx="3483675" cy="2586338"/>
          </a:xfrm>
          <a:prstGeom prst="rect">
            <a:avLst/>
          </a:prstGeom>
          <a:noFill/>
          <a:ln>
            <a:noFill/>
          </a:ln>
        </p:spPr>
      </p:pic>
      <p:sp>
        <p:nvSpPr>
          <p:cNvPr id="276" name="Google Shape;276;p36"/>
          <p:cNvSpPr txBox="1"/>
          <p:nvPr/>
        </p:nvSpPr>
        <p:spPr>
          <a:xfrm>
            <a:off x="457200" y="1264521"/>
            <a:ext cx="8529300" cy="1581000"/>
          </a:xfrm>
          <a:prstGeom prst="rect">
            <a:avLst/>
          </a:prstGeom>
          <a:noFill/>
          <a:ln>
            <a:noFill/>
          </a:ln>
        </p:spPr>
        <p:txBody>
          <a:bodyPr anchorCtr="0" anchor="t" bIns="91425" lIns="91425" spcFirstLastPara="1" rIns="91425" wrap="square" tIns="91425">
            <a:noAutofit/>
          </a:bodyPr>
          <a:lstStyle/>
          <a:p>
            <a:pPr indent="-381000" lvl="0" marL="457200" rtl="0" algn="l">
              <a:spcBef>
                <a:spcPts val="600"/>
              </a:spcBef>
              <a:spcAft>
                <a:spcPts val="0"/>
              </a:spcAft>
              <a:buClr>
                <a:srgbClr val="000000"/>
              </a:buClr>
              <a:buSzPts val="2400"/>
              <a:buFont typeface="Open Sans"/>
              <a:buAutoNum type="arabicPeriod"/>
            </a:pPr>
            <a:r>
              <a:rPr lang="en" sz="2400">
                <a:solidFill>
                  <a:srgbClr val="000000"/>
                </a:solidFill>
                <a:latin typeface="Open Sans"/>
                <a:ea typeface="Open Sans"/>
                <a:cs typeface="Open Sans"/>
                <a:sym typeface="Open Sans"/>
              </a:rPr>
              <a:t>Estimate model</a:t>
            </a:r>
            <a:endParaRPr sz="2400">
              <a:solidFill>
                <a:srgbClr val="000000"/>
              </a:solidFill>
              <a:latin typeface="Open Sans"/>
              <a:ea typeface="Open Sans"/>
              <a:cs typeface="Open Sans"/>
              <a:sym typeface="Open Sans"/>
            </a:endParaRPr>
          </a:p>
          <a:p>
            <a:pPr indent="-381000" lvl="0" marL="457200" rtl="0" algn="l">
              <a:spcBef>
                <a:spcPts val="0"/>
              </a:spcBef>
              <a:spcAft>
                <a:spcPts val="0"/>
              </a:spcAft>
              <a:buClr>
                <a:srgbClr val="000000"/>
              </a:buClr>
              <a:buSzPts val="2400"/>
              <a:buFont typeface="Open Sans"/>
              <a:buAutoNum type="arabicPeriod"/>
            </a:pPr>
            <a:r>
              <a:rPr lang="en" sz="2400">
                <a:solidFill>
                  <a:srgbClr val="000000"/>
                </a:solidFill>
                <a:latin typeface="Open Sans"/>
                <a:ea typeface="Open Sans"/>
                <a:cs typeface="Open Sans"/>
                <a:sym typeface="Open Sans"/>
              </a:rPr>
              <a:t>Generate returns from model using parameters drawn from posterior (each parameter setting gives one set of returns)</a:t>
            </a:r>
            <a:endParaRPr sz="2400">
              <a:solidFill>
                <a:srgbClr val="000000"/>
              </a:solidFill>
              <a:latin typeface="Open Sans"/>
              <a:ea typeface="Open Sans"/>
              <a:cs typeface="Open Sans"/>
              <a:sym typeface="Open Sans"/>
            </a:endParaRPr>
          </a:p>
        </p:txBody>
      </p:sp>
      <p:sp>
        <p:nvSpPr>
          <p:cNvPr id="277" name="Google Shape;277;p36"/>
          <p:cNvSpPr txBox="1"/>
          <p:nvPr/>
        </p:nvSpPr>
        <p:spPr>
          <a:xfrm>
            <a:off x="6531525" y="3500695"/>
            <a:ext cx="23802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Region of high probability</a:t>
            </a:r>
            <a:endParaRPr>
              <a:latin typeface="Open Sans"/>
              <a:ea typeface="Open Sans"/>
              <a:cs typeface="Open Sans"/>
              <a:sym typeface="Open Sans"/>
            </a:endParaRPr>
          </a:p>
        </p:txBody>
      </p:sp>
      <p:sp>
        <p:nvSpPr>
          <p:cNvPr id="278" name="Google Shape;278;p36"/>
          <p:cNvSpPr txBox="1"/>
          <p:nvPr/>
        </p:nvSpPr>
        <p:spPr>
          <a:xfrm>
            <a:off x="6531525" y="2946778"/>
            <a:ext cx="23802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Region of low probability</a:t>
            </a:r>
            <a:endParaRPr>
              <a:latin typeface="Open Sans"/>
              <a:ea typeface="Open Sans"/>
              <a:cs typeface="Open Sans"/>
              <a:sym typeface="Open Sans"/>
            </a:endParaRPr>
          </a:p>
        </p:txBody>
      </p:sp>
      <p:cxnSp>
        <p:nvCxnSpPr>
          <p:cNvPr id="279" name="Google Shape;279;p36"/>
          <p:cNvCxnSpPr>
            <a:stCxn id="278" idx="1"/>
          </p:cNvCxnSpPr>
          <p:nvPr/>
        </p:nvCxnSpPr>
        <p:spPr>
          <a:xfrm flipH="1">
            <a:off x="6132225" y="3173128"/>
            <a:ext cx="399300" cy="173700"/>
          </a:xfrm>
          <a:prstGeom prst="straightConnector1">
            <a:avLst/>
          </a:prstGeom>
          <a:noFill/>
          <a:ln cap="flat" cmpd="sng" w="19050">
            <a:solidFill>
              <a:schemeClr val="dk2"/>
            </a:solidFill>
            <a:prstDash val="solid"/>
            <a:round/>
            <a:headEnd len="med" w="med" type="none"/>
            <a:tailEnd len="med" w="med" type="triangle"/>
          </a:ln>
        </p:spPr>
      </p:cxnSp>
      <p:cxnSp>
        <p:nvCxnSpPr>
          <p:cNvPr id="280" name="Google Shape;280;p36"/>
          <p:cNvCxnSpPr>
            <a:stCxn id="277" idx="1"/>
          </p:cNvCxnSpPr>
          <p:nvPr/>
        </p:nvCxnSpPr>
        <p:spPr>
          <a:xfrm flipH="1">
            <a:off x="6178725" y="3727045"/>
            <a:ext cx="352800" cy="120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actually happened</a:t>
            </a:r>
            <a:endParaRPr/>
          </a:p>
        </p:txBody>
      </p:sp>
      <p:sp>
        <p:nvSpPr>
          <p:cNvPr id="286" name="Google Shape;286;p37"/>
          <p:cNvSpPr txBox="1"/>
          <p:nvPr>
            <p:ph idx="1" type="body"/>
          </p:nvPr>
        </p:nvSpPr>
        <p:spPr>
          <a:xfrm>
            <a:off x="457200" y="1333500"/>
            <a:ext cx="8229600" cy="4139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Winner of our trading competition so we deployed real money to that strategy</a:t>
            </a:r>
            <a:endParaRPr/>
          </a:p>
        </p:txBody>
      </p:sp>
      <p:pic>
        <p:nvPicPr>
          <p:cNvPr id="287" name="Google Shape;287;p37"/>
          <p:cNvPicPr preferRelativeResize="0"/>
          <p:nvPr/>
        </p:nvPicPr>
        <p:blipFill>
          <a:blip r:embed="rId3">
            <a:alphaModFix/>
          </a:blip>
          <a:stretch>
            <a:fillRect/>
          </a:stretch>
        </p:blipFill>
        <p:spPr>
          <a:xfrm>
            <a:off x="2769325" y="2660708"/>
            <a:ext cx="3605361" cy="2473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ctrTitle"/>
          </p:nvPr>
        </p:nvSpPr>
        <p:spPr>
          <a:xfrm>
            <a:off x="457200" y="626400"/>
            <a:ext cx="8229600" cy="33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demo</a:t>
            </a:r>
            <a:endParaRPr/>
          </a:p>
          <a:p>
            <a:pPr indent="0" lvl="0" marL="0" rtl="0" algn="l">
              <a:spcBef>
                <a:spcPts val="0"/>
              </a:spcBef>
              <a:spcAft>
                <a:spcPts val="0"/>
              </a:spcAft>
              <a:buNone/>
            </a:pPr>
            <a:r>
              <a:rPr lang="en" sz="2400"/>
              <a:t>Go to: </a:t>
            </a:r>
            <a:r>
              <a:rPr lang="en" sz="2400" u="sng">
                <a:solidFill>
                  <a:schemeClr val="hlink"/>
                </a:solidFill>
                <a:hlinkClick r:id="rId3"/>
              </a:rPr>
              <a:t>https://gist.github.com/anonymous/d7d6ee33e06ba1845dda94b5137dfba3</a:t>
            </a:r>
            <a:endParaRPr sz="2400"/>
          </a:p>
          <a:p>
            <a:pPr indent="0" lvl="0" marL="0" rtl="0" algn="l">
              <a:spcBef>
                <a:spcPts val="0"/>
              </a:spcBef>
              <a:spcAft>
                <a:spcPts val="0"/>
              </a:spcAft>
              <a:buNone/>
            </a:pPr>
            <a:r>
              <a:t/>
            </a:r>
            <a:endParaRPr sz="2400"/>
          </a:p>
        </p:txBody>
      </p:sp>
      <p:sp>
        <p:nvSpPr>
          <p:cNvPr id="293" name="Google Shape;293;p38"/>
          <p:cNvSpPr txBox="1"/>
          <p:nvPr>
            <p:ph idx="1" type="subTitle"/>
          </p:nvPr>
        </p:nvSpPr>
        <p:spPr>
          <a:xfrm>
            <a:off x="457200" y="4129325"/>
            <a:ext cx="8229600" cy="1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Ready for something cool?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Google Shape;298;p39"/>
          <p:cNvPicPr preferRelativeResize="0"/>
          <p:nvPr/>
        </p:nvPicPr>
        <p:blipFill>
          <a:blip r:embed="rId3">
            <a:alphaModFix/>
          </a:blip>
          <a:stretch>
            <a:fillRect/>
          </a:stretch>
        </p:blipFill>
        <p:spPr>
          <a:xfrm>
            <a:off x="1143000" y="111252"/>
            <a:ext cx="6858000" cy="49432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reading</a:t>
            </a:r>
            <a:endParaRPr/>
          </a:p>
        </p:txBody>
      </p:sp>
      <p:sp>
        <p:nvSpPr>
          <p:cNvPr id="304" name="Google Shape;304;p40"/>
          <p:cNvSpPr txBox="1"/>
          <p:nvPr>
            <p:ph idx="1" type="body"/>
          </p:nvPr>
        </p:nvSpPr>
        <p:spPr>
          <a:xfrm>
            <a:off x="230525" y="1333500"/>
            <a:ext cx="8713800" cy="4139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Quantopian: </a:t>
            </a:r>
            <a:r>
              <a:rPr lang="en" sz="1800" u="sng">
                <a:solidFill>
                  <a:schemeClr val="hlink"/>
                </a:solidFill>
                <a:latin typeface="Courier New"/>
                <a:ea typeface="Courier New"/>
                <a:cs typeface="Courier New"/>
                <a:sym typeface="Courier New"/>
                <a:hlinkClick r:id="rId3"/>
              </a:rPr>
              <a:t>https://www.quantopian.com</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lang="en" sz="1800"/>
              <a:t>PyMC3: </a:t>
            </a:r>
            <a:r>
              <a:rPr lang="en" sz="1800" u="sng">
                <a:solidFill>
                  <a:schemeClr val="hlink"/>
                </a:solidFill>
                <a:latin typeface="Courier New"/>
                <a:ea typeface="Courier New"/>
                <a:cs typeface="Courier New"/>
                <a:sym typeface="Courier New"/>
                <a:hlinkClick r:id="rId4"/>
              </a:rPr>
              <a:t>https://github.com/pymc-devs/pymc3</a:t>
            </a:r>
            <a:endParaRPr sz="1800"/>
          </a:p>
          <a:p>
            <a:pPr indent="-342900" lvl="0" marL="457200" rtl="0" algn="l">
              <a:spcBef>
                <a:spcPts val="0"/>
              </a:spcBef>
              <a:spcAft>
                <a:spcPts val="0"/>
              </a:spcAft>
              <a:buSzPts val="1800"/>
              <a:buChar char="⚫"/>
            </a:pPr>
            <a:r>
              <a:rPr lang="en" sz="1800"/>
              <a:t>Blog post on models: </a:t>
            </a:r>
            <a:r>
              <a:rPr lang="en" sz="1800" u="sng">
                <a:solidFill>
                  <a:schemeClr val="hlink"/>
                </a:solidFill>
                <a:latin typeface="Courier New"/>
                <a:ea typeface="Courier New"/>
                <a:cs typeface="Courier New"/>
                <a:sym typeface="Courier New"/>
                <a:hlinkClick r:id="rId5"/>
              </a:rPr>
              <a:t>http://blog.quantopian.com/bayesian-cone/</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b="1" lang="en" sz="1800"/>
              <a:t>All these models are implemented in pyfolio: </a:t>
            </a:r>
            <a:r>
              <a:rPr b="1" lang="en" sz="1800" u="sng">
                <a:solidFill>
                  <a:schemeClr val="hlink"/>
                </a:solidFill>
                <a:latin typeface="Courier New"/>
                <a:ea typeface="Courier New"/>
                <a:cs typeface="Courier New"/>
                <a:sym typeface="Courier New"/>
                <a:hlinkClick r:id="rId6"/>
              </a:rPr>
              <a:t>https://github.com/quantopian/pyfolio/</a:t>
            </a:r>
            <a:endParaRPr b="1" sz="1800">
              <a:latin typeface="Courier New"/>
              <a:ea typeface="Courier New"/>
              <a:cs typeface="Courier New"/>
              <a:sym typeface="Courier New"/>
            </a:endParaRPr>
          </a:p>
          <a:p>
            <a:pPr indent="-342900" lvl="0" marL="457200" rtl="0" algn="l">
              <a:spcBef>
                <a:spcPts val="0"/>
              </a:spcBef>
              <a:spcAft>
                <a:spcPts val="0"/>
              </a:spcAft>
              <a:buSzPts val="1800"/>
              <a:buChar char="⚫"/>
            </a:pPr>
            <a:r>
              <a:rPr lang="en" sz="1800"/>
              <a:t>My blog: </a:t>
            </a:r>
            <a:r>
              <a:rPr lang="en" sz="1800" u="sng">
                <a:solidFill>
                  <a:schemeClr val="hlink"/>
                </a:solidFill>
                <a:latin typeface="Courier New"/>
                <a:ea typeface="Courier New"/>
                <a:cs typeface="Courier New"/>
                <a:sym typeface="Courier New"/>
                <a:hlinkClick r:id="rId7"/>
              </a:rPr>
              <a:t>https://twiecki.github.io</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lang="en" sz="1800"/>
              <a:t>Probilistic Programming for Hackers: </a:t>
            </a:r>
            <a:r>
              <a:rPr lang="en" sz="1800" u="sng">
                <a:solidFill>
                  <a:schemeClr val="hlink"/>
                </a:solidFill>
                <a:latin typeface="Courier New"/>
                <a:ea typeface="Courier New"/>
                <a:cs typeface="Courier New"/>
                <a:sym typeface="Courier New"/>
                <a:hlinkClick r:id="rId8"/>
              </a:rPr>
              <a:t>http://camdavidsonpilon.github.io/Probabilistic-Programming-and-Bayesian-Methods-for-Hackers/</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lang="en" sz="1800"/>
              <a:t>Doing Bayesian Data Analysis: </a:t>
            </a:r>
            <a:r>
              <a:rPr lang="en" sz="1800" u="sng">
                <a:solidFill>
                  <a:schemeClr val="hlink"/>
                </a:solidFill>
                <a:latin typeface="Courier New"/>
                <a:ea typeface="Courier New"/>
                <a:cs typeface="Courier New"/>
                <a:sym typeface="Courier New"/>
                <a:hlinkClick r:id="rId9"/>
              </a:rPr>
              <a:t>http://www.indiana.edu/~kruschke/DoingBayesianDataAnalysis</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lang="en" sz="1800"/>
              <a:t>Twitter: </a:t>
            </a:r>
            <a:r>
              <a:rPr lang="en" sz="1800" u="sng">
                <a:solidFill>
                  <a:schemeClr val="hlink"/>
                </a:solidFill>
                <a:hlinkClick r:id="rId10"/>
              </a:rPr>
              <a:t>@twiecki</a:t>
            </a:r>
            <a:endParaRPr sz="1800"/>
          </a:p>
          <a:p>
            <a:pPr indent="0" lvl="0" marL="0" rtl="0" algn="l">
              <a:spcBef>
                <a:spcPts val="6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Disclaimer</a:t>
            </a:r>
            <a:endParaRPr sz="3000"/>
          </a:p>
        </p:txBody>
      </p:sp>
      <p:sp>
        <p:nvSpPr>
          <p:cNvPr id="310" name="Google Shape;310;p41"/>
          <p:cNvSpPr txBox="1"/>
          <p:nvPr/>
        </p:nvSpPr>
        <p:spPr>
          <a:xfrm>
            <a:off x="591300" y="1570833"/>
            <a:ext cx="7961400" cy="3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50">
                <a:solidFill>
                  <a:srgbClr val="818281"/>
                </a:solidFill>
                <a:highlight>
                  <a:srgbClr val="FFFFFF"/>
                </a:highlight>
              </a:rPr>
              <a:t>This presentation is for informational purposes only and does not constitute an offer to sell, a solicitation to buy, or a recommendation for any security; nor does it constitute an offer to provide investment advisory or other services by Quantopian, Inc. ("Quantopian"). Nothing contained herein constitutes investment advice or offers any opinion with respect to the suitability of any security, and any views expressed herein should not be taken as advice to buy, sell, or hold any security or as an endorsement of any security or company.  In preparing the information contained herein, Quantopian, Inc. has not taken into account the investment needs, objectives, and financial circumstances of any particular investor. Any views expressed and data illustrated herein were prepared based upon information, believed to be reliable, available to Quantopian, Inc. at the time of publication. Quantopian makes no guarantees as to their accuracy or completeness. All information is subject to change and may quickly become unreliable for various reasons, including changes in market conditions or economic circumstances.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Disclaimer</a:t>
            </a:r>
            <a:endParaRPr sz="3000"/>
          </a:p>
        </p:txBody>
      </p:sp>
      <p:sp>
        <p:nvSpPr>
          <p:cNvPr id="122" name="Google Shape;122;p24"/>
          <p:cNvSpPr txBox="1"/>
          <p:nvPr/>
        </p:nvSpPr>
        <p:spPr>
          <a:xfrm>
            <a:off x="591300" y="1570833"/>
            <a:ext cx="7961400" cy="3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50">
                <a:solidFill>
                  <a:srgbClr val="818281"/>
                </a:solidFill>
                <a:highlight>
                  <a:srgbClr val="FFFFFF"/>
                </a:highlight>
              </a:rPr>
              <a:t>This presentation is for informational purposes only and does not constitute an offer to sell, a solicitation to buy, or a recommendation for any security; nor does it constitute an offer to provide investment advisory or other services by Quantopian, Inc. ("Quantopian"). Nothing contained herein constitutes investment advice or offers any opinion with respect to the suitability of any security, and any views expressed herein should not be taken as advice to buy, sell, or hold any security or as an endorsement of any security or company.  In preparing the information contained herein, Quantopian, Inc. has not taken into account the investment needs, objectives, and financial circumstances of any particular investor. Any views expressed and data illustrated herein were prepared based upon information, believed to be reliable, available to Quantopian, Inc. at the time of publication. Quantopian makes no guarantees as to their accuracy or completeness. All information is subject to change and may quickly become unreliable for various reasons, including changes in market conditions or economic circumstances.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descr="Screen Shot 2015-04-03 at 1.30.07 PM.png" id="127" name="Google Shape;127;p25"/>
          <p:cNvPicPr preferRelativeResize="0"/>
          <p:nvPr/>
        </p:nvPicPr>
        <p:blipFill rotWithShape="1">
          <a:blip r:embed="rId3">
            <a:alphaModFix/>
          </a:blip>
          <a:srcRect b="0" l="0" r="0" t="0"/>
          <a:stretch/>
        </p:blipFill>
        <p:spPr>
          <a:xfrm>
            <a:off x="3010149" y="1608759"/>
            <a:ext cx="1865700" cy="1464000"/>
          </a:xfrm>
          <a:prstGeom prst="rect">
            <a:avLst/>
          </a:prstGeom>
          <a:noFill/>
          <a:ln>
            <a:noFill/>
          </a:ln>
        </p:spPr>
      </p:pic>
      <p:sp>
        <p:nvSpPr>
          <p:cNvPr id="128" name="Google Shape;128;p25"/>
          <p:cNvSpPr txBox="1"/>
          <p:nvPr>
            <p:ph type="title"/>
          </p:nvPr>
        </p:nvSpPr>
        <p:spPr>
          <a:xfrm>
            <a:off x="457200" y="313532"/>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Quantopian</a:t>
            </a:r>
            <a:endParaRPr>
              <a:latin typeface="Open Sans"/>
              <a:ea typeface="Open Sans"/>
              <a:cs typeface="Open Sans"/>
              <a:sym typeface="Open Sans"/>
            </a:endParaRPr>
          </a:p>
        </p:txBody>
      </p:sp>
      <p:cxnSp>
        <p:nvCxnSpPr>
          <p:cNvPr id="129" name="Google Shape;129;p25"/>
          <p:cNvCxnSpPr/>
          <p:nvPr/>
        </p:nvCxnSpPr>
        <p:spPr>
          <a:xfrm>
            <a:off x="2516099" y="2340708"/>
            <a:ext cx="444900" cy="0"/>
          </a:xfrm>
          <a:prstGeom prst="straightConnector1">
            <a:avLst/>
          </a:prstGeom>
          <a:noFill/>
          <a:ln cap="flat" cmpd="sng" w="38100">
            <a:solidFill>
              <a:schemeClr val="dk2"/>
            </a:solidFill>
            <a:prstDash val="solid"/>
            <a:round/>
            <a:headEnd len="med" w="med" type="none"/>
            <a:tailEnd len="med" w="med" type="triangle"/>
          </a:ln>
        </p:spPr>
      </p:cxnSp>
      <p:cxnSp>
        <p:nvCxnSpPr>
          <p:cNvPr id="130" name="Google Shape;130;p25"/>
          <p:cNvCxnSpPr/>
          <p:nvPr/>
        </p:nvCxnSpPr>
        <p:spPr>
          <a:xfrm>
            <a:off x="4826798" y="2340708"/>
            <a:ext cx="444900" cy="0"/>
          </a:xfrm>
          <a:prstGeom prst="straightConnector1">
            <a:avLst/>
          </a:prstGeom>
          <a:noFill/>
          <a:ln cap="flat" cmpd="sng" w="38100">
            <a:solidFill>
              <a:schemeClr val="dk2"/>
            </a:solidFill>
            <a:prstDash val="solid"/>
            <a:round/>
            <a:headEnd len="med" w="med" type="none"/>
            <a:tailEnd len="med" w="med" type="triangle"/>
          </a:ln>
        </p:spPr>
      </p:cxnSp>
      <p:pic>
        <p:nvPicPr>
          <p:cNvPr descr="Screen Shot 2015-03-24 at 4.37.57 PM.png" id="131" name="Google Shape;131;p25"/>
          <p:cNvPicPr preferRelativeResize="0"/>
          <p:nvPr/>
        </p:nvPicPr>
        <p:blipFill rotWithShape="1">
          <a:blip r:embed="rId4">
            <a:alphaModFix/>
          </a:blip>
          <a:srcRect b="0" l="0" r="0" t="9371"/>
          <a:stretch/>
        </p:blipFill>
        <p:spPr>
          <a:xfrm>
            <a:off x="457201" y="1946518"/>
            <a:ext cx="2062200" cy="788700"/>
          </a:xfrm>
          <a:prstGeom prst="rect">
            <a:avLst/>
          </a:prstGeom>
          <a:noFill/>
          <a:ln>
            <a:noFill/>
          </a:ln>
        </p:spPr>
      </p:pic>
      <p:pic>
        <p:nvPicPr>
          <p:cNvPr descr="Screen Shot 2015-04-03 at 1.36.31 PM.png" id="132" name="Google Shape;132;p25"/>
          <p:cNvPicPr preferRelativeResize="0"/>
          <p:nvPr/>
        </p:nvPicPr>
        <p:blipFill rotWithShape="1">
          <a:blip r:embed="rId5">
            <a:alphaModFix/>
          </a:blip>
          <a:srcRect b="0" l="0" r="0" t="0"/>
          <a:stretch/>
        </p:blipFill>
        <p:spPr>
          <a:xfrm>
            <a:off x="3205438" y="1888571"/>
            <a:ext cx="2148900" cy="1270800"/>
          </a:xfrm>
          <a:prstGeom prst="rect">
            <a:avLst/>
          </a:prstGeom>
          <a:noFill/>
          <a:ln>
            <a:noFill/>
          </a:ln>
        </p:spPr>
      </p:pic>
      <p:pic>
        <p:nvPicPr>
          <p:cNvPr descr="Screen Shot 2015-04-03 at 1.31.49 PM.png" id="133" name="Google Shape;133;p25"/>
          <p:cNvPicPr preferRelativeResize="0"/>
          <p:nvPr/>
        </p:nvPicPr>
        <p:blipFill rotWithShape="1">
          <a:blip r:embed="rId6">
            <a:alphaModFix/>
          </a:blip>
          <a:srcRect b="0" l="0" r="0" t="0"/>
          <a:stretch/>
        </p:blipFill>
        <p:spPr>
          <a:xfrm>
            <a:off x="3449938" y="2119984"/>
            <a:ext cx="2062200" cy="1224300"/>
          </a:xfrm>
          <a:prstGeom prst="rect">
            <a:avLst/>
          </a:prstGeom>
          <a:noFill/>
          <a:ln>
            <a:noFill/>
          </a:ln>
        </p:spPr>
      </p:pic>
      <p:sp>
        <p:nvSpPr>
          <p:cNvPr id="134" name="Google Shape;134;p25"/>
          <p:cNvSpPr txBox="1"/>
          <p:nvPr/>
        </p:nvSpPr>
        <p:spPr>
          <a:xfrm>
            <a:off x="398100" y="3789208"/>
            <a:ext cx="21804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&gt;85</a:t>
            </a:r>
            <a:r>
              <a:rPr lang="en" sz="2400">
                <a:latin typeface="Open Sans"/>
                <a:ea typeface="Open Sans"/>
                <a:cs typeface="Open Sans"/>
                <a:sym typeface="Open Sans"/>
              </a:rPr>
              <a:t>.000 users</a:t>
            </a:r>
            <a:endParaRPr sz="2400">
              <a:latin typeface="Open Sans"/>
              <a:ea typeface="Open Sans"/>
              <a:cs typeface="Open Sans"/>
              <a:sym typeface="Open Sans"/>
            </a:endParaRPr>
          </a:p>
        </p:txBody>
      </p:sp>
      <p:sp>
        <p:nvSpPr>
          <p:cNvPr id="135" name="Google Shape;135;p25"/>
          <p:cNvSpPr txBox="1"/>
          <p:nvPr/>
        </p:nvSpPr>
        <p:spPr>
          <a:xfrm>
            <a:off x="2968300" y="3789208"/>
            <a:ext cx="30255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Community,</a:t>
            </a:r>
            <a:endParaRPr sz="2400">
              <a:solidFill>
                <a:schemeClr val="dk1"/>
              </a:solidFill>
            </a:endParaRPr>
          </a:p>
          <a:p>
            <a:pPr indent="0" lvl="0" marL="0" rtl="0" algn="ctr">
              <a:spcBef>
                <a:spcPts val="0"/>
              </a:spcBef>
              <a:spcAft>
                <a:spcPts val="0"/>
              </a:spcAft>
              <a:buNone/>
            </a:pPr>
            <a:r>
              <a:rPr lang="en" sz="2400"/>
              <a:t>backtester + data,</a:t>
            </a:r>
            <a:endParaRPr sz="2400"/>
          </a:p>
          <a:p>
            <a:pPr indent="0" lvl="0" marL="0" rtl="0" algn="ctr">
              <a:spcBef>
                <a:spcPts val="0"/>
              </a:spcBef>
              <a:spcAft>
                <a:spcPts val="0"/>
              </a:spcAft>
              <a:buNone/>
            </a:pPr>
            <a:r>
              <a:rPr lang="en" sz="2400"/>
              <a:t>real-money trading</a:t>
            </a:r>
            <a:endParaRPr sz="2400"/>
          </a:p>
          <a:p>
            <a:pPr indent="0" lvl="0" marL="0" rtl="0" algn="ctr">
              <a:spcBef>
                <a:spcPts val="0"/>
              </a:spcBef>
              <a:spcAft>
                <a:spcPts val="0"/>
              </a:spcAft>
              <a:buNone/>
            </a:pPr>
            <a:r>
              <a:rPr lang="en" sz="2400"/>
              <a:t>competitions</a:t>
            </a:r>
            <a:endParaRPr sz="2400"/>
          </a:p>
        </p:txBody>
      </p:sp>
      <p:cxnSp>
        <p:nvCxnSpPr>
          <p:cNvPr id="136" name="Google Shape;136;p25"/>
          <p:cNvCxnSpPr/>
          <p:nvPr/>
        </p:nvCxnSpPr>
        <p:spPr>
          <a:xfrm>
            <a:off x="5761599" y="2340708"/>
            <a:ext cx="672000" cy="0"/>
          </a:xfrm>
          <a:prstGeom prst="straightConnector1">
            <a:avLst/>
          </a:prstGeom>
          <a:noFill/>
          <a:ln cap="flat" cmpd="sng" w="38100">
            <a:solidFill>
              <a:schemeClr val="dk2"/>
            </a:solidFill>
            <a:prstDash val="solid"/>
            <a:round/>
            <a:headEnd len="med" w="med" type="none"/>
            <a:tailEnd len="med" w="med" type="triangle"/>
          </a:ln>
        </p:spPr>
      </p:cxnSp>
      <p:pic>
        <p:nvPicPr>
          <p:cNvPr id="137" name="Google Shape;137;p25"/>
          <p:cNvPicPr preferRelativeResize="0"/>
          <p:nvPr/>
        </p:nvPicPr>
        <p:blipFill rotWithShape="1">
          <a:blip r:embed="rId7">
            <a:alphaModFix/>
          </a:blip>
          <a:srcRect b="0" l="0" r="0" t="0"/>
          <a:stretch/>
        </p:blipFill>
        <p:spPr>
          <a:xfrm>
            <a:off x="3738250" y="2340708"/>
            <a:ext cx="1865700" cy="1287300"/>
          </a:xfrm>
          <a:prstGeom prst="rect">
            <a:avLst/>
          </a:prstGeom>
          <a:noFill/>
          <a:ln>
            <a:noFill/>
          </a:ln>
        </p:spPr>
      </p:pic>
      <p:sp>
        <p:nvSpPr>
          <p:cNvPr id="138" name="Google Shape;138;p25"/>
          <p:cNvSpPr txBox="1"/>
          <p:nvPr/>
        </p:nvSpPr>
        <p:spPr>
          <a:xfrm>
            <a:off x="6206500" y="3789208"/>
            <a:ext cx="26982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Select best trading strategies and invest capital</a:t>
            </a:r>
            <a:endParaRPr sz="2400"/>
          </a:p>
        </p:txBody>
      </p:sp>
      <p:pic>
        <p:nvPicPr>
          <p:cNvPr id="139" name="Google Shape;139;p25"/>
          <p:cNvPicPr preferRelativeResize="0"/>
          <p:nvPr/>
        </p:nvPicPr>
        <p:blipFill>
          <a:blip r:embed="rId8">
            <a:alphaModFix/>
          </a:blip>
          <a:stretch>
            <a:fillRect/>
          </a:stretch>
        </p:blipFill>
        <p:spPr>
          <a:xfrm>
            <a:off x="6684550" y="1853689"/>
            <a:ext cx="1635299" cy="11053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1404125" y="1521750"/>
            <a:ext cx="5136356" cy="3471863"/>
          </a:xfrm>
          <a:prstGeom prst="rect">
            <a:avLst/>
          </a:prstGeom>
          <a:noFill/>
          <a:ln>
            <a:noFill/>
          </a:ln>
        </p:spPr>
      </p:pic>
      <p:sp>
        <p:nvSpPr>
          <p:cNvPr id="145" name="Google Shape;145;p26"/>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select strategies for fund?</a:t>
            </a:r>
            <a:endParaRPr/>
          </a:p>
        </p:txBody>
      </p:sp>
      <p:cxnSp>
        <p:nvCxnSpPr>
          <p:cNvPr id="146" name="Google Shape;146;p26"/>
          <p:cNvCxnSpPr/>
          <p:nvPr/>
        </p:nvCxnSpPr>
        <p:spPr>
          <a:xfrm rot="10800000">
            <a:off x="1764700" y="4274611"/>
            <a:ext cx="4519800" cy="0"/>
          </a:xfrm>
          <a:prstGeom prst="straightConnector1">
            <a:avLst/>
          </a:prstGeom>
          <a:noFill/>
          <a:ln cap="flat" cmpd="sng" w="19050">
            <a:solidFill>
              <a:schemeClr val="dk2"/>
            </a:solidFill>
            <a:prstDash val="solid"/>
            <a:round/>
            <a:headEnd len="med" w="med" type="none"/>
            <a:tailEnd len="med" w="med" type="triangle"/>
          </a:ln>
        </p:spPr>
      </p:cxnSp>
      <p:sp>
        <p:nvSpPr>
          <p:cNvPr id="147" name="Google Shape;147;p26"/>
          <p:cNvSpPr txBox="1"/>
          <p:nvPr/>
        </p:nvSpPr>
        <p:spPr>
          <a:xfrm>
            <a:off x="5300100" y="3861347"/>
            <a:ext cx="9459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backtest</a:t>
            </a:r>
            <a:endParaRPr/>
          </a:p>
        </p:txBody>
      </p:sp>
      <p:sp>
        <p:nvSpPr>
          <p:cNvPr id="148" name="Google Shape;148;p26"/>
          <p:cNvSpPr txBox="1"/>
          <p:nvPr/>
        </p:nvSpPr>
        <p:spPr>
          <a:xfrm>
            <a:off x="6442125" y="2268083"/>
            <a:ext cx="1254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paper trading</a:t>
            </a:r>
            <a:endParaRPr/>
          </a:p>
        </p:txBody>
      </p:sp>
      <p:cxnSp>
        <p:nvCxnSpPr>
          <p:cNvPr id="149" name="Google Shape;149;p26"/>
          <p:cNvCxnSpPr>
            <a:stCxn id="148" idx="0"/>
          </p:cNvCxnSpPr>
          <p:nvPr/>
        </p:nvCxnSpPr>
        <p:spPr>
          <a:xfrm rot="10800000">
            <a:off x="6499125" y="2067383"/>
            <a:ext cx="570000" cy="200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57200" y="398198"/>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Does out-of-sample data support backtest?</a:t>
            </a:r>
            <a:endParaRPr/>
          </a:p>
        </p:txBody>
      </p:sp>
      <p:pic>
        <p:nvPicPr>
          <p:cNvPr id="155" name="Google Shape;155;p27"/>
          <p:cNvPicPr preferRelativeResize="0"/>
          <p:nvPr/>
        </p:nvPicPr>
        <p:blipFill>
          <a:blip r:embed="rId3">
            <a:alphaModFix/>
          </a:blip>
          <a:stretch>
            <a:fillRect/>
          </a:stretch>
        </p:blipFill>
        <p:spPr>
          <a:xfrm>
            <a:off x="1964525" y="1562663"/>
            <a:ext cx="5214938" cy="37004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Blackbox Machine Learning</a:t>
            </a:r>
            <a:endParaRPr/>
          </a:p>
        </p:txBody>
      </p:sp>
      <p:sp>
        <p:nvSpPr>
          <p:cNvPr id="161" name="Google Shape;161;p28"/>
          <p:cNvSpPr/>
          <p:nvPr/>
        </p:nvSpPr>
        <p:spPr>
          <a:xfrm>
            <a:off x="3231963" y="1480146"/>
            <a:ext cx="1799700" cy="952800"/>
          </a:xfrm>
          <a:prstGeom prst="rect">
            <a:avLst/>
          </a:prstGeom>
          <a:solidFill>
            <a:srgbClr val="0000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Open Sans"/>
                <a:ea typeface="Open Sans"/>
                <a:cs typeface="Open Sans"/>
                <a:sym typeface="Open Sans"/>
              </a:rPr>
              <a:t>Classifier</a:t>
            </a:r>
            <a:endParaRPr sz="2400">
              <a:solidFill>
                <a:srgbClr val="FFFFFF"/>
              </a:solidFill>
              <a:latin typeface="Open Sans"/>
              <a:ea typeface="Open Sans"/>
              <a:cs typeface="Open Sans"/>
              <a:sym typeface="Open Sans"/>
            </a:endParaRPr>
          </a:p>
        </p:txBody>
      </p:sp>
      <p:sp>
        <p:nvSpPr>
          <p:cNvPr id="162" name="Google Shape;162;p28"/>
          <p:cNvSpPr txBox="1"/>
          <p:nvPr/>
        </p:nvSpPr>
        <p:spPr>
          <a:xfrm>
            <a:off x="897388" y="1729396"/>
            <a:ext cx="924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Data</a:t>
            </a:r>
            <a:endParaRPr sz="2400">
              <a:latin typeface="Open Sans"/>
              <a:ea typeface="Open Sans"/>
              <a:cs typeface="Open Sans"/>
              <a:sym typeface="Open Sans"/>
            </a:endParaRPr>
          </a:p>
        </p:txBody>
      </p:sp>
      <p:sp>
        <p:nvSpPr>
          <p:cNvPr id="163" name="Google Shape;163;p28"/>
          <p:cNvSpPr txBox="1"/>
          <p:nvPr/>
        </p:nvSpPr>
        <p:spPr>
          <a:xfrm>
            <a:off x="6185913" y="1729396"/>
            <a:ext cx="20607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Predictions</a:t>
            </a:r>
            <a:endParaRPr sz="2400">
              <a:latin typeface="Open Sans"/>
              <a:ea typeface="Open Sans"/>
              <a:cs typeface="Open Sans"/>
              <a:sym typeface="Open Sans"/>
            </a:endParaRPr>
          </a:p>
        </p:txBody>
      </p:sp>
      <p:cxnSp>
        <p:nvCxnSpPr>
          <p:cNvPr id="164" name="Google Shape;164;p28"/>
          <p:cNvCxnSpPr>
            <a:stCxn id="162" idx="3"/>
            <a:endCxn id="161" idx="1"/>
          </p:cNvCxnSpPr>
          <p:nvPr/>
        </p:nvCxnSpPr>
        <p:spPr>
          <a:xfrm>
            <a:off x="1821387" y="1956496"/>
            <a:ext cx="1410600" cy="0"/>
          </a:xfrm>
          <a:prstGeom prst="straightConnector1">
            <a:avLst/>
          </a:prstGeom>
          <a:noFill/>
          <a:ln cap="flat" cmpd="sng" w="19050">
            <a:solidFill>
              <a:schemeClr val="dk2"/>
            </a:solidFill>
            <a:prstDash val="solid"/>
            <a:round/>
            <a:headEnd len="med" w="med" type="none"/>
            <a:tailEnd len="med" w="med" type="triangle"/>
          </a:ln>
        </p:spPr>
      </p:cxnSp>
      <p:cxnSp>
        <p:nvCxnSpPr>
          <p:cNvPr id="165" name="Google Shape;165;p28"/>
          <p:cNvCxnSpPr>
            <a:stCxn id="161" idx="3"/>
            <a:endCxn id="163" idx="1"/>
          </p:cNvCxnSpPr>
          <p:nvPr/>
        </p:nvCxnSpPr>
        <p:spPr>
          <a:xfrm>
            <a:off x="5031663" y="1956546"/>
            <a:ext cx="1154100" cy="0"/>
          </a:xfrm>
          <a:prstGeom prst="straightConnector1">
            <a:avLst/>
          </a:prstGeom>
          <a:noFill/>
          <a:ln cap="flat" cmpd="sng" w="19050">
            <a:solidFill>
              <a:schemeClr val="dk2"/>
            </a:solidFill>
            <a:prstDash val="solid"/>
            <a:round/>
            <a:headEnd len="med" w="med" type="none"/>
            <a:tailEnd len="med" w="med" type="triangle"/>
          </a:ln>
        </p:spPr>
      </p:cxnSp>
      <p:sp>
        <p:nvSpPr>
          <p:cNvPr id="166" name="Google Shape;166;p28"/>
          <p:cNvSpPr txBox="1"/>
          <p:nvPr>
            <p:ph idx="1" type="body"/>
          </p:nvPr>
        </p:nvSpPr>
        <p:spPr>
          <a:xfrm>
            <a:off x="457200" y="2521229"/>
            <a:ext cx="8229600" cy="4139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Train classifier to distinguish between distributions.</a:t>
            </a:r>
            <a:endParaRPr/>
          </a:p>
          <a:p>
            <a:pPr indent="-419100" lvl="0" marL="457200" rtl="0" algn="l">
              <a:spcBef>
                <a:spcPts val="1000"/>
              </a:spcBef>
              <a:spcAft>
                <a:spcPts val="0"/>
              </a:spcAft>
              <a:buSzPts val="3000"/>
              <a:buChar char="⚫"/>
            </a:pPr>
            <a:r>
              <a:rPr lang="en"/>
              <a:t>Classification framework </a:t>
            </a:r>
            <a:r>
              <a:rPr b="1" lang="en"/>
              <a:t>not well suited</a:t>
            </a:r>
            <a:r>
              <a:rPr lang="en"/>
              <a:t>.</a:t>
            </a:r>
            <a:endParaRPr/>
          </a:p>
          <a:p>
            <a:pPr indent="-419100" lvl="0" marL="457200" rtl="0" algn="l">
              <a:spcBef>
                <a:spcPts val="1000"/>
              </a:spcBef>
              <a:spcAft>
                <a:spcPts val="1000"/>
              </a:spcAft>
              <a:buSzPts val="3000"/>
              <a:buChar char="⚫"/>
            </a:pPr>
            <a:r>
              <a:rPr b="1" lang="en"/>
              <a:t>Blackbox</a:t>
            </a:r>
            <a:r>
              <a:rPr lang="en"/>
              <a:t>: Not good at conveying what was learned.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000"/>
                                        <p:tgtEl>
                                          <p:spTgt spid="16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Frequentist Statistics</a:t>
            </a:r>
            <a:endParaRPr/>
          </a:p>
        </p:txBody>
      </p:sp>
      <p:sp>
        <p:nvSpPr>
          <p:cNvPr id="172" name="Google Shape;172;p29"/>
          <p:cNvSpPr/>
          <p:nvPr/>
        </p:nvSpPr>
        <p:spPr>
          <a:xfrm>
            <a:off x="3231963" y="1442046"/>
            <a:ext cx="1799700" cy="952800"/>
          </a:xfrm>
          <a:prstGeom prst="rect">
            <a:avLst/>
          </a:prstGeom>
          <a:solidFill>
            <a:srgbClr val="B7B7B7"/>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Hypothesis</a:t>
            </a:r>
            <a:endParaRPr sz="2400">
              <a:solidFill>
                <a:srgbClr val="FFFFFF"/>
              </a:solidFill>
            </a:endParaRPr>
          </a:p>
          <a:p>
            <a:pPr indent="0" lvl="0" marL="0" rtl="0" algn="ctr">
              <a:spcBef>
                <a:spcPts val="0"/>
              </a:spcBef>
              <a:spcAft>
                <a:spcPts val="0"/>
              </a:spcAft>
              <a:buNone/>
            </a:pPr>
            <a:r>
              <a:rPr lang="en" sz="2400">
                <a:solidFill>
                  <a:srgbClr val="FFFFFF"/>
                </a:solidFill>
              </a:rPr>
              <a:t>Test</a:t>
            </a:r>
            <a:endParaRPr sz="2400">
              <a:solidFill>
                <a:srgbClr val="FFFFFF"/>
              </a:solidFill>
            </a:endParaRPr>
          </a:p>
        </p:txBody>
      </p:sp>
      <p:sp>
        <p:nvSpPr>
          <p:cNvPr id="173" name="Google Shape;173;p29"/>
          <p:cNvSpPr txBox="1"/>
          <p:nvPr/>
        </p:nvSpPr>
        <p:spPr>
          <a:xfrm>
            <a:off x="897388" y="1691296"/>
            <a:ext cx="924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Data</a:t>
            </a:r>
            <a:endParaRPr sz="2400"/>
          </a:p>
        </p:txBody>
      </p:sp>
      <p:sp>
        <p:nvSpPr>
          <p:cNvPr id="174" name="Google Shape;174;p29"/>
          <p:cNvSpPr txBox="1"/>
          <p:nvPr/>
        </p:nvSpPr>
        <p:spPr>
          <a:xfrm>
            <a:off x="6186075" y="1691300"/>
            <a:ext cx="20607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p-value</a:t>
            </a:r>
            <a:endParaRPr sz="2400"/>
          </a:p>
        </p:txBody>
      </p:sp>
      <p:cxnSp>
        <p:nvCxnSpPr>
          <p:cNvPr id="175" name="Google Shape;175;p29"/>
          <p:cNvCxnSpPr>
            <a:stCxn id="173" idx="3"/>
            <a:endCxn id="172" idx="1"/>
          </p:cNvCxnSpPr>
          <p:nvPr/>
        </p:nvCxnSpPr>
        <p:spPr>
          <a:xfrm>
            <a:off x="1821388" y="1918396"/>
            <a:ext cx="1410600" cy="0"/>
          </a:xfrm>
          <a:prstGeom prst="straightConnector1">
            <a:avLst/>
          </a:prstGeom>
          <a:noFill/>
          <a:ln cap="flat" cmpd="sng" w="19050">
            <a:solidFill>
              <a:schemeClr val="dk2"/>
            </a:solidFill>
            <a:prstDash val="solid"/>
            <a:round/>
            <a:headEnd len="med" w="med" type="none"/>
            <a:tailEnd len="med" w="med" type="triangle"/>
          </a:ln>
        </p:spPr>
      </p:cxnSp>
      <p:cxnSp>
        <p:nvCxnSpPr>
          <p:cNvPr id="176" name="Google Shape;176;p29"/>
          <p:cNvCxnSpPr>
            <a:stCxn id="172" idx="3"/>
            <a:endCxn id="174" idx="1"/>
          </p:cNvCxnSpPr>
          <p:nvPr/>
        </p:nvCxnSpPr>
        <p:spPr>
          <a:xfrm>
            <a:off x="5031663" y="1918446"/>
            <a:ext cx="1154400" cy="0"/>
          </a:xfrm>
          <a:prstGeom prst="straightConnector1">
            <a:avLst/>
          </a:prstGeom>
          <a:noFill/>
          <a:ln cap="flat" cmpd="sng" w="19050">
            <a:solidFill>
              <a:schemeClr val="dk2"/>
            </a:solidFill>
            <a:prstDash val="solid"/>
            <a:round/>
            <a:headEnd len="med" w="med" type="none"/>
            <a:tailEnd len="med" w="med" type="triangle"/>
          </a:ln>
        </p:spPr>
      </p:cxnSp>
      <p:sp>
        <p:nvSpPr>
          <p:cNvPr id="177" name="Google Shape;177;p29"/>
          <p:cNvSpPr txBox="1"/>
          <p:nvPr>
            <p:ph idx="1" type="body"/>
          </p:nvPr>
        </p:nvSpPr>
        <p:spPr>
          <a:xfrm>
            <a:off x="457200" y="2291150"/>
            <a:ext cx="8229600" cy="2360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Gray box - </a:t>
            </a:r>
            <a:r>
              <a:rPr b="1" lang="en"/>
              <a:t>implicit assumptions</a:t>
            </a:r>
            <a:r>
              <a:rPr lang="en"/>
              <a:t>:</a:t>
            </a:r>
            <a:endParaRPr/>
          </a:p>
          <a:p>
            <a:pPr indent="-381000" lvl="1" marL="914400" rtl="0" algn="l">
              <a:spcBef>
                <a:spcPts val="1000"/>
              </a:spcBef>
              <a:spcAft>
                <a:spcPts val="0"/>
              </a:spcAft>
              <a:buSzPts val="2400"/>
              <a:buChar char="⚪"/>
            </a:pPr>
            <a:r>
              <a:rPr lang="en"/>
              <a:t>normality (violated here, daily returns have </a:t>
            </a:r>
            <a:r>
              <a:rPr b="1" lang="en"/>
              <a:t>heavy tails</a:t>
            </a:r>
            <a:r>
              <a:rPr lang="en"/>
              <a:t>)</a:t>
            </a:r>
            <a:endParaRPr/>
          </a:p>
          <a:p>
            <a:pPr indent="-419100" lvl="0" marL="457200" rtl="0" algn="l">
              <a:spcBef>
                <a:spcPts val="1000"/>
              </a:spcBef>
              <a:spcAft>
                <a:spcPts val="0"/>
              </a:spcAft>
              <a:buSzPts val="3000"/>
              <a:buChar char="⚫"/>
            </a:pPr>
            <a:r>
              <a:rPr lang="en"/>
              <a:t>Hard to change assumptions.</a:t>
            </a:r>
            <a:endParaRPr/>
          </a:p>
          <a:p>
            <a:pPr indent="-419100" lvl="0" marL="457200" rtl="0" algn="l">
              <a:spcBef>
                <a:spcPts val="1000"/>
              </a:spcBef>
              <a:spcAft>
                <a:spcPts val="1000"/>
              </a:spcAft>
              <a:buSzPts val="3000"/>
              <a:buChar char="⚫"/>
            </a:pPr>
            <a:r>
              <a:rPr lang="en"/>
              <a:t>p-value is </a:t>
            </a:r>
            <a:r>
              <a:rPr b="1" lang="en"/>
              <a:t>not</a:t>
            </a:r>
            <a:r>
              <a:rPr lang="en"/>
              <a:t> the probability we care about.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Probabilistic Programming</a:t>
            </a:r>
            <a:endParaRPr/>
          </a:p>
        </p:txBody>
      </p:sp>
      <p:sp>
        <p:nvSpPr>
          <p:cNvPr id="183" name="Google Shape;183;p30"/>
          <p:cNvSpPr txBox="1"/>
          <p:nvPr>
            <p:ph idx="1" type="body"/>
          </p:nvPr>
        </p:nvSpPr>
        <p:spPr>
          <a:xfrm>
            <a:off x="457200" y="3112417"/>
            <a:ext cx="8229600" cy="1887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Arial"/>
              <a:buChar char="⚫"/>
            </a:pPr>
            <a:r>
              <a:rPr lang="en"/>
              <a:t>Build </a:t>
            </a:r>
            <a:r>
              <a:rPr b="1" lang="en"/>
              <a:t>custom model</a:t>
            </a:r>
            <a:r>
              <a:rPr lang="en"/>
              <a:t> in </a:t>
            </a:r>
            <a:r>
              <a:rPr b="1" lang="en"/>
              <a:t>code </a:t>
            </a:r>
            <a:r>
              <a:rPr lang="en"/>
              <a:t>(open box)</a:t>
            </a:r>
            <a:endParaRPr/>
          </a:p>
          <a:p>
            <a:pPr indent="-419100" lvl="0" marL="457200" rtl="0" algn="l">
              <a:spcBef>
                <a:spcPts val="1000"/>
              </a:spcBef>
              <a:spcAft>
                <a:spcPts val="0"/>
              </a:spcAft>
              <a:buSzPts val="3000"/>
              <a:buChar char="⚫"/>
            </a:pPr>
            <a:r>
              <a:rPr b="1" lang="en"/>
              <a:t>Automatic inference</a:t>
            </a:r>
            <a:r>
              <a:rPr lang="en"/>
              <a:t> with MCMC</a:t>
            </a:r>
            <a:endParaRPr/>
          </a:p>
          <a:p>
            <a:pPr indent="-419100" lvl="0" marL="457200" marR="0" rtl="0" algn="l">
              <a:lnSpc>
                <a:spcPct val="100000"/>
              </a:lnSpc>
              <a:spcBef>
                <a:spcPts val="1000"/>
              </a:spcBef>
              <a:spcAft>
                <a:spcPts val="0"/>
              </a:spcAft>
              <a:buClr>
                <a:schemeClr val="dk1"/>
              </a:buClr>
              <a:buSzPts val="3000"/>
              <a:buFont typeface="Arial"/>
              <a:buChar char="⚫"/>
            </a:pPr>
            <a:r>
              <a:rPr b="1" lang="en"/>
              <a:t>Bayesian</a:t>
            </a:r>
            <a:r>
              <a:rPr lang="en"/>
              <a:t> (actual probabilities, priors)</a:t>
            </a:r>
            <a:endParaRPr/>
          </a:p>
          <a:p>
            <a:pPr indent="0" lvl="0" marL="0" rtl="0" algn="l">
              <a:spcBef>
                <a:spcPts val="1000"/>
              </a:spcBef>
              <a:spcAft>
                <a:spcPts val="0"/>
              </a:spcAft>
              <a:buNone/>
            </a:pPr>
            <a:r>
              <a:t/>
            </a:r>
            <a:endParaRPr/>
          </a:p>
        </p:txBody>
      </p:sp>
      <p:sp>
        <p:nvSpPr>
          <p:cNvPr id="184" name="Google Shape;184;p30"/>
          <p:cNvSpPr/>
          <p:nvPr/>
        </p:nvSpPr>
        <p:spPr>
          <a:xfrm>
            <a:off x="3032175" y="1489972"/>
            <a:ext cx="1999500" cy="1295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Custom</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Probabilistic</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Model</a:t>
            </a:r>
            <a:endParaRPr sz="2400">
              <a:latin typeface="Open Sans"/>
              <a:ea typeface="Open Sans"/>
              <a:cs typeface="Open Sans"/>
              <a:sym typeface="Open Sans"/>
            </a:endParaRPr>
          </a:p>
        </p:txBody>
      </p:sp>
      <p:sp>
        <p:nvSpPr>
          <p:cNvPr id="185" name="Google Shape;185;p30"/>
          <p:cNvSpPr txBox="1"/>
          <p:nvPr/>
        </p:nvSpPr>
        <p:spPr>
          <a:xfrm>
            <a:off x="897388" y="1919896"/>
            <a:ext cx="924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Data</a:t>
            </a:r>
            <a:endParaRPr sz="2400">
              <a:latin typeface="Open Sans"/>
              <a:ea typeface="Open Sans"/>
              <a:cs typeface="Open Sans"/>
              <a:sym typeface="Open Sans"/>
            </a:endParaRPr>
          </a:p>
        </p:txBody>
      </p:sp>
      <p:sp>
        <p:nvSpPr>
          <p:cNvPr id="186" name="Google Shape;186;p30"/>
          <p:cNvSpPr txBox="1"/>
          <p:nvPr/>
        </p:nvSpPr>
        <p:spPr>
          <a:xfrm>
            <a:off x="6186063" y="1919896"/>
            <a:ext cx="20607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Probabilities</a:t>
            </a:r>
            <a:endParaRPr sz="2400">
              <a:latin typeface="Open Sans"/>
              <a:ea typeface="Open Sans"/>
              <a:cs typeface="Open Sans"/>
              <a:sym typeface="Open Sans"/>
            </a:endParaRPr>
          </a:p>
        </p:txBody>
      </p:sp>
      <p:cxnSp>
        <p:nvCxnSpPr>
          <p:cNvPr id="187" name="Google Shape;187;p30"/>
          <p:cNvCxnSpPr>
            <a:stCxn id="185" idx="3"/>
            <a:endCxn id="184" idx="1"/>
          </p:cNvCxnSpPr>
          <p:nvPr/>
        </p:nvCxnSpPr>
        <p:spPr>
          <a:xfrm flipH="1" rot="10800000">
            <a:off x="1821387" y="2137696"/>
            <a:ext cx="1210800" cy="9300"/>
          </a:xfrm>
          <a:prstGeom prst="straightConnector1">
            <a:avLst/>
          </a:prstGeom>
          <a:noFill/>
          <a:ln cap="flat" cmpd="sng" w="19050">
            <a:solidFill>
              <a:schemeClr val="dk2"/>
            </a:solidFill>
            <a:prstDash val="solid"/>
            <a:round/>
            <a:headEnd len="med" w="med" type="none"/>
            <a:tailEnd len="med" w="med" type="triangle"/>
          </a:ln>
        </p:spPr>
      </p:cxnSp>
      <p:cxnSp>
        <p:nvCxnSpPr>
          <p:cNvPr id="188" name="Google Shape;188;p30"/>
          <p:cNvCxnSpPr>
            <a:stCxn id="184" idx="3"/>
            <a:endCxn id="186" idx="1"/>
          </p:cNvCxnSpPr>
          <p:nvPr/>
        </p:nvCxnSpPr>
        <p:spPr>
          <a:xfrm>
            <a:off x="5031675" y="2137822"/>
            <a:ext cx="1154400" cy="9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57200" y="228865"/>
            <a:ext cx="8229600" cy="95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Bayesian modeling</a:t>
            </a:r>
            <a:endParaRPr/>
          </a:p>
        </p:txBody>
      </p:sp>
      <p:sp>
        <p:nvSpPr>
          <p:cNvPr id="194" name="Google Shape;194;p31"/>
          <p:cNvSpPr/>
          <p:nvPr/>
        </p:nvSpPr>
        <p:spPr>
          <a:xfrm>
            <a:off x="3402088" y="1419813"/>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Latent causes</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(Parameters)</a:t>
            </a:r>
            <a:endParaRPr sz="2400">
              <a:latin typeface="Open Sans"/>
              <a:ea typeface="Open Sans"/>
              <a:cs typeface="Open Sans"/>
              <a:sym typeface="Open Sans"/>
            </a:endParaRPr>
          </a:p>
        </p:txBody>
      </p:sp>
      <p:sp>
        <p:nvSpPr>
          <p:cNvPr id="195" name="Google Shape;195;p31"/>
          <p:cNvSpPr/>
          <p:nvPr/>
        </p:nvSpPr>
        <p:spPr>
          <a:xfrm>
            <a:off x="3402088" y="2769063"/>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Distribution</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of Data</a:t>
            </a:r>
            <a:endParaRPr sz="2400">
              <a:latin typeface="Open Sans"/>
              <a:ea typeface="Open Sans"/>
              <a:cs typeface="Open Sans"/>
              <a:sym typeface="Open Sans"/>
            </a:endParaRPr>
          </a:p>
        </p:txBody>
      </p:sp>
      <p:cxnSp>
        <p:nvCxnSpPr>
          <p:cNvPr id="196" name="Google Shape;196;p31"/>
          <p:cNvCxnSpPr>
            <a:stCxn id="194" idx="2"/>
            <a:endCxn id="195" idx="0"/>
          </p:cNvCxnSpPr>
          <p:nvPr/>
        </p:nvCxnSpPr>
        <p:spPr>
          <a:xfrm>
            <a:off x="4580038" y="2372613"/>
            <a:ext cx="0" cy="396300"/>
          </a:xfrm>
          <a:prstGeom prst="straightConnector1">
            <a:avLst/>
          </a:prstGeom>
          <a:noFill/>
          <a:ln cap="flat" cmpd="sng" w="38100">
            <a:solidFill>
              <a:schemeClr val="dk2"/>
            </a:solidFill>
            <a:prstDash val="solid"/>
            <a:round/>
            <a:headEnd len="med" w="med" type="none"/>
            <a:tailEnd len="med" w="med" type="triangle"/>
          </a:ln>
        </p:spPr>
      </p:cxnSp>
      <p:cxnSp>
        <p:nvCxnSpPr>
          <p:cNvPr id="197" name="Google Shape;197;p31"/>
          <p:cNvCxnSpPr/>
          <p:nvPr/>
        </p:nvCxnSpPr>
        <p:spPr>
          <a:xfrm>
            <a:off x="2386325" y="2518479"/>
            <a:ext cx="0" cy="1971000"/>
          </a:xfrm>
          <a:prstGeom prst="straightConnector1">
            <a:avLst/>
          </a:prstGeom>
          <a:noFill/>
          <a:ln cap="flat" cmpd="sng" w="38100">
            <a:solidFill>
              <a:schemeClr val="dk2"/>
            </a:solidFill>
            <a:prstDash val="solid"/>
            <a:round/>
            <a:headEnd len="med" w="med" type="none"/>
            <a:tailEnd len="med" w="med" type="triangle"/>
          </a:ln>
        </p:spPr>
      </p:cxnSp>
      <p:sp>
        <p:nvSpPr>
          <p:cNvPr id="198" name="Google Shape;198;p31"/>
          <p:cNvSpPr txBox="1"/>
          <p:nvPr/>
        </p:nvSpPr>
        <p:spPr>
          <a:xfrm rot="5400000">
            <a:off x="185600" y="2969867"/>
            <a:ext cx="31008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Model construction:</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How was data generated</a:t>
            </a:r>
            <a:endParaRPr sz="2400">
              <a:latin typeface="Open Sans"/>
              <a:ea typeface="Open Sans"/>
              <a:cs typeface="Open Sans"/>
              <a:sym typeface="Open Sans"/>
            </a:endParaRPr>
          </a:p>
        </p:txBody>
      </p:sp>
      <p:cxnSp>
        <p:nvCxnSpPr>
          <p:cNvPr id="199" name="Google Shape;199;p31"/>
          <p:cNvCxnSpPr/>
          <p:nvPr/>
        </p:nvCxnSpPr>
        <p:spPr>
          <a:xfrm rot="10800000">
            <a:off x="6754800" y="2344604"/>
            <a:ext cx="0" cy="1971000"/>
          </a:xfrm>
          <a:prstGeom prst="straightConnector1">
            <a:avLst/>
          </a:prstGeom>
          <a:noFill/>
          <a:ln cap="flat" cmpd="sng" w="38100">
            <a:solidFill>
              <a:schemeClr val="dk2"/>
            </a:solidFill>
            <a:prstDash val="solid"/>
            <a:round/>
            <a:headEnd len="med" w="med" type="none"/>
            <a:tailEnd len="med" w="med" type="triangle"/>
          </a:ln>
        </p:spPr>
      </p:cxnSp>
      <p:sp>
        <p:nvSpPr>
          <p:cNvPr id="200" name="Google Shape;200;p31"/>
          <p:cNvSpPr txBox="1"/>
          <p:nvPr/>
        </p:nvSpPr>
        <p:spPr>
          <a:xfrm rot="5400000">
            <a:off x="5540000" y="3063204"/>
            <a:ext cx="43176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Inference: Bayes Formula</a:t>
            </a:r>
            <a:endParaRPr sz="2400">
              <a:latin typeface="Open Sans"/>
              <a:ea typeface="Open Sans"/>
              <a:cs typeface="Open Sans"/>
              <a:sym typeface="Open Sans"/>
            </a:endParaRPr>
          </a:p>
          <a:p>
            <a:pPr indent="0" lvl="0" marL="0" rtl="0" algn="ctr">
              <a:spcBef>
                <a:spcPts val="0"/>
              </a:spcBef>
              <a:spcAft>
                <a:spcPts val="0"/>
              </a:spcAft>
              <a:buNone/>
            </a:pPr>
            <a:r>
              <a:rPr lang="en" sz="2400">
                <a:latin typeface="Open Sans"/>
                <a:ea typeface="Open Sans"/>
                <a:cs typeface="Open Sans"/>
                <a:sym typeface="Open Sans"/>
              </a:rPr>
              <a:t> most likely parameters given data</a:t>
            </a:r>
            <a:endParaRPr sz="2400">
              <a:latin typeface="Open Sans"/>
              <a:ea typeface="Open Sans"/>
              <a:cs typeface="Open Sans"/>
              <a:sym typeface="Open Sans"/>
            </a:endParaRPr>
          </a:p>
        </p:txBody>
      </p:sp>
      <p:sp>
        <p:nvSpPr>
          <p:cNvPr id="201" name="Google Shape;201;p31"/>
          <p:cNvSpPr/>
          <p:nvPr/>
        </p:nvSpPr>
        <p:spPr>
          <a:xfrm>
            <a:off x="3402103" y="4118313"/>
            <a:ext cx="2355900" cy="952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Observed Data</a:t>
            </a:r>
            <a:endParaRPr sz="2400">
              <a:latin typeface="Open Sans"/>
              <a:ea typeface="Open Sans"/>
              <a:cs typeface="Open Sans"/>
              <a:sym typeface="Open Sans"/>
            </a:endParaRPr>
          </a:p>
        </p:txBody>
      </p:sp>
      <p:cxnSp>
        <p:nvCxnSpPr>
          <p:cNvPr id="202" name="Google Shape;202;p31"/>
          <p:cNvCxnSpPr/>
          <p:nvPr/>
        </p:nvCxnSpPr>
        <p:spPr>
          <a:xfrm>
            <a:off x="4571989" y="3721813"/>
            <a:ext cx="0" cy="396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antopia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Quantopia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