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7"/>
  </p:notesMasterIdLst>
  <p:sldIdLst>
    <p:sldId id="256" r:id="rId2"/>
    <p:sldId id="302" r:id="rId3"/>
    <p:sldId id="275" r:id="rId4"/>
    <p:sldId id="257" r:id="rId5"/>
    <p:sldId id="258" r:id="rId6"/>
    <p:sldId id="262" r:id="rId7"/>
    <p:sldId id="301" r:id="rId8"/>
    <p:sldId id="274" r:id="rId9"/>
    <p:sldId id="271" r:id="rId10"/>
    <p:sldId id="288" r:id="rId11"/>
    <p:sldId id="276" r:id="rId12"/>
    <p:sldId id="277" r:id="rId13"/>
    <p:sldId id="278" r:id="rId14"/>
    <p:sldId id="279" r:id="rId15"/>
    <p:sldId id="259" r:id="rId16"/>
    <p:sldId id="280" r:id="rId17"/>
    <p:sldId id="260" r:id="rId18"/>
    <p:sldId id="281" r:id="rId19"/>
    <p:sldId id="261" r:id="rId20"/>
    <p:sldId id="283" r:id="rId21"/>
    <p:sldId id="282" r:id="rId22"/>
    <p:sldId id="284" r:id="rId23"/>
    <p:sldId id="294" r:id="rId24"/>
    <p:sldId id="295" r:id="rId25"/>
    <p:sldId id="289" r:id="rId26"/>
    <p:sldId id="304" r:id="rId27"/>
    <p:sldId id="292" r:id="rId28"/>
    <p:sldId id="293" r:id="rId29"/>
    <p:sldId id="305" r:id="rId30"/>
    <p:sldId id="312" r:id="rId31"/>
    <p:sldId id="290" r:id="rId32"/>
    <p:sldId id="310" r:id="rId33"/>
    <p:sldId id="287" r:id="rId34"/>
    <p:sldId id="303" r:id="rId35"/>
    <p:sldId id="300" r:id="rId36"/>
    <p:sldId id="291" r:id="rId37"/>
    <p:sldId id="298" r:id="rId38"/>
    <p:sldId id="307" r:id="rId39"/>
    <p:sldId id="306" r:id="rId40"/>
    <p:sldId id="299" r:id="rId41"/>
    <p:sldId id="308" r:id="rId42"/>
    <p:sldId id="296" r:id="rId43"/>
    <p:sldId id="309" r:id="rId44"/>
    <p:sldId id="297" r:id="rId45"/>
    <p:sldId id="311"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84"/>
  </p:normalViewPr>
  <p:slideViewPr>
    <p:cSldViewPr snapToGrid="0" snapToObjects="1" showGuides="1">
      <p:cViewPr varScale="1">
        <p:scale>
          <a:sx n="118" d="100"/>
          <a:sy n="118" d="100"/>
        </p:scale>
        <p:origin x="720" y="1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30927-3CDC-B943-BEA9-0F173FA888F6}" type="datetimeFigureOut">
              <a:t>3/15/19</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087B0A-343F-7145-8A90-3FB83E8BED9E}" type="slidenum">
              <a:t>‹#›</a:t>
            </a:fld>
            <a:endParaRPr lang="fr-FR"/>
          </a:p>
        </p:txBody>
      </p:sp>
    </p:spTree>
    <p:extLst>
      <p:ext uri="{BB962C8B-B14F-4D97-AF65-F5344CB8AC3E}">
        <p14:creationId xmlns:p14="http://schemas.microsoft.com/office/powerpoint/2010/main" val="2154562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a:t>Faire un exemple notebook</a:t>
            </a:r>
          </a:p>
        </p:txBody>
      </p:sp>
      <p:sp>
        <p:nvSpPr>
          <p:cNvPr id="4" name="Slide Number Placeholder 3"/>
          <p:cNvSpPr>
            <a:spLocks noGrp="1"/>
          </p:cNvSpPr>
          <p:nvPr>
            <p:ph type="sldNum" sz="quarter" idx="5"/>
          </p:nvPr>
        </p:nvSpPr>
        <p:spPr/>
        <p:txBody>
          <a:bodyPr/>
          <a:lstStyle/>
          <a:p>
            <a:fld id="{D8087B0A-343F-7145-8A90-3FB83E8BED9E}" type="slidenum">
              <a:t>8</a:t>
            </a:fld>
            <a:endParaRPr lang="fr-FR"/>
          </a:p>
        </p:txBody>
      </p:sp>
    </p:spTree>
    <p:extLst>
      <p:ext uri="{BB962C8B-B14F-4D97-AF65-F5344CB8AC3E}">
        <p14:creationId xmlns:p14="http://schemas.microsoft.com/office/powerpoint/2010/main" val="1861107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5"/>
          </p:nvPr>
        </p:nvSpPr>
        <p:spPr/>
        <p:txBody>
          <a:bodyPr/>
          <a:lstStyle/>
          <a:p>
            <a:fld id="{D8087B0A-343F-7145-8A90-3FB83E8BED9E}" type="slidenum">
              <a:t>9</a:t>
            </a:fld>
            <a:endParaRPr lang="fr-FR"/>
          </a:p>
        </p:txBody>
      </p:sp>
    </p:spTree>
    <p:extLst>
      <p:ext uri="{BB962C8B-B14F-4D97-AF65-F5344CB8AC3E}">
        <p14:creationId xmlns:p14="http://schemas.microsoft.com/office/powerpoint/2010/main" val="2951877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3CDF8-6A86-784C-98F8-259202CA3E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FR"/>
          </a:p>
        </p:txBody>
      </p:sp>
      <p:sp>
        <p:nvSpPr>
          <p:cNvPr id="3" name="Subtitle 2">
            <a:extLst>
              <a:ext uri="{FF2B5EF4-FFF2-40B4-BE49-F238E27FC236}">
                <a16:creationId xmlns:a16="http://schemas.microsoft.com/office/drawing/2014/main" id="{BFB6067E-F986-D947-BFF9-EA5566D0B9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4" name="Date Placeholder 3">
            <a:extLst>
              <a:ext uri="{FF2B5EF4-FFF2-40B4-BE49-F238E27FC236}">
                <a16:creationId xmlns:a16="http://schemas.microsoft.com/office/drawing/2014/main" id="{EFC6CD98-C39C-0B41-9F89-5880919F4D4E}"/>
              </a:ext>
            </a:extLst>
          </p:cNvPr>
          <p:cNvSpPr>
            <a:spLocks noGrp="1"/>
          </p:cNvSpPr>
          <p:nvPr>
            <p:ph type="dt" sz="half" idx="10"/>
          </p:nvPr>
        </p:nvSpPr>
        <p:spPr/>
        <p:txBody>
          <a:bodyPr/>
          <a:lstStyle/>
          <a:p>
            <a:fld id="{3D02A08E-94C2-894E-81BC-CA88AC9CC7E1}" type="datetimeFigureOut">
              <a:t>3/15/19</a:t>
            </a:fld>
            <a:endParaRPr lang="fr-FR"/>
          </a:p>
        </p:txBody>
      </p:sp>
      <p:sp>
        <p:nvSpPr>
          <p:cNvPr id="5" name="Footer Placeholder 4">
            <a:extLst>
              <a:ext uri="{FF2B5EF4-FFF2-40B4-BE49-F238E27FC236}">
                <a16:creationId xmlns:a16="http://schemas.microsoft.com/office/drawing/2014/main" id="{B67B29CD-D19B-6D42-A96C-409FD3823DB2}"/>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DC775B6D-0377-8C47-910A-744E7305AE1C}"/>
              </a:ext>
            </a:extLst>
          </p:cNvPr>
          <p:cNvSpPr>
            <a:spLocks noGrp="1"/>
          </p:cNvSpPr>
          <p:nvPr>
            <p:ph type="sldNum" sz="quarter" idx="12"/>
          </p:nvPr>
        </p:nvSpPr>
        <p:spPr/>
        <p:txBody>
          <a:bodyPr/>
          <a:lstStyle/>
          <a:p>
            <a:fld id="{E607FF5F-3303-5E4A-B94F-81F140252212}" type="slidenum">
              <a:t>‹#›</a:t>
            </a:fld>
            <a:endParaRPr lang="fr-FR"/>
          </a:p>
        </p:txBody>
      </p:sp>
    </p:spTree>
    <p:extLst>
      <p:ext uri="{BB962C8B-B14F-4D97-AF65-F5344CB8AC3E}">
        <p14:creationId xmlns:p14="http://schemas.microsoft.com/office/powerpoint/2010/main" val="3413380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A1291-2117-5142-ADC2-58B79E08AC15}"/>
              </a:ext>
            </a:extLst>
          </p:cNvPr>
          <p:cNvSpPr>
            <a:spLocks noGrp="1"/>
          </p:cNvSpPr>
          <p:nvPr>
            <p:ph type="title"/>
          </p:nvPr>
        </p:nvSpPr>
        <p:spPr/>
        <p:txBody>
          <a:bodyPr/>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F2476857-4DE2-3646-9CFE-2173963CFA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E1BD2ABC-199C-FD49-ACA3-1F29DF5607C7}"/>
              </a:ext>
            </a:extLst>
          </p:cNvPr>
          <p:cNvSpPr>
            <a:spLocks noGrp="1"/>
          </p:cNvSpPr>
          <p:nvPr>
            <p:ph type="dt" sz="half" idx="10"/>
          </p:nvPr>
        </p:nvSpPr>
        <p:spPr/>
        <p:txBody>
          <a:bodyPr/>
          <a:lstStyle/>
          <a:p>
            <a:fld id="{3D02A08E-94C2-894E-81BC-CA88AC9CC7E1}" type="datetimeFigureOut">
              <a:t>3/15/19</a:t>
            </a:fld>
            <a:endParaRPr lang="fr-FR"/>
          </a:p>
        </p:txBody>
      </p:sp>
      <p:sp>
        <p:nvSpPr>
          <p:cNvPr id="5" name="Footer Placeholder 4">
            <a:extLst>
              <a:ext uri="{FF2B5EF4-FFF2-40B4-BE49-F238E27FC236}">
                <a16:creationId xmlns:a16="http://schemas.microsoft.com/office/drawing/2014/main" id="{605A9631-D8DF-6547-A470-EDCD695A2720}"/>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C7667063-FA55-D843-8B48-DDD6A67C7422}"/>
              </a:ext>
            </a:extLst>
          </p:cNvPr>
          <p:cNvSpPr>
            <a:spLocks noGrp="1"/>
          </p:cNvSpPr>
          <p:nvPr>
            <p:ph type="sldNum" sz="quarter" idx="12"/>
          </p:nvPr>
        </p:nvSpPr>
        <p:spPr/>
        <p:txBody>
          <a:bodyPr/>
          <a:lstStyle/>
          <a:p>
            <a:fld id="{E607FF5F-3303-5E4A-B94F-81F140252212}" type="slidenum">
              <a:t>‹#›</a:t>
            </a:fld>
            <a:endParaRPr lang="fr-FR"/>
          </a:p>
        </p:txBody>
      </p:sp>
    </p:spTree>
    <p:extLst>
      <p:ext uri="{BB962C8B-B14F-4D97-AF65-F5344CB8AC3E}">
        <p14:creationId xmlns:p14="http://schemas.microsoft.com/office/powerpoint/2010/main" val="724261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F3A355-4889-7F49-BB5A-22D2D04765A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AE2C8260-1547-DA42-8DDE-12555560F6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97CA978E-EA59-E446-A1F3-202C6738EBE7}"/>
              </a:ext>
            </a:extLst>
          </p:cNvPr>
          <p:cNvSpPr>
            <a:spLocks noGrp="1"/>
          </p:cNvSpPr>
          <p:nvPr>
            <p:ph type="dt" sz="half" idx="10"/>
          </p:nvPr>
        </p:nvSpPr>
        <p:spPr/>
        <p:txBody>
          <a:bodyPr/>
          <a:lstStyle/>
          <a:p>
            <a:fld id="{3D02A08E-94C2-894E-81BC-CA88AC9CC7E1}" type="datetimeFigureOut">
              <a:t>3/15/19</a:t>
            </a:fld>
            <a:endParaRPr lang="fr-FR"/>
          </a:p>
        </p:txBody>
      </p:sp>
      <p:sp>
        <p:nvSpPr>
          <p:cNvPr id="5" name="Footer Placeholder 4">
            <a:extLst>
              <a:ext uri="{FF2B5EF4-FFF2-40B4-BE49-F238E27FC236}">
                <a16:creationId xmlns:a16="http://schemas.microsoft.com/office/drawing/2014/main" id="{8A2BCAB1-E280-294F-9286-2898ED9F649C}"/>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ABF2AE38-7598-2E41-815D-82F9AB0B1853}"/>
              </a:ext>
            </a:extLst>
          </p:cNvPr>
          <p:cNvSpPr>
            <a:spLocks noGrp="1"/>
          </p:cNvSpPr>
          <p:nvPr>
            <p:ph type="sldNum" sz="quarter" idx="12"/>
          </p:nvPr>
        </p:nvSpPr>
        <p:spPr/>
        <p:txBody>
          <a:bodyPr/>
          <a:lstStyle/>
          <a:p>
            <a:fld id="{E607FF5F-3303-5E4A-B94F-81F140252212}" type="slidenum">
              <a:t>‹#›</a:t>
            </a:fld>
            <a:endParaRPr lang="fr-FR"/>
          </a:p>
        </p:txBody>
      </p:sp>
    </p:spTree>
    <p:extLst>
      <p:ext uri="{BB962C8B-B14F-4D97-AF65-F5344CB8AC3E}">
        <p14:creationId xmlns:p14="http://schemas.microsoft.com/office/powerpoint/2010/main" val="26383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1C372-3BD0-AC41-B042-357A5A9874C4}"/>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1221753A-2ECC-2442-9A76-820A922A40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412EAD29-0DD8-5B44-B26C-C2D694D3BB9E}"/>
              </a:ext>
            </a:extLst>
          </p:cNvPr>
          <p:cNvSpPr>
            <a:spLocks noGrp="1"/>
          </p:cNvSpPr>
          <p:nvPr>
            <p:ph type="dt" sz="half" idx="10"/>
          </p:nvPr>
        </p:nvSpPr>
        <p:spPr/>
        <p:txBody>
          <a:bodyPr/>
          <a:lstStyle/>
          <a:p>
            <a:fld id="{3D02A08E-94C2-894E-81BC-CA88AC9CC7E1}" type="datetimeFigureOut">
              <a:t>3/15/19</a:t>
            </a:fld>
            <a:endParaRPr lang="fr-FR"/>
          </a:p>
        </p:txBody>
      </p:sp>
      <p:sp>
        <p:nvSpPr>
          <p:cNvPr id="5" name="Footer Placeholder 4">
            <a:extLst>
              <a:ext uri="{FF2B5EF4-FFF2-40B4-BE49-F238E27FC236}">
                <a16:creationId xmlns:a16="http://schemas.microsoft.com/office/drawing/2014/main" id="{0A8EC184-DBEF-3344-B9FC-268A46F6579D}"/>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19EC2893-F9C8-CD46-B38E-BB00D2D0ACFB}"/>
              </a:ext>
            </a:extLst>
          </p:cNvPr>
          <p:cNvSpPr>
            <a:spLocks noGrp="1"/>
          </p:cNvSpPr>
          <p:nvPr>
            <p:ph type="sldNum" sz="quarter" idx="12"/>
          </p:nvPr>
        </p:nvSpPr>
        <p:spPr/>
        <p:txBody>
          <a:bodyPr/>
          <a:lstStyle/>
          <a:p>
            <a:fld id="{E607FF5F-3303-5E4A-B94F-81F140252212}" type="slidenum">
              <a:t>‹#›</a:t>
            </a:fld>
            <a:endParaRPr lang="fr-FR"/>
          </a:p>
        </p:txBody>
      </p:sp>
    </p:spTree>
    <p:extLst>
      <p:ext uri="{BB962C8B-B14F-4D97-AF65-F5344CB8AC3E}">
        <p14:creationId xmlns:p14="http://schemas.microsoft.com/office/powerpoint/2010/main" val="151413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08CA9-BA86-3244-BD65-82F5CE50B7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FR"/>
          </a:p>
        </p:txBody>
      </p:sp>
      <p:sp>
        <p:nvSpPr>
          <p:cNvPr id="3" name="Text Placeholder 2">
            <a:extLst>
              <a:ext uri="{FF2B5EF4-FFF2-40B4-BE49-F238E27FC236}">
                <a16:creationId xmlns:a16="http://schemas.microsoft.com/office/drawing/2014/main" id="{3D1E6C97-3D5C-234D-9006-70358DB41E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A06A6B-9C42-3744-8A6E-41DC80F19B86}"/>
              </a:ext>
            </a:extLst>
          </p:cNvPr>
          <p:cNvSpPr>
            <a:spLocks noGrp="1"/>
          </p:cNvSpPr>
          <p:nvPr>
            <p:ph type="dt" sz="half" idx="10"/>
          </p:nvPr>
        </p:nvSpPr>
        <p:spPr/>
        <p:txBody>
          <a:bodyPr/>
          <a:lstStyle/>
          <a:p>
            <a:fld id="{3D02A08E-94C2-894E-81BC-CA88AC9CC7E1}" type="datetimeFigureOut">
              <a:t>3/15/19</a:t>
            </a:fld>
            <a:endParaRPr lang="fr-FR"/>
          </a:p>
        </p:txBody>
      </p:sp>
      <p:sp>
        <p:nvSpPr>
          <p:cNvPr id="5" name="Footer Placeholder 4">
            <a:extLst>
              <a:ext uri="{FF2B5EF4-FFF2-40B4-BE49-F238E27FC236}">
                <a16:creationId xmlns:a16="http://schemas.microsoft.com/office/drawing/2014/main" id="{F0A73803-1D84-9E45-9C73-574E180515A4}"/>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D9343869-0FE1-D049-89B4-20DB346D0D9D}"/>
              </a:ext>
            </a:extLst>
          </p:cNvPr>
          <p:cNvSpPr>
            <a:spLocks noGrp="1"/>
          </p:cNvSpPr>
          <p:nvPr>
            <p:ph type="sldNum" sz="quarter" idx="12"/>
          </p:nvPr>
        </p:nvSpPr>
        <p:spPr/>
        <p:txBody>
          <a:bodyPr/>
          <a:lstStyle/>
          <a:p>
            <a:fld id="{E607FF5F-3303-5E4A-B94F-81F140252212}" type="slidenum">
              <a:t>‹#›</a:t>
            </a:fld>
            <a:endParaRPr lang="fr-FR"/>
          </a:p>
        </p:txBody>
      </p:sp>
    </p:spTree>
    <p:extLst>
      <p:ext uri="{BB962C8B-B14F-4D97-AF65-F5344CB8AC3E}">
        <p14:creationId xmlns:p14="http://schemas.microsoft.com/office/powerpoint/2010/main" val="411584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5748A-EB29-3E41-835B-2D9329FED3C7}"/>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93A8244D-0F2E-CE41-97A8-B44E5F202E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a:extLst>
              <a:ext uri="{FF2B5EF4-FFF2-40B4-BE49-F238E27FC236}">
                <a16:creationId xmlns:a16="http://schemas.microsoft.com/office/drawing/2014/main" id="{1ACFCB5E-60CE-584C-B9B0-62B612A57B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a:extLst>
              <a:ext uri="{FF2B5EF4-FFF2-40B4-BE49-F238E27FC236}">
                <a16:creationId xmlns:a16="http://schemas.microsoft.com/office/drawing/2014/main" id="{B0031B2D-4FC0-8C48-9AB9-286386EB37D8}"/>
              </a:ext>
            </a:extLst>
          </p:cNvPr>
          <p:cNvSpPr>
            <a:spLocks noGrp="1"/>
          </p:cNvSpPr>
          <p:nvPr>
            <p:ph type="dt" sz="half" idx="10"/>
          </p:nvPr>
        </p:nvSpPr>
        <p:spPr/>
        <p:txBody>
          <a:bodyPr/>
          <a:lstStyle/>
          <a:p>
            <a:fld id="{3D02A08E-94C2-894E-81BC-CA88AC9CC7E1}" type="datetimeFigureOut">
              <a:t>3/15/19</a:t>
            </a:fld>
            <a:endParaRPr lang="fr-FR"/>
          </a:p>
        </p:txBody>
      </p:sp>
      <p:sp>
        <p:nvSpPr>
          <p:cNvPr id="6" name="Footer Placeholder 5">
            <a:extLst>
              <a:ext uri="{FF2B5EF4-FFF2-40B4-BE49-F238E27FC236}">
                <a16:creationId xmlns:a16="http://schemas.microsoft.com/office/drawing/2014/main" id="{937ACBF7-80AD-304C-97F1-EF91790903CC}"/>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39ACCCB7-A697-8045-8ED2-95D311537F45}"/>
              </a:ext>
            </a:extLst>
          </p:cNvPr>
          <p:cNvSpPr>
            <a:spLocks noGrp="1"/>
          </p:cNvSpPr>
          <p:nvPr>
            <p:ph type="sldNum" sz="quarter" idx="12"/>
          </p:nvPr>
        </p:nvSpPr>
        <p:spPr/>
        <p:txBody>
          <a:bodyPr/>
          <a:lstStyle/>
          <a:p>
            <a:fld id="{E607FF5F-3303-5E4A-B94F-81F140252212}" type="slidenum">
              <a:t>‹#›</a:t>
            </a:fld>
            <a:endParaRPr lang="fr-FR"/>
          </a:p>
        </p:txBody>
      </p:sp>
    </p:spTree>
    <p:extLst>
      <p:ext uri="{BB962C8B-B14F-4D97-AF65-F5344CB8AC3E}">
        <p14:creationId xmlns:p14="http://schemas.microsoft.com/office/powerpoint/2010/main" val="694152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60F96-CBB7-4A4F-9BF2-1DD1FE368C7E}"/>
              </a:ext>
            </a:extLst>
          </p:cNvPr>
          <p:cNvSpPr>
            <a:spLocks noGrp="1"/>
          </p:cNvSpPr>
          <p:nvPr>
            <p:ph type="title"/>
          </p:nvPr>
        </p:nvSpPr>
        <p:spPr>
          <a:xfrm>
            <a:off x="839788" y="365125"/>
            <a:ext cx="10515600" cy="1325563"/>
          </a:xfrm>
        </p:spPr>
        <p:txBody>
          <a:bodyPr/>
          <a:lstStyle/>
          <a:p>
            <a:r>
              <a:rPr lang="en-US"/>
              <a:t>Click to edit Master title style</a:t>
            </a:r>
            <a:endParaRPr lang="fr-FR"/>
          </a:p>
        </p:txBody>
      </p:sp>
      <p:sp>
        <p:nvSpPr>
          <p:cNvPr id="3" name="Text Placeholder 2">
            <a:extLst>
              <a:ext uri="{FF2B5EF4-FFF2-40B4-BE49-F238E27FC236}">
                <a16:creationId xmlns:a16="http://schemas.microsoft.com/office/drawing/2014/main" id="{10C44975-2641-6040-BC22-3BA8AFE5DA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CE7C27-D63F-354D-854F-17C02D5A1B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a:extLst>
              <a:ext uri="{FF2B5EF4-FFF2-40B4-BE49-F238E27FC236}">
                <a16:creationId xmlns:a16="http://schemas.microsoft.com/office/drawing/2014/main" id="{589B9B9C-5C31-5840-9F2E-6612DE10C2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EC37C5-ACD7-D941-AC19-AD47FD4E53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a:extLst>
              <a:ext uri="{FF2B5EF4-FFF2-40B4-BE49-F238E27FC236}">
                <a16:creationId xmlns:a16="http://schemas.microsoft.com/office/drawing/2014/main" id="{CCA7DDC1-C89E-C140-851F-CDEDDCA35338}"/>
              </a:ext>
            </a:extLst>
          </p:cNvPr>
          <p:cNvSpPr>
            <a:spLocks noGrp="1"/>
          </p:cNvSpPr>
          <p:nvPr>
            <p:ph type="dt" sz="half" idx="10"/>
          </p:nvPr>
        </p:nvSpPr>
        <p:spPr/>
        <p:txBody>
          <a:bodyPr/>
          <a:lstStyle/>
          <a:p>
            <a:fld id="{3D02A08E-94C2-894E-81BC-CA88AC9CC7E1}" type="datetimeFigureOut">
              <a:t>3/15/19</a:t>
            </a:fld>
            <a:endParaRPr lang="fr-FR"/>
          </a:p>
        </p:txBody>
      </p:sp>
      <p:sp>
        <p:nvSpPr>
          <p:cNvPr id="8" name="Footer Placeholder 7">
            <a:extLst>
              <a:ext uri="{FF2B5EF4-FFF2-40B4-BE49-F238E27FC236}">
                <a16:creationId xmlns:a16="http://schemas.microsoft.com/office/drawing/2014/main" id="{BA6F8821-F846-CE42-AFA2-6CBD5AFC4EE4}"/>
              </a:ext>
            </a:extLst>
          </p:cNvPr>
          <p:cNvSpPr>
            <a:spLocks noGrp="1"/>
          </p:cNvSpPr>
          <p:nvPr>
            <p:ph type="ftr" sz="quarter" idx="11"/>
          </p:nvPr>
        </p:nvSpPr>
        <p:spPr/>
        <p:txBody>
          <a:bodyPr/>
          <a:lstStyle/>
          <a:p>
            <a:endParaRPr lang="fr-FR"/>
          </a:p>
        </p:txBody>
      </p:sp>
      <p:sp>
        <p:nvSpPr>
          <p:cNvPr id="9" name="Slide Number Placeholder 8">
            <a:extLst>
              <a:ext uri="{FF2B5EF4-FFF2-40B4-BE49-F238E27FC236}">
                <a16:creationId xmlns:a16="http://schemas.microsoft.com/office/drawing/2014/main" id="{7B86A926-0678-6B43-9D4E-3CFB38E32368}"/>
              </a:ext>
            </a:extLst>
          </p:cNvPr>
          <p:cNvSpPr>
            <a:spLocks noGrp="1"/>
          </p:cNvSpPr>
          <p:nvPr>
            <p:ph type="sldNum" sz="quarter" idx="12"/>
          </p:nvPr>
        </p:nvSpPr>
        <p:spPr/>
        <p:txBody>
          <a:bodyPr/>
          <a:lstStyle/>
          <a:p>
            <a:fld id="{E607FF5F-3303-5E4A-B94F-81F140252212}" type="slidenum">
              <a:t>‹#›</a:t>
            </a:fld>
            <a:endParaRPr lang="fr-FR"/>
          </a:p>
        </p:txBody>
      </p:sp>
    </p:spTree>
    <p:extLst>
      <p:ext uri="{BB962C8B-B14F-4D97-AF65-F5344CB8AC3E}">
        <p14:creationId xmlns:p14="http://schemas.microsoft.com/office/powerpoint/2010/main" val="1728379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48CA2-E175-8D47-BA21-B302A8BFE18B}"/>
              </a:ext>
            </a:extLst>
          </p:cNvPr>
          <p:cNvSpPr>
            <a:spLocks noGrp="1"/>
          </p:cNvSpPr>
          <p:nvPr>
            <p:ph type="title"/>
          </p:nvPr>
        </p:nvSpPr>
        <p:spPr/>
        <p:txBody>
          <a:bodyPr/>
          <a:lstStyle/>
          <a:p>
            <a:r>
              <a:rPr lang="en-US"/>
              <a:t>Click to edit Master title style</a:t>
            </a:r>
            <a:endParaRPr lang="fr-FR"/>
          </a:p>
        </p:txBody>
      </p:sp>
      <p:sp>
        <p:nvSpPr>
          <p:cNvPr id="3" name="Date Placeholder 2">
            <a:extLst>
              <a:ext uri="{FF2B5EF4-FFF2-40B4-BE49-F238E27FC236}">
                <a16:creationId xmlns:a16="http://schemas.microsoft.com/office/drawing/2014/main" id="{39409D9F-9FF0-0F42-B5CC-DB8DFA0C4053}"/>
              </a:ext>
            </a:extLst>
          </p:cNvPr>
          <p:cNvSpPr>
            <a:spLocks noGrp="1"/>
          </p:cNvSpPr>
          <p:nvPr>
            <p:ph type="dt" sz="half" idx="10"/>
          </p:nvPr>
        </p:nvSpPr>
        <p:spPr/>
        <p:txBody>
          <a:bodyPr/>
          <a:lstStyle/>
          <a:p>
            <a:fld id="{3D02A08E-94C2-894E-81BC-CA88AC9CC7E1}" type="datetimeFigureOut">
              <a:t>3/15/19</a:t>
            </a:fld>
            <a:endParaRPr lang="fr-FR"/>
          </a:p>
        </p:txBody>
      </p:sp>
      <p:sp>
        <p:nvSpPr>
          <p:cNvPr id="4" name="Footer Placeholder 3">
            <a:extLst>
              <a:ext uri="{FF2B5EF4-FFF2-40B4-BE49-F238E27FC236}">
                <a16:creationId xmlns:a16="http://schemas.microsoft.com/office/drawing/2014/main" id="{88FA8F71-5B34-BD40-8DC5-19A19DE3C8FE}"/>
              </a:ext>
            </a:extLst>
          </p:cNvPr>
          <p:cNvSpPr>
            <a:spLocks noGrp="1"/>
          </p:cNvSpPr>
          <p:nvPr>
            <p:ph type="ftr" sz="quarter" idx="11"/>
          </p:nvPr>
        </p:nvSpPr>
        <p:spPr/>
        <p:txBody>
          <a:bodyPr/>
          <a:lstStyle/>
          <a:p>
            <a:endParaRPr lang="fr-FR"/>
          </a:p>
        </p:txBody>
      </p:sp>
      <p:sp>
        <p:nvSpPr>
          <p:cNvPr id="5" name="Slide Number Placeholder 4">
            <a:extLst>
              <a:ext uri="{FF2B5EF4-FFF2-40B4-BE49-F238E27FC236}">
                <a16:creationId xmlns:a16="http://schemas.microsoft.com/office/drawing/2014/main" id="{C3583499-37D8-0548-AC70-4A44A8EFAE3E}"/>
              </a:ext>
            </a:extLst>
          </p:cNvPr>
          <p:cNvSpPr>
            <a:spLocks noGrp="1"/>
          </p:cNvSpPr>
          <p:nvPr>
            <p:ph type="sldNum" sz="quarter" idx="12"/>
          </p:nvPr>
        </p:nvSpPr>
        <p:spPr/>
        <p:txBody>
          <a:bodyPr/>
          <a:lstStyle/>
          <a:p>
            <a:fld id="{E607FF5F-3303-5E4A-B94F-81F140252212}" type="slidenum">
              <a:t>‹#›</a:t>
            </a:fld>
            <a:endParaRPr lang="fr-FR"/>
          </a:p>
        </p:txBody>
      </p:sp>
    </p:spTree>
    <p:extLst>
      <p:ext uri="{BB962C8B-B14F-4D97-AF65-F5344CB8AC3E}">
        <p14:creationId xmlns:p14="http://schemas.microsoft.com/office/powerpoint/2010/main" val="3649112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8B22C0-A2D9-CB47-83BA-2EB159FA4C7D}"/>
              </a:ext>
            </a:extLst>
          </p:cNvPr>
          <p:cNvSpPr>
            <a:spLocks noGrp="1"/>
          </p:cNvSpPr>
          <p:nvPr>
            <p:ph type="dt" sz="half" idx="10"/>
          </p:nvPr>
        </p:nvSpPr>
        <p:spPr/>
        <p:txBody>
          <a:bodyPr/>
          <a:lstStyle/>
          <a:p>
            <a:fld id="{3D02A08E-94C2-894E-81BC-CA88AC9CC7E1}" type="datetimeFigureOut">
              <a:t>3/15/19</a:t>
            </a:fld>
            <a:endParaRPr lang="fr-FR"/>
          </a:p>
        </p:txBody>
      </p:sp>
      <p:sp>
        <p:nvSpPr>
          <p:cNvPr id="3" name="Footer Placeholder 2">
            <a:extLst>
              <a:ext uri="{FF2B5EF4-FFF2-40B4-BE49-F238E27FC236}">
                <a16:creationId xmlns:a16="http://schemas.microsoft.com/office/drawing/2014/main" id="{CEDB74D5-0630-064D-B5E3-39AD4FBE54F1}"/>
              </a:ext>
            </a:extLst>
          </p:cNvPr>
          <p:cNvSpPr>
            <a:spLocks noGrp="1"/>
          </p:cNvSpPr>
          <p:nvPr>
            <p:ph type="ftr" sz="quarter" idx="11"/>
          </p:nvPr>
        </p:nvSpPr>
        <p:spPr/>
        <p:txBody>
          <a:bodyPr/>
          <a:lstStyle/>
          <a:p>
            <a:endParaRPr lang="fr-FR"/>
          </a:p>
        </p:txBody>
      </p:sp>
      <p:sp>
        <p:nvSpPr>
          <p:cNvPr id="4" name="Slide Number Placeholder 3">
            <a:extLst>
              <a:ext uri="{FF2B5EF4-FFF2-40B4-BE49-F238E27FC236}">
                <a16:creationId xmlns:a16="http://schemas.microsoft.com/office/drawing/2014/main" id="{0F674ACA-12CA-E34F-9474-50C68A3B8F7F}"/>
              </a:ext>
            </a:extLst>
          </p:cNvPr>
          <p:cNvSpPr>
            <a:spLocks noGrp="1"/>
          </p:cNvSpPr>
          <p:nvPr>
            <p:ph type="sldNum" sz="quarter" idx="12"/>
          </p:nvPr>
        </p:nvSpPr>
        <p:spPr/>
        <p:txBody>
          <a:bodyPr/>
          <a:lstStyle/>
          <a:p>
            <a:fld id="{E607FF5F-3303-5E4A-B94F-81F140252212}" type="slidenum">
              <a:t>‹#›</a:t>
            </a:fld>
            <a:endParaRPr lang="fr-FR"/>
          </a:p>
        </p:txBody>
      </p:sp>
    </p:spTree>
    <p:extLst>
      <p:ext uri="{BB962C8B-B14F-4D97-AF65-F5344CB8AC3E}">
        <p14:creationId xmlns:p14="http://schemas.microsoft.com/office/powerpoint/2010/main" val="1699696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418D9-AE01-9840-9EE8-7B79DE4757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Content Placeholder 2">
            <a:extLst>
              <a:ext uri="{FF2B5EF4-FFF2-40B4-BE49-F238E27FC236}">
                <a16:creationId xmlns:a16="http://schemas.microsoft.com/office/drawing/2014/main" id="{D754FD2A-1113-9240-8150-4390F78B18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a:extLst>
              <a:ext uri="{FF2B5EF4-FFF2-40B4-BE49-F238E27FC236}">
                <a16:creationId xmlns:a16="http://schemas.microsoft.com/office/drawing/2014/main" id="{0E1133EE-8BA7-2744-8592-E9E3773DFE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FB68AE-5A9C-244E-BAEB-747B7A6CDC16}"/>
              </a:ext>
            </a:extLst>
          </p:cNvPr>
          <p:cNvSpPr>
            <a:spLocks noGrp="1"/>
          </p:cNvSpPr>
          <p:nvPr>
            <p:ph type="dt" sz="half" idx="10"/>
          </p:nvPr>
        </p:nvSpPr>
        <p:spPr/>
        <p:txBody>
          <a:bodyPr/>
          <a:lstStyle/>
          <a:p>
            <a:fld id="{3D02A08E-94C2-894E-81BC-CA88AC9CC7E1}" type="datetimeFigureOut">
              <a:t>3/15/19</a:t>
            </a:fld>
            <a:endParaRPr lang="fr-FR"/>
          </a:p>
        </p:txBody>
      </p:sp>
      <p:sp>
        <p:nvSpPr>
          <p:cNvPr id="6" name="Footer Placeholder 5">
            <a:extLst>
              <a:ext uri="{FF2B5EF4-FFF2-40B4-BE49-F238E27FC236}">
                <a16:creationId xmlns:a16="http://schemas.microsoft.com/office/drawing/2014/main" id="{DC5C2465-131F-4140-8442-01232CB4AE52}"/>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3F9CE869-5961-C142-9479-4269AEC818E4}"/>
              </a:ext>
            </a:extLst>
          </p:cNvPr>
          <p:cNvSpPr>
            <a:spLocks noGrp="1"/>
          </p:cNvSpPr>
          <p:nvPr>
            <p:ph type="sldNum" sz="quarter" idx="12"/>
          </p:nvPr>
        </p:nvSpPr>
        <p:spPr/>
        <p:txBody>
          <a:bodyPr/>
          <a:lstStyle/>
          <a:p>
            <a:fld id="{E607FF5F-3303-5E4A-B94F-81F140252212}" type="slidenum">
              <a:t>‹#›</a:t>
            </a:fld>
            <a:endParaRPr lang="fr-FR"/>
          </a:p>
        </p:txBody>
      </p:sp>
    </p:spTree>
    <p:extLst>
      <p:ext uri="{BB962C8B-B14F-4D97-AF65-F5344CB8AC3E}">
        <p14:creationId xmlns:p14="http://schemas.microsoft.com/office/powerpoint/2010/main" val="1458088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BA01F-A067-B942-9B1B-339EE40111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Picture Placeholder 2">
            <a:extLst>
              <a:ext uri="{FF2B5EF4-FFF2-40B4-BE49-F238E27FC236}">
                <a16:creationId xmlns:a16="http://schemas.microsoft.com/office/drawing/2014/main" id="{41798EE8-6192-8D4A-8427-DD6557ECC8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a:extLst>
              <a:ext uri="{FF2B5EF4-FFF2-40B4-BE49-F238E27FC236}">
                <a16:creationId xmlns:a16="http://schemas.microsoft.com/office/drawing/2014/main" id="{43CF6C94-5501-2044-8D62-53819D7784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2C3A90-B65D-E243-B100-D5E79569BD3E}"/>
              </a:ext>
            </a:extLst>
          </p:cNvPr>
          <p:cNvSpPr>
            <a:spLocks noGrp="1"/>
          </p:cNvSpPr>
          <p:nvPr>
            <p:ph type="dt" sz="half" idx="10"/>
          </p:nvPr>
        </p:nvSpPr>
        <p:spPr/>
        <p:txBody>
          <a:bodyPr/>
          <a:lstStyle/>
          <a:p>
            <a:fld id="{3D02A08E-94C2-894E-81BC-CA88AC9CC7E1}" type="datetimeFigureOut">
              <a:t>3/15/19</a:t>
            </a:fld>
            <a:endParaRPr lang="fr-FR"/>
          </a:p>
        </p:txBody>
      </p:sp>
      <p:sp>
        <p:nvSpPr>
          <p:cNvPr id="6" name="Footer Placeholder 5">
            <a:extLst>
              <a:ext uri="{FF2B5EF4-FFF2-40B4-BE49-F238E27FC236}">
                <a16:creationId xmlns:a16="http://schemas.microsoft.com/office/drawing/2014/main" id="{CF72CE10-49FB-3E41-90C4-31FC4CFA6CDE}"/>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8DCBC9CD-3FE4-0242-833C-B36FFCD95DF5}"/>
              </a:ext>
            </a:extLst>
          </p:cNvPr>
          <p:cNvSpPr>
            <a:spLocks noGrp="1"/>
          </p:cNvSpPr>
          <p:nvPr>
            <p:ph type="sldNum" sz="quarter" idx="12"/>
          </p:nvPr>
        </p:nvSpPr>
        <p:spPr/>
        <p:txBody>
          <a:bodyPr/>
          <a:lstStyle/>
          <a:p>
            <a:fld id="{E607FF5F-3303-5E4A-B94F-81F140252212}" type="slidenum">
              <a:t>‹#›</a:t>
            </a:fld>
            <a:endParaRPr lang="fr-FR"/>
          </a:p>
        </p:txBody>
      </p:sp>
    </p:spTree>
    <p:extLst>
      <p:ext uri="{BB962C8B-B14F-4D97-AF65-F5344CB8AC3E}">
        <p14:creationId xmlns:p14="http://schemas.microsoft.com/office/powerpoint/2010/main" val="1058672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BBF744-D904-BA4C-B6DB-FFD7124D03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FR"/>
          </a:p>
        </p:txBody>
      </p:sp>
      <p:sp>
        <p:nvSpPr>
          <p:cNvPr id="3" name="Text Placeholder 2">
            <a:extLst>
              <a:ext uri="{FF2B5EF4-FFF2-40B4-BE49-F238E27FC236}">
                <a16:creationId xmlns:a16="http://schemas.microsoft.com/office/drawing/2014/main" id="{2C4D370C-6167-D146-9EDA-E51BC4AF49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7317B91B-EA0D-4B4D-B922-26AE9242C3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02A08E-94C2-894E-81BC-CA88AC9CC7E1}" type="datetimeFigureOut">
              <a:t>3/15/19</a:t>
            </a:fld>
            <a:endParaRPr lang="fr-FR"/>
          </a:p>
        </p:txBody>
      </p:sp>
      <p:sp>
        <p:nvSpPr>
          <p:cNvPr id="5" name="Footer Placeholder 4">
            <a:extLst>
              <a:ext uri="{FF2B5EF4-FFF2-40B4-BE49-F238E27FC236}">
                <a16:creationId xmlns:a16="http://schemas.microsoft.com/office/drawing/2014/main" id="{6C1F0C6E-1E6D-084E-800F-614174A218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a:extLst>
              <a:ext uri="{FF2B5EF4-FFF2-40B4-BE49-F238E27FC236}">
                <a16:creationId xmlns:a16="http://schemas.microsoft.com/office/drawing/2014/main" id="{C9981419-FD91-934A-98E6-B2DA34AC61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07FF5F-3303-5E4A-B94F-81F140252212}" type="slidenum">
              <a:t>‹#›</a:t>
            </a:fld>
            <a:endParaRPr lang="fr-FR"/>
          </a:p>
        </p:txBody>
      </p:sp>
    </p:spTree>
    <p:extLst>
      <p:ext uri="{BB962C8B-B14F-4D97-AF65-F5344CB8AC3E}">
        <p14:creationId xmlns:p14="http://schemas.microsoft.com/office/powerpoint/2010/main" val="3961542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hyperlink" Target="https://www.quantstart.com/articles/The-Markov-and-Martingale-Properties"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quantstart.com/articles/Markov-Chain-Monte-Carlo-for-Bayesian-Inference-The-Metropolis-Algorithm"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twiecki/WhileMyMCMCGentlySamples/blob/master/content/downloads/notebooks/MCMC-sampling-for-dummies.ipynb" TargetMode="External"/><Relationship Id="rId2" Type="http://schemas.openxmlformats.org/officeDocument/2006/relationships/hyperlink" Target="http://twiecki.github.io/blog/2015/11/10/mcmc-samplin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etosa.io/ev/markov-chains/" TargetMode="Externa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hyperlink" Target="https://jeremykun.com/2015/04/06/markov-chain-monte-carlo-without-all-the-bullshi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people.duke.edu/~ccc14/sta-663-bootstrap/MCMC.html#why-does-metropolis-hastings-work"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youtu.be/5TyvJ6jXHYE?t=1012"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docs.pymc.io/api/distributions/continuous.html#pymc3.distributions.continuous.StudentT"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docs.pymc.io/api/stats.html"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hyperlink" Target="https://docs.pymc.io/notebooks/posterior_predictive.html"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hyperlink" Target="http://people.duke.edu/~ccc14/sta-663-bootstrap/PyMC3.html#alternative-fromulation-using-glm-formulas" TargetMode="External"/><Relationship Id="rId2" Type="http://schemas.openxmlformats.org/officeDocument/2006/relationships/hyperlink" Target="https://docs.pymc.io/notebooks/getting_started#Generalized-Linear-Models" TargetMode="External"/><Relationship Id="rId1" Type="http://schemas.openxmlformats.org/officeDocument/2006/relationships/slideLayout" Target="../slideLayouts/slideLayout2.xml"/><Relationship Id="rId4" Type="http://schemas.openxmlformats.org/officeDocument/2006/relationships/hyperlink" Target="https://docs.pymc.io/notebooks/GLM-robust-with-outlier-detection.html#Create-Robust-Model:-Student-T-Method" TargetMode="External"/></Relationships>
</file>

<file path=ppt/slides/_rels/slide41.xml.rels><?xml version="1.0" encoding="UTF-8" standalone="yes"?>
<Relationships xmlns="http://schemas.openxmlformats.org/package/2006/relationships"><Relationship Id="rId2" Type="http://schemas.openxmlformats.org/officeDocument/2006/relationships/hyperlink" Target="https://blog.applied.ai/bayesian-inference-with-pymc3-part-1/"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towardsdatascience.com/bayesian-linear-regression-in-python-using-machine-learning-to-predict-student-grades-part-2-b72059a8ac7e"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sumsar.net/blog/2015/04/the-non-parametric-bootstrap-as-a-bayesian-mode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4D8AF-849D-1349-B5D2-B8BB749BDE55}"/>
              </a:ext>
            </a:extLst>
          </p:cNvPr>
          <p:cNvSpPr>
            <a:spLocks noGrp="1"/>
          </p:cNvSpPr>
          <p:nvPr>
            <p:ph type="ctrTitle"/>
          </p:nvPr>
        </p:nvSpPr>
        <p:spPr/>
        <p:txBody>
          <a:bodyPr/>
          <a:lstStyle/>
          <a:p>
            <a:r>
              <a:rPr lang="fr-FR"/>
              <a:t>Probabilistic programming</a:t>
            </a:r>
            <a:br>
              <a:rPr lang="fr-FR"/>
            </a:br>
            <a:r>
              <a:rPr lang="fr-FR"/>
              <a:t>Day 2</a:t>
            </a:r>
          </a:p>
        </p:txBody>
      </p:sp>
      <p:sp>
        <p:nvSpPr>
          <p:cNvPr id="3" name="Subtitle 2">
            <a:extLst>
              <a:ext uri="{FF2B5EF4-FFF2-40B4-BE49-F238E27FC236}">
                <a16:creationId xmlns:a16="http://schemas.microsoft.com/office/drawing/2014/main" id="{EE82188F-DD4A-E044-BB9F-18F822D46112}"/>
              </a:ext>
            </a:extLst>
          </p:cNvPr>
          <p:cNvSpPr>
            <a:spLocks noGrp="1"/>
          </p:cNvSpPr>
          <p:nvPr>
            <p:ph type="subTitle" idx="1"/>
          </p:nvPr>
        </p:nvSpPr>
        <p:spPr/>
        <p:txBody>
          <a:bodyPr/>
          <a:lstStyle/>
          <a:p>
            <a:r>
              <a:rPr lang="fr-FR"/>
              <a:t>Sampling - Markov chains – MonteCarlo – Metropolis – Bootstrap - BayesianRegression – Classification - More PyMC3</a:t>
            </a:r>
          </a:p>
        </p:txBody>
      </p:sp>
    </p:spTree>
    <p:extLst>
      <p:ext uri="{BB962C8B-B14F-4D97-AF65-F5344CB8AC3E}">
        <p14:creationId xmlns:p14="http://schemas.microsoft.com/office/powerpoint/2010/main" val="3314614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D86D7-66FD-C54C-8D65-B2BB7DF80D53}"/>
              </a:ext>
            </a:extLst>
          </p:cNvPr>
          <p:cNvSpPr>
            <a:spLocks noGrp="1"/>
          </p:cNvSpPr>
          <p:nvPr>
            <p:ph type="title"/>
          </p:nvPr>
        </p:nvSpPr>
        <p:spPr/>
        <p:txBody>
          <a:bodyPr/>
          <a:lstStyle/>
          <a:p>
            <a:r>
              <a:rPr lang="fr-FR"/>
              <a:t>Demo coin flip</a:t>
            </a:r>
          </a:p>
        </p:txBody>
      </p:sp>
      <p:sp>
        <p:nvSpPr>
          <p:cNvPr id="3" name="Content Placeholder 2">
            <a:extLst>
              <a:ext uri="{FF2B5EF4-FFF2-40B4-BE49-F238E27FC236}">
                <a16:creationId xmlns:a16="http://schemas.microsoft.com/office/drawing/2014/main" id="{097B24AD-27C4-EE4F-AB6E-87BF02809157}"/>
              </a:ext>
            </a:extLst>
          </p:cNvPr>
          <p:cNvSpPr>
            <a:spLocks noGrp="1"/>
          </p:cNvSpPr>
          <p:nvPr>
            <p:ph idx="1"/>
          </p:nvPr>
        </p:nvSpPr>
        <p:spPr/>
        <p:txBody>
          <a:bodyPr/>
          <a:lstStyle/>
          <a:p>
            <a:r>
              <a:rPr lang="fr-FR"/>
              <a:t>Dataset of coin flips</a:t>
            </a:r>
          </a:p>
          <a:p>
            <a:r>
              <a:rPr lang="fr-FR"/>
              <a:t>bootstrap</a:t>
            </a:r>
          </a:p>
          <a:p>
            <a:r>
              <a:rPr lang="fr-FR"/>
              <a:t>compare pyMC3</a:t>
            </a:r>
          </a:p>
          <a:p>
            <a:r>
              <a:rPr lang="fr-FR"/>
              <a:t>should have same distribution stats?</a:t>
            </a:r>
          </a:p>
        </p:txBody>
      </p:sp>
    </p:spTree>
    <p:extLst>
      <p:ext uri="{BB962C8B-B14F-4D97-AF65-F5344CB8AC3E}">
        <p14:creationId xmlns:p14="http://schemas.microsoft.com/office/powerpoint/2010/main" val="3781602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C8D87-1709-B847-B75B-55698B6465B4}"/>
              </a:ext>
            </a:extLst>
          </p:cNvPr>
          <p:cNvSpPr>
            <a:spLocks noGrp="1"/>
          </p:cNvSpPr>
          <p:nvPr>
            <p:ph type="ctrTitle"/>
          </p:nvPr>
        </p:nvSpPr>
        <p:spPr/>
        <p:txBody>
          <a:bodyPr/>
          <a:lstStyle/>
          <a:p>
            <a:r>
              <a:rPr lang="fr-FR"/>
              <a:t>MCMC</a:t>
            </a:r>
          </a:p>
        </p:txBody>
      </p:sp>
      <p:sp>
        <p:nvSpPr>
          <p:cNvPr id="3" name="Subtitle 2">
            <a:extLst>
              <a:ext uri="{FF2B5EF4-FFF2-40B4-BE49-F238E27FC236}">
                <a16:creationId xmlns:a16="http://schemas.microsoft.com/office/drawing/2014/main" id="{8A0D1144-7235-7B48-A925-D0797C6CDB39}"/>
              </a:ext>
            </a:extLst>
          </p:cNvPr>
          <p:cNvSpPr>
            <a:spLocks noGrp="1"/>
          </p:cNvSpPr>
          <p:nvPr>
            <p:ph type="subTitle" idx="1"/>
          </p:nvPr>
        </p:nvSpPr>
        <p:spPr/>
        <p:txBody>
          <a:bodyPr/>
          <a:lstStyle/>
          <a:p>
            <a:r>
              <a:rPr lang="fr-FR"/>
              <a:t>Monte Carlo + Markov Chain</a:t>
            </a:r>
          </a:p>
        </p:txBody>
      </p:sp>
    </p:spTree>
    <p:extLst>
      <p:ext uri="{BB962C8B-B14F-4D97-AF65-F5344CB8AC3E}">
        <p14:creationId xmlns:p14="http://schemas.microsoft.com/office/powerpoint/2010/main" val="2817270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3774A-7AD6-C743-86CA-EED7075BB1D9}"/>
              </a:ext>
            </a:extLst>
          </p:cNvPr>
          <p:cNvSpPr>
            <a:spLocks noGrp="1"/>
          </p:cNvSpPr>
          <p:nvPr>
            <p:ph type="title"/>
          </p:nvPr>
        </p:nvSpPr>
        <p:spPr/>
        <p:txBody>
          <a:bodyPr/>
          <a:lstStyle/>
          <a:p>
            <a:endParaRPr lang="fr-FR"/>
          </a:p>
        </p:txBody>
      </p:sp>
      <p:sp>
        <p:nvSpPr>
          <p:cNvPr id="3" name="Content Placeholder 2">
            <a:extLst>
              <a:ext uri="{FF2B5EF4-FFF2-40B4-BE49-F238E27FC236}">
                <a16:creationId xmlns:a16="http://schemas.microsoft.com/office/drawing/2014/main" id="{FDB47184-02CF-2C44-AEC2-9645B9FDCBD1}"/>
              </a:ext>
            </a:extLst>
          </p:cNvPr>
          <p:cNvSpPr>
            <a:spLocks noGrp="1"/>
          </p:cNvSpPr>
          <p:nvPr>
            <p:ph sz="half" idx="1"/>
          </p:nvPr>
        </p:nvSpPr>
        <p:spPr>
          <a:xfrm>
            <a:off x="838200" y="1825625"/>
            <a:ext cx="5181600" cy="824548"/>
          </a:xfrm>
        </p:spPr>
        <p:txBody>
          <a:bodyPr>
            <a:normAutofit lnSpcReduction="10000"/>
          </a:bodyPr>
          <a:lstStyle/>
          <a:p>
            <a:r>
              <a:rPr lang="en-US"/>
              <a:t> approximate the posterior distribution</a:t>
            </a:r>
            <a:endParaRPr lang="fr-FR"/>
          </a:p>
        </p:txBody>
      </p:sp>
      <p:pic>
        <p:nvPicPr>
          <p:cNvPr id="6" name="Content Placeholder 5">
            <a:extLst>
              <a:ext uri="{FF2B5EF4-FFF2-40B4-BE49-F238E27FC236}">
                <a16:creationId xmlns:a16="http://schemas.microsoft.com/office/drawing/2014/main" id="{E9ED0978-09F3-2648-983B-CC1C74F404B9}"/>
              </a:ext>
            </a:extLst>
          </p:cNvPr>
          <p:cNvPicPr>
            <a:picLocks noGrp="1" noChangeAspect="1"/>
          </p:cNvPicPr>
          <p:nvPr>
            <p:ph sz="half" idx="2"/>
          </p:nvPr>
        </p:nvPicPr>
        <p:blipFill>
          <a:blip r:embed="rId2"/>
          <a:stretch>
            <a:fillRect/>
          </a:stretch>
        </p:blipFill>
        <p:spPr>
          <a:xfrm>
            <a:off x="1555750" y="3821747"/>
            <a:ext cx="3048000" cy="1016000"/>
          </a:xfrm>
        </p:spPr>
      </p:pic>
      <p:pic>
        <p:nvPicPr>
          <p:cNvPr id="8" name="Picture 7">
            <a:extLst>
              <a:ext uri="{FF2B5EF4-FFF2-40B4-BE49-F238E27FC236}">
                <a16:creationId xmlns:a16="http://schemas.microsoft.com/office/drawing/2014/main" id="{55784A29-5FEB-2E40-9C9E-93C23F211F55}"/>
              </a:ext>
            </a:extLst>
          </p:cNvPr>
          <p:cNvPicPr>
            <a:picLocks noChangeAspect="1"/>
          </p:cNvPicPr>
          <p:nvPr/>
        </p:nvPicPr>
        <p:blipFill>
          <a:blip r:embed="rId3"/>
          <a:stretch>
            <a:fillRect/>
          </a:stretch>
        </p:blipFill>
        <p:spPr>
          <a:xfrm>
            <a:off x="1555750" y="2785110"/>
            <a:ext cx="2679700" cy="901700"/>
          </a:xfrm>
          <a:prstGeom prst="rect">
            <a:avLst/>
          </a:prstGeom>
        </p:spPr>
      </p:pic>
      <p:sp>
        <p:nvSpPr>
          <p:cNvPr id="9" name="TextBox 8">
            <a:extLst>
              <a:ext uri="{FF2B5EF4-FFF2-40B4-BE49-F238E27FC236}">
                <a16:creationId xmlns:a16="http://schemas.microsoft.com/office/drawing/2014/main" id="{8FAFD5C8-DC2F-4344-BBFA-F5A02335A513}"/>
              </a:ext>
            </a:extLst>
          </p:cNvPr>
          <p:cNvSpPr txBox="1"/>
          <p:nvPr/>
        </p:nvSpPr>
        <p:spPr>
          <a:xfrm>
            <a:off x="6746240" y="1825625"/>
            <a:ext cx="3698240" cy="3139321"/>
          </a:xfrm>
          <a:prstGeom prst="rect">
            <a:avLst/>
          </a:prstGeom>
          <a:noFill/>
        </p:spPr>
        <p:txBody>
          <a:bodyPr wrap="square" rtlCol="0">
            <a:spAutoFit/>
          </a:bodyPr>
          <a:lstStyle/>
          <a:p>
            <a:r>
              <a:rPr lang="en-US"/>
              <a:t>sample from the posterior distribution by combining a "random search" (the Monte Carlo aspect) with a mechanism</a:t>
            </a:r>
          </a:p>
          <a:p>
            <a:r>
              <a:rPr lang="en-US"/>
              <a:t> for intelligently "jumping" around, but in a manner that ultimately doesn't depend on where we started </a:t>
            </a:r>
          </a:p>
          <a:p>
            <a:r>
              <a:rPr lang="en-US"/>
              <a:t>from (the </a:t>
            </a:r>
            <a:r>
              <a:rPr lang="en-US">
                <a:hlinkClick r:id="rId4"/>
              </a:rPr>
              <a:t>Markov</a:t>
            </a:r>
            <a:r>
              <a:rPr lang="en-US"/>
              <a:t> Chain aspect). </a:t>
            </a:r>
          </a:p>
          <a:p>
            <a:r>
              <a:rPr lang="en-US"/>
              <a:t>Hence Markov Chain Monte Carlo methods are memoryless searches performed with intelligent jumps.</a:t>
            </a:r>
            <a:endParaRPr lang="fr-FR"/>
          </a:p>
        </p:txBody>
      </p:sp>
      <p:sp>
        <p:nvSpPr>
          <p:cNvPr id="10" name="TextBox 9">
            <a:extLst>
              <a:ext uri="{FF2B5EF4-FFF2-40B4-BE49-F238E27FC236}">
                <a16:creationId xmlns:a16="http://schemas.microsoft.com/office/drawing/2014/main" id="{A8F4C222-FBFC-7D4E-8826-3306D4914DCE}"/>
              </a:ext>
            </a:extLst>
          </p:cNvPr>
          <p:cNvSpPr txBox="1"/>
          <p:nvPr/>
        </p:nvSpPr>
        <p:spPr>
          <a:xfrm>
            <a:off x="904240" y="5344160"/>
            <a:ext cx="7384586" cy="369332"/>
          </a:xfrm>
          <a:prstGeom prst="rect">
            <a:avLst/>
          </a:prstGeom>
          <a:noFill/>
        </p:spPr>
        <p:txBody>
          <a:bodyPr wrap="none" rtlCol="0">
            <a:spAutoFit/>
          </a:bodyPr>
          <a:lstStyle/>
          <a:p>
            <a:r>
              <a:rPr lang="en-US"/>
              <a:t>numerically evaluate an integral in a potentially very large dimensional space</a:t>
            </a:r>
            <a:endParaRPr lang="fr-FR"/>
          </a:p>
        </p:txBody>
      </p:sp>
    </p:spTree>
    <p:extLst>
      <p:ext uri="{BB962C8B-B14F-4D97-AF65-F5344CB8AC3E}">
        <p14:creationId xmlns:p14="http://schemas.microsoft.com/office/powerpoint/2010/main" val="2769613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838F8-28CF-7C44-86FD-58E6BC29606B}"/>
              </a:ext>
            </a:extLst>
          </p:cNvPr>
          <p:cNvSpPr>
            <a:spLocks noGrp="1"/>
          </p:cNvSpPr>
          <p:nvPr>
            <p:ph type="title"/>
          </p:nvPr>
        </p:nvSpPr>
        <p:spPr/>
        <p:txBody>
          <a:bodyPr/>
          <a:lstStyle/>
          <a:p>
            <a:r>
              <a:rPr lang="en-US"/>
              <a:t>Markov Chain Monte Carlo is a family of algorithms</a:t>
            </a:r>
            <a:endParaRPr lang="fr-FR"/>
          </a:p>
        </p:txBody>
      </p:sp>
      <p:sp>
        <p:nvSpPr>
          <p:cNvPr id="3" name="Content Placeholder 2">
            <a:extLst>
              <a:ext uri="{FF2B5EF4-FFF2-40B4-BE49-F238E27FC236}">
                <a16:creationId xmlns:a16="http://schemas.microsoft.com/office/drawing/2014/main" id="{361F4DD3-267E-A249-9AF7-8A30C8DD151C}"/>
              </a:ext>
            </a:extLst>
          </p:cNvPr>
          <p:cNvSpPr>
            <a:spLocks noGrp="1"/>
          </p:cNvSpPr>
          <p:nvPr>
            <p:ph idx="1"/>
          </p:nvPr>
        </p:nvSpPr>
        <p:spPr>
          <a:xfrm>
            <a:off x="838200" y="1825625"/>
            <a:ext cx="3418840" cy="4351338"/>
          </a:xfrm>
        </p:spPr>
        <p:txBody>
          <a:bodyPr/>
          <a:lstStyle/>
          <a:p>
            <a:r>
              <a:rPr lang="en-US" b="1"/>
              <a:t>Metropolis</a:t>
            </a:r>
            <a:r>
              <a:rPr lang="en-US"/>
              <a:t> – Hastings Algorithm. </a:t>
            </a:r>
          </a:p>
          <a:p>
            <a:r>
              <a:rPr lang="en-US"/>
              <a:t>see also the Gibbs Sampler, Hamiltonian MCMC and the No-U-Turn Sampler (NUTS). </a:t>
            </a:r>
            <a:endParaRPr lang="fr-FR"/>
          </a:p>
        </p:txBody>
      </p:sp>
      <p:pic>
        <p:nvPicPr>
          <p:cNvPr id="5" name="Picture 4">
            <a:extLst>
              <a:ext uri="{FF2B5EF4-FFF2-40B4-BE49-F238E27FC236}">
                <a16:creationId xmlns:a16="http://schemas.microsoft.com/office/drawing/2014/main" id="{96B88EAE-6EBB-C34C-A39A-B4534F37E130}"/>
              </a:ext>
            </a:extLst>
          </p:cNvPr>
          <p:cNvPicPr>
            <a:picLocks noChangeAspect="1"/>
          </p:cNvPicPr>
          <p:nvPr/>
        </p:nvPicPr>
        <p:blipFill>
          <a:blip r:embed="rId2"/>
          <a:stretch>
            <a:fillRect/>
          </a:stretch>
        </p:blipFill>
        <p:spPr>
          <a:xfrm>
            <a:off x="7934962" y="1263877"/>
            <a:ext cx="2722880" cy="5594123"/>
          </a:xfrm>
          <a:prstGeom prst="rect">
            <a:avLst/>
          </a:prstGeom>
        </p:spPr>
      </p:pic>
    </p:spTree>
    <p:extLst>
      <p:ext uri="{BB962C8B-B14F-4D97-AF65-F5344CB8AC3E}">
        <p14:creationId xmlns:p14="http://schemas.microsoft.com/office/powerpoint/2010/main" val="458318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6C1FC-97CE-2F4F-8B62-35F1A65DE149}"/>
              </a:ext>
            </a:extLst>
          </p:cNvPr>
          <p:cNvSpPr>
            <a:spLocks noGrp="1"/>
          </p:cNvSpPr>
          <p:nvPr>
            <p:ph type="title"/>
          </p:nvPr>
        </p:nvSpPr>
        <p:spPr/>
        <p:txBody>
          <a:bodyPr/>
          <a:lstStyle/>
          <a:p>
            <a:r>
              <a:rPr lang="fr-FR"/>
              <a:t>Metropolis Hastings Algo 1953</a:t>
            </a:r>
          </a:p>
        </p:txBody>
      </p:sp>
      <p:pic>
        <p:nvPicPr>
          <p:cNvPr id="5" name="Content Placeholder 4">
            <a:extLst>
              <a:ext uri="{FF2B5EF4-FFF2-40B4-BE49-F238E27FC236}">
                <a16:creationId xmlns:a16="http://schemas.microsoft.com/office/drawing/2014/main" id="{BB619A60-E1C5-E74A-8540-9CCD9D25C0A1}"/>
              </a:ext>
            </a:extLst>
          </p:cNvPr>
          <p:cNvPicPr>
            <a:picLocks noGrp="1" noChangeAspect="1"/>
          </p:cNvPicPr>
          <p:nvPr>
            <p:ph idx="1"/>
          </p:nvPr>
        </p:nvPicPr>
        <p:blipFill>
          <a:blip r:embed="rId2"/>
          <a:stretch>
            <a:fillRect/>
          </a:stretch>
        </p:blipFill>
        <p:spPr>
          <a:xfrm>
            <a:off x="971550" y="2108994"/>
            <a:ext cx="10248900" cy="3784600"/>
          </a:xfrm>
        </p:spPr>
      </p:pic>
    </p:spTree>
    <p:extLst>
      <p:ext uri="{BB962C8B-B14F-4D97-AF65-F5344CB8AC3E}">
        <p14:creationId xmlns:p14="http://schemas.microsoft.com/office/powerpoint/2010/main" val="1535967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4D0E7-9932-704B-84D9-D04756CDFC2F}"/>
              </a:ext>
            </a:extLst>
          </p:cNvPr>
          <p:cNvSpPr>
            <a:spLocks noGrp="1"/>
          </p:cNvSpPr>
          <p:nvPr>
            <p:ph type="title"/>
          </p:nvPr>
        </p:nvSpPr>
        <p:spPr/>
        <p:txBody>
          <a:bodyPr/>
          <a:lstStyle/>
          <a:p>
            <a:r>
              <a:rPr lang="fr-FR"/>
              <a:t>MCMC en pratique</a:t>
            </a:r>
          </a:p>
        </p:txBody>
      </p:sp>
      <p:sp>
        <p:nvSpPr>
          <p:cNvPr id="3" name="Content Placeholder 2">
            <a:extLst>
              <a:ext uri="{FF2B5EF4-FFF2-40B4-BE49-F238E27FC236}">
                <a16:creationId xmlns:a16="http://schemas.microsoft.com/office/drawing/2014/main" id="{6D3FA4B8-E881-5A40-A37B-F3F13028F6D0}"/>
              </a:ext>
            </a:extLst>
          </p:cNvPr>
          <p:cNvSpPr>
            <a:spLocks noGrp="1"/>
          </p:cNvSpPr>
          <p:nvPr>
            <p:ph sz="half" idx="1"/>
          </p:nvPr>
        </p:nvSpPr>
        <p:spPr/>
        <p:txBody>
          <a:bodyPr>
            <a:normAutofit fontScale="70000" lnSpcReduction="20000"/>
          </a:bodyPr>
          <a:lstStyle/>
          <a:p>
            <a:r>
              <a:rPr lang="fr-FR">
                <a:hlinkClick r:id="rId2"/>
              </a:rPr>
              <a:t>https://www.quantstart.com/articles/Markov-Chain-Monte-Carlo-for-Bayesian-Inference-The-Metropolis-Algorithm</a:t>
            </a:r>
            <a:r>
              <a:rPr lang="fr-FR"/>
              <a:t> </a:t>
            </a:r>
          </a:p>
          <a:p>
            <a:r>
              <a:rPr lang="en-US"/>
              <a:t>The main difference between MCMC algorithms occurs in </a:t>
            </a:r>
            <a:r>
              <a:rPr lang="en-US" i="1" u="sng"/>
              <a:t>how you jump</a:t>
            </a:r>
            <a:r>
              <a:rPr lang="en-US"/>
              <a:t> as well as </a:t>
            </a:r>
            <a:r>
              <a:rPr lang="en-US" i="1" u="sng"/>
              <a:t>how you decide whether to jump</a:t>
            </a:r>
            <a:r>
              <a:rPr lang="en-US"/>
              <a:t>.</a:t>
            </a:r>
          </a:p>
          <a:p>
            <a:br>
              <a:rPr lang="en-US"/>
            </a:br>
            <a:r>
              <a:rPr lang="en-US"/>
              <a:t>The Metropolis algorithm uses a normal distribution to propose a jump. This normal distribution has a mean value μ which is equal to the current position and takes a "proposal width" for its standard deviation σ.</a:t>
            </a:r>
          </a:p>
          <a:p>
            <a:r>
              <a:rPr lang="en-US"/>
              <a:t>proposal width : </a:t>
            </a:r>
          </a:p>
          <a:p>
            <a:pPr lvl="1"/>
            <a:r>
              <a:rPr lang="en-US"/>
              <a:t>larger =&gt; more exploration, </a:t>
            </a:r>
          </a:p>
          <a:p>
            <a:pPr lvl="1"/>
            <a:r>
              <a:rPr lang="en-US"/>
              <a:t>smaller takes longer to converge, might miss whole regions</a:t>
            </a:r>
            <a:endParaRPr lang="fr-FR"/>
          </a:p>
        </p:txBody>
      </p:sp>
      <p:sp>
        <p:nvSpPr>
          <p:cNvPr id="4" name="Content Placeholder 3">
            <a:extLst>
              <a:ext uri="{FF2B5EF4-FFF2-40B4-BE49-F238E27FC236}">
                <a16:creationId xmlns:a16="http://schemas.microsoft.com/office/drawing/2014/main" id="{A090E4B8-685A-8848-AA2E-9954646F7CB6}"/>
              </a:ext>
            </a:extLst>
          </p:cNvPr>
          <p:cNvSpPr>
            <a:spLocks noGrp="1"/>
          </p:cNvSpPr>
          <p:nvPr>
            <p:ph sz="half" idx="2"/>
          </p:nvPr>
        </p:nvSpPr>
        <p:spPr/>
        <p:txBody>
          <a:bodyPr>
            <a:normAutofit fontScale="70000" lnSpcReduction="20000"/>
          </a:bodyPr>
          <a:lstStyle/>
          <a:p>
            <a:pPr marL="0" indent="0">
              <a:buNone/>
            </a:pPr>
            <a:r>
              <a:rPr lang="en-US"/>
              <a:t>Metropolis Algorithm </a:t>
            </a:r>
          </a:p>
          <a:p>
            <a:endParaRPr lang="en-US"/>
          </a:p>
          <a:p>
            <a:pPr marL="514350" indent="-514350">
              <a:buFont typeface="+mj-lt"/>
              <a:buAutoNum type="arabicPeriod"/>
            </a:pPr>
            <a:r>
              <a:rPr lang="en-US"/>
              <a:t>Begin the algorithm at the </a:t>
            </a:r>
            <a:r>
              <a:rPr lang="en-US" i="1"/>
              <a:t>current</a:t>
            </a:r>
            <a:r>
              <a:rPr lang="en-US"/>
              <a:t> position in parameter space (θcurrent)</a:t>
            </a:r>
          </a:p>
          <a:p>
            <a:pPr marL="514350" indent="-514350">
              <a:buFont typeface="+mj-lt"/>
              <a:buAutoNum type="arabicPeriod"/>
            </a:pPr>
            <a:r>
              <a:rPr lang="en-US"/>
              <a:t>Propose a "jump" to a new position in parameter space (θnew)</a:t>
            </a:r>
          </a:p>
          <a:p>
            <a:pPr marL="514350" indent="-514350">
              <a:buFont typeface="+mj-lt"/>
              <a:buAutoNum type="arabicPeriod"/>
            </a:pPr>
            <a:r>
              <a:rPr lang="en-US" b="1"/>
              <a:t>Accept or reject</a:t>
            </a:r>
            <a:r>
              <a:rPr lang="en-US"/>
              <a:t> the jump probabilistically using the prior information and available data</a:t>
            </a:r>
          </a:p>
          <a:p>
            <a:pPr marL="971550" lvl="1" indent="-514350">
              <a:buFont typeface="+mj-lt"/>
              <a:buAutoNum type="arabicPeriod"/>
            </a:pPr>
            <a:r>
              <a:rPr lang="en-US"/>
              <a:t>If the jump is accepted, move to the new position and return to step 1</a:t>
            </a:r>
          </a:p>
          <a:p>
            <a:pPr marL="971550" lvl="1" indent="-514350">
              <a:buFont typeface="+mj-lt"/>
              <a:buAutoNum type="arabicPeriod"/>
            </a:pPr>
            <a:r>
              <a:rPr lang="en-US"/>
              <a:t>If the jump is rejected, stay where you are and return to step 1</a:t>
            </a:r>
          </a:p>
          <a:p>
            <a:pPr marL="514350" indent="-514350">
              <a:buFont typeface="+mj-lt"/>
              <a:buAutoNum type="arabicPeriod"/>
            </a:pPr>
            <a:r>
              <a:rPr lang="en-US"/>
              <a:t>After a set number of jumps have occurred, return all of the </a:t>
            </a:r>
            <a:r>
              <a:rPr lang="en-US" i="1"/>
              <a:t>accepted</a:t>
            </a:r>
            <a:r>
              <a:rPr lang="en-US"/>
              <a:t> positions =&gt; </a:t>
            </a:r>
            <a:r>
              <a:rPr lang="en-US" b="1"/>
              <a:t>trace</a:t>
            </a:r>
          </a:p>
          <a:p>
            <a:endParaRPr lang="fr-FR"/>
          </a:p>
        </p:txBody>
      </p:sp>
    </p:spTree>
    <p:extLst>
      <p:ext uri="{BB962C8B-B14F-4D97-AF65-F5344CB8AC3E}">
        <p14:creationId xmlns:p14="http://schemas.microsoft.com/office/powerpoint/2010/main" val="954405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EAEE8-9D32-8540-A717-613DB4C7A63C}"/>
              </a:ext>
            </a:extLst>
          </p:cNvPr>
          <p:cNvSpPr>
            <a:spLocks noGrp="1"/>
          </p:cNvSpPr>
          <p:nvPr>
            <p:ph type="title"/>
          </p:nvPr>
        </p:nvSpPr>
        <p:spPr/>
        <p:txBody>
          <a:bodyPr/>
          <a:lstStyle/>
          <a:p>
            <a:r>
              <a:rPr lang="fr-FR"/>
              <a:t>Acception criteria</a:t>
            </a:r>
          </a:p>
        </p:txBody>
      </p:sp>
      <p:sp>
        <p:nvSpPr>
          <p:cNvPr id="3" name="Content Placeholder 2">
            <a:extLst>
              <a:ext uri="{FF2B5EF4-FFF2-40B4-BE49-F238E27FC236}">
                <a16:creationId xmlns:a16="http://schemas.microsoft.com/office/drawing/2014/main" id="{6B5EF672-AC98-7B4A-816D-AC2A16F34E6B}"/>
              </a:ext>
            </a:extLst>
          </p:cNvPr>
          <p:cNvSpPr>
            <a:spLocks noGrp="1"/>
          </p:cNvSpPr>
          <p:nvPr>
            <p:ph sz="half" idx="1"/>
          </p:nvPr>
        </p:nvSpPr>
        <p:spPr/>
        <p:txBody>
          <a:bodyPr/>
          <a:lstStyle/>
          <a:p>
            <a:r>
              <a:rPr lang="fr-FR"/>
              <a:t>Calculate ratio of probability current point vs probability previous point =&gt; p</a:t>
            </a:r>
          </a:p>
          <a:p>
            <a:r>
              <a:rPr lang="fr-FR"/>
              <a:t>Generate random number a in [0,1]</a:t>
            </a:r>
          </a:p>
          <a:p>
            <a:r>
              <a:rPr lang="fr-FR"/>
              <a:t>if a &lt;  p =&gt; accept else reject</a:t>
            </a:r>
          </a:p>
          <a:p>
            <a:endParaRPr lang="fr-FR"/>
          </a:p>
        </p:txBody>
      </p:sp>
      <p:pic>
        <p:nvPicPr>
          <p:cNvPr id="6" name="Picture 5">
            <a:extLst>
              <a:ext uri="{FF2B5EF4-FFF2-40B4-BE49-F238E27FC236}">
                <a16:creationId xmlns:a16="http://schemas.microsoft.com/office/drawing/2014/main" id="{13D1216F-0B1B-4D47-A58B-3EA05EED5347}"/>
              </a:ext>
            </a:extLst>
          </p:cNvPr>
          <p:cNvPicPr>
            <a:picLocks noChangeAspect="1"/>
          </p:cNvPicPr>
          <p:nvPr/>
        </p:nvPicPr>
        <p:blipFill>
          <a:blip r:embed="rId2"/>
          <a:stretch>
            <a:fillRect/>
          </a:stretch>
        </p:blipFill>
        <p:spPr>
          <a:xfrm>
            <a:off x="7221220" y="1833404"/>
            <a:ext cx="2768600" cy="749300"/>
          </a:xfrm>
          <a:prstGeom prst="rect">
            <a:avLst/>
          </a:prstGeom>
        </p:spPr>
      </p:pic>
      <p:pic>
        <p:nvPicPr>
          <p:cNvPr id="8" name="Picture 7">
            <a:extLst>
              <a:ext uri="{FF2B5EF4-FFF2-40B4-BE49-F238E27FC236}">
                <a16:creationId xmlns:a16="http://schemas.microsoft.com/office/drawing/2014/main" id="{90385BA4-7170-E644-993F-52F5E0A85305}"/>
              </a:ext>
            </a:extLst>
          </p:cNvPr>
          <p:cNvPicPr>
            <a:picLocks noChangeAspect="1"/>
          </p:cNvPicPr>
          <p:nvPr/>
        </p:nvPicPr>
        <p:blipFill>
          <a:blip r:embed="rId3"/>
          <a:stretch>
            <a:fillRect/>
          </a:stretch>
        </p:blipFill>
        <p:spPr>
          <a:xfrm>
            <a:off x="6019800" y="2787491"/>
            <a:ext cx="6184900" cy="1193800"/>
          </a:xfrm>
          <a:prstGeom prst="rect">
            <a:avLst/>
          </a:prstGeom>
        </p:spPr>
      </p:pic>
      <p:sp>
        <p:nvSpPr>
          <p:cNvPr id="9" name="Rectangle 8">
            <a:extLst>
              <a:ext uri="{FF2B5EF4-FFF2-40B4-BE49-F238E27FC236}">
                <a16:creationId xmlns:a16="http://schemas.microsoft.com/office/drawing/2014/main" id="{B5576187-0397-A644-A743-90A1C9C465CD}"/>
              </a:ext>
            </a:extLst>
          </p:cNvPr>
          <p:cNvSpPr/>
          <p:nvPr/>
        </p:nvSpPr>
        <p:spPr>
          <a:xfrm>
            <a:off x="6839189" y="5154295"/>
            <a:ext cx="4586320" cy="646331"/>
          </a:xfrm>
          <a:prstGeom prst="rect">
            <a:avLst/>
          </a:prstGeom>
        </p:spPr>
        <p:txBody>
          <a:bodyPr wrap="none">
            <a:spAutoFit/>
          </a:bodyPr>
          <a:lstStyle/>
          <a:p>
            <a:r>
              <a:rPr lang="en-US" b="0" i="0">
                <a:solidFill>
                  <a:srgbClr val="212529"/>
                </a:solidFill>
                <a:effectLst/>
                <a:latin typeface="-apple-system"/>
              </a:rPr>
              <a:t>depends only on the likelihoods and the priors </a:t>
            </a:r>
          </a:p>
          <a:p>
            <a:r>
              <a:rPr lang="en-US" b="0" i="0">
                <a:solidFill>
                  <a:srgbClr val="212529"/>
                </a:solidFill>
                <a:effectLst/>
                <a:latin typeface="-apple-system"/>
              </a:rPr>
              <a:t>no longer on P(D)</a:t>
            </a:r>
            <a:endParaRPr lang="fr-FR"/>
          </a:p>
        </p:txBody>
      </p:sp>
      <p:cxnSp>
        <p:nvCxnSpPr>
          <p:cNvPr id="11" name="Straight Arrow Connector 10">
            <a:extLst>
              <a:ext uri="{FF2B5EF4-FFF2-40B4-BE49-F238E27FC236}">
                <a16:creationId xmlns:a16="http://schemas.microsoft.com/office/drawing/2014/main" id="{17B1F266-284B-CF44-83C5-A6F37AB7DCC5}"/>
              </a:ext>
            </a:extLst>
          </p:cNvPr>
          <p:cNvCxnSpPr>
            <a:stCxn id="9" idx="0"/>
          </p:cNvCxnSpPr>
          <p:nvPr/>
        </p:nvCxnSpPr>
        <p:spPr>
          <a:xfrm flipV="1">
            <a:off x="9132349" y="4186079"/>
            <a:ext cx="692806" cy="9682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2628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E252A-19C7-9448-9DFF-FF39E8C66D5B}"/>
              </a:ext>
            </a:extLst>
          </p:cNvPr>
          <p:cNvSpPr>
            <a:spLocks noGrp="1"/>
          </p:cNvSpPr>
          <p:nvPr>
            <p:ph type="title"/>
          </p:nvPr>
        </p:nvSpPr>
        <p:spPr/>
        <p:txBody>
          <a:bodyPr/>
          <a:lstStyle/>
          <a:p>
            <a:r>
              <a:rPr lang="fr-FR"/>
              <a:t>MCMC Implementation</a:t>
            </a:r>
          </a:p>
        </p:txBody>
      </p:sp>
      <p:sp>
        <p:nvSpPr>
          <p:cNvPr id="3" name="Content Placeholder 2">
            <a:extLst>
              <a:ext uri="{FF2B5EF4-FFF2-40B4-BE49-F238E27FC236}">
                <a16:creationId xmlns:a16="http://schemas.microsoft.com/office/drawing/2014/main" id="{67A8C22C-12A4-364E-B1BD-832CDF485985}"/>
              </a:ext>
            </a:extLst>
          </p:cNvPr>
          <p:cNvSpPr>
            <a:spLocks noGrp="1"/>
          </p:cNvSpPr>
          <p:nvPr>
            <p:ph idx="1"/>
          </p:nvPr>
        </p:nvSpPr>
        <p:spPr/>
        <p:txBody>
          <a:bodyPr/>
          <a:lstStyle/>
          <a:p>
            <a:r>
              <a:rPr lang="fr-FR">
                <a:hlinkClick r:id="rId2"/>
              </a:rPr>
              <a:t>see http://twiecki.github.io/blog/2015/11/10/mcmc-sampling/</a:t>
            </a:r>
            <a:r>
              <a:rPr lang="fr-FR"/>
              <a:t> </a:t>
            </a:r>
          </a:p>
          <a:p>
            <a:r>
              <a:rPr lang="fr-FR"/>
              <a:t>and </a:t>
            </a:r>
            <a:r>
              <a:rPr lang="fr-FR">
                <a:hlinkClick r:id="rId3"/>
              </a:rPr>
              <a:t>https://github.com/twiecki/WhileMyMCMCGentlySamples/blob/master/content/downloads/notebooks/MCMC-sampling-for-dummies.ipynb</a:t>
            </a:r>
            <a:r>
              <a:rPr lang="fr-FR"/>
              <a:t> </a:t>
            </a:r>
          </a:p>
          <a:p>
            <a:r>
              <a:rPr lang="en-US"/>
              <a:t>the </a:t>
            </a:r>
            <a:r>
              <a:rPr lang="en-US" b="1"/>
              <a:t>trace</a:t>
            </a:r>
            <a:r>
              <a:rPr lang="en-US"/>
              <a:t> (list of all accepted samples) </a:t>
            </a:r>
          </a:p>
          <a:p>
            <a:r>
              <a:rPr lang="en-US"/>
              <a:t>Look at autocorrelation to see of the samples are correlated</a:t>
            </a:r>
          </a:p>
          <a:p>
            <a:r>
              <a:rPr lang="en-US"/>
              <a:t>small jump size: large autocorr</a:t>
            </a:r>
          </a:p>
          <a:p>
            <a:r>
              <a:rPr lang="en-US"/>
              <a:t>need for a </a:t>
            </a:r>
            <a:r>
              <a:rPr lang="en-US" b="1"/>
              <a:t>burn-in</a:t>
            </a:r>
            <a:r>
              <a:rPr lang="en-US"/>
              <a:t> period to reduce influence of start area</a:t>
            </a:r>
          </a:p>
          <a:p>
            <a:endParaRPr lang="fr-FR"/>
          </a:p>
        </p:txBody>
      </p:sp>
    </p:spTree>
    <p:extLst>
      <p:ext uri="{BB962C8B-B14F-4D97-AF65-F5344CB8AC3E}">
        <p14:creationId xmlns:p14="http://schemas.microsoft.com/office/powerpoint/2010/main" val="4056650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7D099-7258-674B-8D5A-27C03E617756}"/>
              </a:ext>
            </a:extLst>
          </p:cNvPr>
          <p:cNvSpPr>
            <a:spLocks noGrp="1"/>
          </p:cNvSpPr>
          <p:nvPr>
            <p:ph type="title"/>
          </p:nvPr>
        </p:nvSpPr>
        <p:spPr/>
        <p:txBody>
          <a:bodyPr/>
          <a:lstStyle/>
          <a:p>
            <a:r>
              <a:rPr lang="fr-FR"/>
              <a:t>Markov Chains</a:t>
            </a:r>
          </a:p>
        </p:txBody>
      </p:sp>
      <p:pic>
        <p:nvPicPr>
          <p:cNvPr id="28" name="Content Placeholder 27">
            <a:extLst>
              <a:ext uri="{FF2B5EF4-FFF2-40B4-BE49-F238E27FC236}">
                <a16:creationId xmlns:a16="http://schemas.microsoft.com/office/drawing/2014/main" id="{E8DDCE17-B180-F04A-8B32-791342A477B9}"/>
              </a:ext>
            </a:extLst>
          </p:cNvPr>
          <p:cNvPicPr>
            <a:picLocks noGrp="1" noChangeAspect="1"/>
          </p:cNvPicPr>
          <p:nvPr>
            <p:ph sz="half" idx="1"/>
          </p:nvPr>
        </p:nvPicPr>
        <p:blipFill>
          <a:blip r:embed="rId2"/>
          <a:stretch>
            <a:fillRect/>
          </a:stretch>
        </p:blipFill>
        <p:spPr>
          <a:xfrm>
            <a:off x="5952215" y="1690689"/>
            <a:ext cx="6239785" cy="2907494"/>
          </a:xfrm>
        </p:spPr>
      </p:pic>
      <p:sp>
        <p:nvSpPr>
          <p:cNvPr id="29" name="TextBox 28">
            <a:extLst>
              <a:ext uri="{FF2B5EF4-FFF2-40B4-BE49-F238E27FC236}">
                <a16:creationId xmlns:a16="http://schemas.microsoft.com/office/drawing/2014/main" id="{7724395D-494C-C141-93C7-18A3AA603610}"/>
              </a:ext>
            </a:extLst>
          </p:cNvPr>
          <p:cNvSpPr txBox="1"/>
          <p:nvPr/>
        </p:nvSpPr>
        <p:spPr>
          <a:xfrm>
            <a:off x="1168400" y="2204720"/>
            <a:ext cx="3540713" cy="1477328"/>
          </a:xfrm>
          <a:prstGeom prst="rect">
            <a:avLst/>
          </a:prstGeom>
          <a:noFill/>
        </p:spPr>
        <p:txBody>
          <a:bodyPr wrap="none" rtlCol="0">
            <a:spAutoFit/>
          </a:bodyPr>
          <a:lstStyle/>
          <a:p>
            <a:r>
              <a:rPr lang="fr-FR"/>
              <a:t>Demo: Markov chain</a:t>
            </a:r>
          </a:p>
          <a:p>
            <a:r>
              <a:rPr lang="fr-FR">
                <a:hlinkClick r:id="rId3"/>
              </a:rPr>
              <a:t>http://setosa.io/ev/markov-chains/</a:t>
            </a:r>
            <a:r>
              <a:rPr lang="fr-FR"/>
              <a:t> </a:t>
            </a:r>
          </a:p>
          <a:p>
            <a:endParaRPr lang="fr-FR"/>
          </a:p>
          <a:p>
            <a:endParaRPr lang="fr-FR"/>
          </a:p>
          <a:p>
            <a:r>
              <a:rPr lang="fr-FR"/>
              <a:t>Good equations in MCMC_app.pdf</a:t>
            </a:r>
          </a:p>
        </p:txBody>
      </p:sp>
    </p:spTree>
    <p:extLst>
      <p:ext uri="{BB962C8B-B14F-4D97-AF65-F5344CB8AC3E}">
        <p14:creationId xmlns:p14="http://schemas.microsoft.com/office/powerpoint/2010/main" val="815025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1C102-2FE3-C64A-98B9-F039A0CC8E04}"/>
              </a:ext>
            </a:extLst>
          </p:cNvPr>
          <p:cNvSpPr>
            <a:spLocks noGrp="1"/>
          </p:cNvSpPr>
          <p:nvPr>
            <p:ph type="title"/>
          </p:nvPr>
        </p:nvSpPr>
        <p:spPr/>
        <p:txBody>
          <a:bodyPr/>
          <a:lstStyle/>
          <a:p>
            <a:r>
              <a:rPr lang="fr-FR"/>
              <a:t>MCMC en theorie</a:t>
            </a:r>
          </a:p>
        </p:txBody>
      </p:sp>
      <p:sp>
        <p:nvSpPr>
          <p:cNvPr id="3" name="Content Placeholder 2">
            <a:extLst>
              <a:ext uri="{FF2B5EF4-FFF2-40B4-BE49-F238E27FC236}">
                <a16:creationId xmlns:a16="http://schemas.microsoft.com/office/drawing/2014/main" id="{BE897201-DFF6-A94F-B72E-208E96886611}"/>
              </a:ext>
            </a:extLst>
          </p:cNvPr>
          <p:cNvSpPr>
            <a:spLocks noGrp="1"/>
          </p:cNvSpPr>
          <p:nvPr>
            <p:ph idx="1"/>
          </p:nvPr>
        </p:nvSpPr>
        <p:spPr>
          <a:xfrm>
            <a:off x="838200" y="1825625"/>
            <a:ext cx="10317480" cy="1476375"/>
          </a:xfrm>
        </p:spPr>
        <p:txBody>
          <a:bodyPr/>
          <a:lstStyle/>
          <a:p>
            <a:r>
              <a:rPr lang="fr-FR"/>
              <a:t>voir page wikipedia</a:t>
            </a:r>
          </a:p>
          <a:p>
            <a:r>
              <a:rPr lang="fr-FR"/>
              <a:t>et </a:t>
            </a:r>
            <a:r>
              <a:rPr lang="fr-FR">
                <a:hlinkClick r:id="rId2"/>
              </a:rPr>
              <a:t>https://jeremykun.com/2015/04/06/markov-chain-monte-carlo-without-all-the-bullshit/</a:t>
            </a:r>
            <a:r>
              <a:rPr lang="fr-FR"/>
              <a:t> </a:t>
            </a:r>
          </a:p>
        </p:txBody>
      </p:sp>
      <p:sp>
        <p:nvSpPr>
          <p:cNvPr id="4" name="TextBox 3">
            <a:extLst>
              <a:ext uri="{FF2B5EF4-FFF2-40B4-BE49-F238E27FC236}">
                <a16:creationId xmlns:a16="http://schemas.microsoft.com/office/drawing/2014/main" id="{B8B01965-D60E-AE41-9C1F-DDD4F39FA86D}"/>
              </a:ext>
            </a:extLst>
          </p:cNvPr>
          <p:cNvSpPr txBox="1"/>
          <p:nvPr/>
        </p:nvSpPr>
        <p:spPr>
          <a:xfrm>
            <a:off x="2132874" y="1825625"/>
            <a:ext cx="9489440" cy="5078313"/>
          </a:xfrm>
          <a:prstGeom prst="rect">
            <a:avLst/>
          </a:prstGeom>
          <a:noFill/>
        </p:spPr>
        <p:txBody>
          <a:bodyPr wrap="square" rtlCol="0">
            <a:spAutoFit/>
          </a:bodyPr>
          <a:lstStyle/>
          <a:p>
            <a:r>
              <a:rPr lang="en-US"/>
              <a:t> * stationary distribution theorem (sometimes called the “Fundamental Theorem of Markov Chains,” and for good reason).</a:t>
            </a:r>
          </a:p>
          <a:p>
            <a:r>
              <a:rPr lang="en-US"/>
              <a:t>    * for a very long random walk, the probability that you end at some vertex v is independent of where you started!</a:t>
            </a:r>
          </a:p>
          <a:p>
            <a:r>
              <a:rPr lang="en-US"/>
              <a:t>    * the stationary distribution is a probability distribution \pi such that A \pi = \pi, in other words \pi is an eigenvector of A with eigenvalue 1.</a:t>
            </a:r>
          </a:p>
          <a:p>
            <a:r>
              <a:rPr lang="en-US"/>
              <a:t>    *  the problem we’re trying to solve is to draw from a distribution over a finite set X with probability function p(x).</a:t>
            </a:r>
          </a:p>
          <a:p>
            <a:r>
              <a:rPr lang="en-US" b="1"/>
              <a:t>    *  The MCMC method is to construct a Markov chain whose stationary distribution is exactly p</a:t>
            </a:r>
          </a:p>
          <a:p>
            <a:r>
              <a:rPr lang="en-US"/>
              <a:t>    * Now we have to describe the transition probabilities. Let r be the maximum degree of a vertex in this lattice (r=2d). Suppose we’re at vertex i and we want to know where to go next. We do the following:</a:t>
            </a:r>
          </a:p>
          <a:p>
            <a:endParaRPr lang="en-US"/>
          </a:p>
          <a:p>
            <a:r>
              <a:rPr lang="en-US"/>
              <a:t>        * Pick neighbor j with probability 1/r (there is some chance to stay at i).</a:t>
            </a:r>
          </a:p>
          <a:p>
            <a:r>
              <a:rPr lang="en-US"/>
              <a:t>        * If you picked neighbor j and p(j) \geq p(i) then deterministically go to j.</a:t>
            </a:r>
          </a:p>
          <a:p>
            <a:r>
              <a:rPr lang="en-US"/>
              <a:t>        * Otherwise, p(j) &lt; p(i), and you go to j with probability p(j) / p(i).</a:t>
            </a:r>
          </a:p>
          <a:p>
            <a:r>
              <a:rPr lang="en-US"/>
              <a:t>    * We can state the probability weight p_{i,j} on edge (i,j) more compactly as</a:t>
            </a:r>
          </a:p>
          <a:p>
            <a:r>
              <a:rPr lang="en-US"/>
              <a:t>    \displaystyle p_{i,j} = \frac1r \min(1, p(j) / p(i)) \\ p_{i,i} = 1 - \sum_{(i,j) \in E(G); j \neq i} p_{i,j}</a:t>
            </a:r>
            <a:endParaRPr lang="fr-FR"/>
          </a:p>
        </p:txBody>
      </p:sp>
    </p:spTree>
    <p:extLst>
      <p:ext uri="{BB962C8B-B14F-4D97-AF65-F5344CB8AC3E}">
        <p14:creationId xmlns:p14="http://schemas.microsoft.com/office/powerpoint/2010/main" val="2898309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D117C-7A74-7D46-866B-CFC1CBD332EB}"/>
              </a:ext>
            </a:extLst>
          </p:cNvPr>
          <p:cNvSpPr>
            <a:spLocks noGrp="1"/>
          </p:cNvSpPr>
          <p:nvPr>
            <p:ph type="title"/>
          </p:nvPr>
        </p:nvSpPr>
        <p:spPr/>
        <p:txBody>
          <a:bodyPr/>
          <a:lstStyle/>
          <a:p>
            <a:r>
              <a:rPr lang="fr-FR"/>
              <a:t>Recap</a:t>
            </a:r>
          </a:p>
        </p:txBody>
      </p:sp>
      <p:sp>
        <p:nvSpPr>
          <p:cNvPr id="3" name="Content Placeholder 2">
            <a:extLst>
              <a:ext uri="{FF2B5EF4-FFF2-40B4-BE49-F238E27FC236}">
                <a16:creationId xmlns:a16="http://schemas.microsoft.com/office/drawing/2014/main" id="{2032B255-737A-3A43-8D2F-F4C99B10BDDB}"/>
              </a:ext>
            </a:extLst>
          </p:cNvPr>
          <p:cNvSpPr>
            <a:spLocks noGrp="1"/>
          </p:cNvSpPr>
          <p:nvPr>
            <p:ph idx="1"/>
          </p:nvPr>
        </p:nvSpPr>
        <p:spPr/>
        <p:txBody>
          <a:bodyPr/>
          <a:lstStyle/>
          <a:p>
            <a:r>
              <a:rPr lang="fr-FR"/>
              <a:t>Third way between ML (big data, black box) and Stats (Hypothesis and tests)</a:t>
            </a:r>
          </a:p>
          <a:p>
            <a:r>
              <a:rPr lang="fr-FR"/>
              <a:t>Probabilistic programming = Bayes + Sampling</a:t>
            </a:r>
          </a:p>
          <a:p>
            <a:endParaRPr lang="fr-FR"/>
          </a:p>
        </p:txBody>
      </p:sp>
    </p:spTree>
    <p:extLst>
      <p:ext uri="{BB962C8B-B14F-4D97-AF65-F5344CB8AC3E}">
        <p14:creationId xmlns:p14="http://schemas.microsoft.com/office/powerpoint/2010/main" val="2038823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107B2-BAA8-F942-AAB7-6B3593298FE8}"/>
              </a:ext>
            </a:extLst>
          </p:cNvPr>
          <p:cNvSpPr>
            <a:spLocks noGrp="1"/>
          </p:cNvSpPr>
          <p:nvPr>
            <p:ph type="title"/>
          </p:nvPr>
        </p:nvSpPr>
        <p:spPr/>
        <p:txBody>
          <a:bodyPr>
            <a:normAutofit/>
          </a:bodyPr>
          <a:lstStyle/>
          <a:p>
            <a:r>
              <a:rPr lang="en-US" b="1"/>
              <a:t>Why does Metropolis-Hastings work?</a:t>
            </a:r>
            <a:endParaRPr lang="fr-FR"/>
          </a:p>
        </p:txBody>
      </p:sp>
      <p:sp>
        <p:nvSpPr>
          <p:cNvPr id="3" name="Content Placeholder 2">
            <a:extLst>
              <a:ext uri="{FF2B5EF4-FFF2-40B4-BE49-F238E27FC236}">
                <a16:creationId xmlns:a16="http://schemas.microsoft.com/office/drawing/2014/main" id="{9C686F45-A311-5E41-ABC2-195C65541542}"/>
              </a:ext>
            </a:extLst>
          </p:cNvPr>
          <p:cNvSpPr>
            <a:spLocks noGrp="1"/>
          </p:cNvSpPr>
          <p:nvPr>
            <p:ph idx="1"/>
          </p:nvPr>
        </p:nvSpPr>
        <p:spPr/>
        <p:txBody>
          <a:bodyPr/>
          <a:lstStyle/>
          <a:p>
            <a:r>
              <a:rPr lang="fr-FR">
                <a:hlinkClick r:id="rId2"/>
              </a:rPr>
              <a:t>http://people.duke.edu/~ccc14/sta-663-bootstrap/MCMC.html#why-does-metropolis-hastings-work</a:t>
            </a:r>
            <a:r>
              <a:rPr lang="fr-FR"/>
              <a:t> </a:t>
            </a:r>
          </a:p>
        </p:txBody>
      </p:sp>
    </p:spTree>
    <p:extLst>
      <p:ext uri="{BB962C8B-B14F-4D97-AF65-F5344CB8AC3E}">
        <p14:creationId xmlns:p14="http://schemas.microsoft.com/office/powerpoint/2010/main" val="41581299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67D90-D862-AF48-9BE9-B216604FD3AE}"/>
              </a:ext>
            </a:extLst>
          </p:cNvPr>
          <p:cNvSpPr>
            <a:spLocks noGrp="1"/>
          </p:cNvSpPr>
          <p:nvPr>
            <p:ph type="title"/>
          </p:nvPr>
        </p:nvSpPr>
        <p:spPr/>
        <p:txBody>
          <a:bodyPr/>
          <a:lstStyle/>
          <a:p>
            <a:r>
              <a:rPr lang="fr-FR"/>
              <a:t>MCMC by </a:t>
            </a:r>
            <a:r>
              <a:rPr lang="en-US"/>
              <a:t>Christopher Fonnesbeck</a:t>
            </a:r>
            <a:endParaRPr lang="fr-FR"/>
          </a:p>
        </p:txBody>
      </p:sp>
      <p:sp>
        <p:nvSpPr>
          <p:cNvPr id="3" name="Content Placeholder 2">
            <a:extLst>
              <a:ext uri="{FF2B5EF4-FFF2-40B4-BE49-F238E27FC236}">
                <a16:creationId xmlns:a16="http://schemas.microsoft.com/office/drawing/2014/main" id="{117449CB-9960-0E43-93C2-2BF9C2305CC1}"/>
              </a:ext>
            </a:extLst>
          </p:cNvPr>
          <p:cNvSpPr>
            <a:spLocks noGrp="1"/>
          </p:cNvSpPr>
          <p:nvPr>
            <p:ph idx="1"/>
          </p:nvPr>
        </p:nvSpPr>
        <p:spPr/>
        <p:txBody>
          <a:bodyPr/>
          <a:lstStyle/>
          <a:p>
            <a:r>
              <a:rPr lang="en-US"/>
              <a:t>Christopher Fonnesbeck Probabilistic Programming with PyMC3 PyCon 2017</a:t>
            </a:r>
          </a:p>
          <a:p>
            <a:r>
              <a:rPr lang="fr-FR">
                <a:hlinkClick r:id="rId2"/>
              </a:rPr>
              <a:t>https://youtu.be/5TyvJ6jXHYE?t=1012</a:t>
            </a:r>
            <a:endParaRPr lang="fr-FR"/>
          </a:p>
          <a:p>
            <a:br>
              <a:rPr lang="en-US"/>
            </a:br>
            <a:endParaRPr lang="en-US"/>
          </a:p>
          <a:p>
            <a:endParaRPr lang="fr-FR"/>
          </a:p>
        </p:txBody>
      </p:sp>
    </p:spTree>
    <p:extLst>
      <p:ext uri="{BB962C8B-B14F-4D97-AF65-F5344CB8AC3E}">
        <p14:creationId xmlns:p14="http://schemas.microsoft.com/office/powerpoint/2010/main" val="20365379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DEBF4-5B74-F241-A317-16FFDAA434D9}"/>
              </a:ext>
            </a:extLst>
          </p:cNvPr>
          <p:cNvSpPr>
            <a:spLocks noGrp="1"/>
          </p:cNvSpPr>
          <p:nvPr>
            <p:ph type="ctrTitle"/>
          </p:nvPr>
        </p:nvSpPr>
        <p:spPr/>
        <p:txBody>
          <a:bodyPr/>
          <a:lstStyle/>
          <a:p>
            <a:r>
              <a:rPr lang="fr-FR"/>
              <a:t>Bayesian Linear regression</a:t>
            </a:r>
          </a:p>
        </p:txBody>
      </p:sp>
      <p:sp>
        <p:nvSpPr>
          <p:cNvPr id="3" name="Subtitle 2">
            <a:extLst>
              <a:ext uri="{FF2B5EF4-FFF2-40B4-BE49-F238E27FC236}">
                <a16:creationId xmlns:a16="http://schemas.microsoft.com/office/drawing/2014/main" id="{7B993311-39D2-2C4C-AC22-8F56FBDE42ED}"/>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3334690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3264E-1667-994E-9E93-6BCE83EF5BE9}"/>
              </a:ext>
            </a:extLst>
          </p:cNvPr>
          <p:cNvSpPr>
            <a:spLocks noGrp="1"/>
          </p:cNvSpPr>
          <p:nvPr>
            <p:ph type="title"/>
          </p:nvPr>
        </p:nvSpPr>
        <p:spPr/>
        <p:txBody>
          <a:bodyPr/>
          <a:lstStyle/>
          <a:p>
            <a:r>
              <a:rPr lang="fr-FR"/>
              <a:t>Freq vs Bayes</a:t>
            </a:r>
          </a:p>
        </p:txBody>
      </p:sp>
      <p:sp>
        <p:nvSpPr>
          <p:cNvPr id="3" name="Content Placeholder 2">
            <a:extLst>
              <a:ext uri="{FF2B5EF4-FFF2-40B4-BE49-F238E27FC236}">
                <a16:creationId xmlns:a16="http://schemas.microsoft.com/office/drawing/2014/main" id="{2F07756E-BD10-9F4B-8680-E7A020942C3C}"/>
              </a:ext>
            </a:extLst>
          </p:cNvPr>
          <p:cNvSpPr>
            <a:spLocks noGrp="1"/>
          </p:cNvSpPr>
          <p:nvPr>
            <p:ph sz="half" idx="1"/>
          </p:nvPr>
        </p:nvSpPr>
        <p:spPr/>
        <p:txBody>
          <a:bodyPr>
            <a:normAutofit fontScale="85000" lnSpcReduction="20000"/>
          </a:bodyPr>
          <a:lstStyle/>
          <a:p>
            <a:r>
              <a:rPr lang="fr-FR"/>
              <a:t>OLS regression</a:t>
            </a:r>
          </a:p>
          <a:p>
            <a:r>
              <a:rPr lang="en-US"/>
              <a:t>Probability of obtaining the data in hand if the null hypothesis was true: p(D|Ho)</a:t>
            </a:r>
          </a:p>
          <a:p>
            <a:r>
              <a:rPr lang="en-US"/>
              <a:t>Unfortunately, p(Ho|D) != p(D|Ho)</a:t>
            </a:r>
          </a:p>
          <a:p>
            <a:r>
              <a:rPr lang="en-US"/>
              <a:t>"</a:t>
            </a:r>
            <a:r>
              <a:rPr lang="en-US" i="1"/>
              <a:t>a test of statistical significance "does not tell us what we want to know, and we so much want to know what we want to know that, out of desperation, we nevertheless believe that it does!</a:t>
            </a:r>
            <a:r>
              <a:rPr lang="en-US"/>
              <a:t>"</a:t>
            </a:r>
            <a:br>
              <a:rPr lang="en-US"/>
            </a:br>
            <a:r>
              <a:rPr lang="en-US"/>
              <a:t>Cohen, J. (1994). The earth is round (p &lt; 0.05). American Psychologist, 49, 997-1003.</a:t>
            </a:r>
          </a:p>
          <a:p>
            <a:endParaRPr lang="fr-FR"/>
          </a:p>
        </p:txBody>
      </p:sp>
      <p:sp>
        <p:nvSpPr>
          <p:cNvPr id="4" name="Content Placeholder 3">
            <a:extLst>
              <a:ext uri="{FF2B5EF4-FFF2-40B4-BE49-F238E27FC236}">
                <a16:creationId xmlns:a16="http://schemas.microsoft.com/office/drawing/2014/main" id="{08E5A8C0-260B-0742-BA6A-4831ACEFE1B9}"/>
              </a:ext>
            </a:extLst>
          </p:cNvPr>
          <p:cNvSpPr>
            <a:spLocks noGrp="1"/>
          </p:cNvSpPr>
          <p:nvPr>
            <p:ph sz="half" idx="2"/>
          </p:nvPr>
        </p:nvSpPr>
        <p:spPr/>
        <p:txBody>
          <a:bodyPr>
            <a:normAutofit fontScale="85000" lnSpcReduction="20000"/>
          </a:bodyPr>
          <a:lstStyle/>
          <a:p>
            <a:endParaRPr lang="fr-FR"/>
          </a:p>
        </p:txBody>
      </p:sp>
    </p:spTree>
    <p:extLst>
      <p:ext uri="{BB962C8B-B14F-4D97-AF65-F5344CB8AC3E}">
        <p14:creationId xmlns:p14="http://schemas.microsoft.com/office/powerpoint/2010/main" val="9438768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FE8FE-E4D8-7743-B7CF-1E06F8FF8E8D}"/>
              </a:ext>
            </a:extLst>
          </p:cNvPr>
          <p:cNvSpPr>
            <a:spLocks noGrp="1"/>
          </p:cNvSpPr>
          <p:nvPr>
            <p:ph type="title"/>
          </p:nvPr>
        </p:nvSpPr>
        <p:spPr/>
        <p:txBody>
          <a:bodyPr/>
          <a:lstStyle/>
          <a:p>
            <a:r>
              <a:rPr lang="fr-FR"/>
              <a:t>likelihood</a:t>
            </a:r>
          </a:p>
        </p:txBody>
      </p:sp>
      <p:pic>
        <p:nvPicPr>
          <p:cNvPr id="5" name="Content Placeholder 4">
            <a:extLst>
              <a:ext uri="{FF2B5EF4-FFF2-40B4-BE49-F238E27FC236}">
                <a16:creationId xmlns:a16="http://schemas.microsoft.com/office/drawing/2014/main" id="{ECA72F80-0D9B-DE47-8E2E-C01AA5FA446E}"/>
              </a:ext>
            </a:extLst>
          </p:cNvPr>
          <p:cNvPicPr>
            <a:picLocks noGrp="1" noChangeAspect="1"/>
          </p:cNvPicPr>
          <p:nvPr>
            <p:ph idx="1"/>
          </p:nvPr>
        </p:nvPicPr>
        <p:blipFill>
          <a:blip r:embed="rId2"/>
          <a:stretch>
            <a:fillRect/>
          </a:stretch>
        </p:blipFill>
        <p:spPr>
          <a:xfrm>
            <a:off x="2578100" y="3645694"/>
            <a:ext cx="7035800" cy="711200"/>
          </a:xfrm>
        </p:spPr>
      </p:pic>
      <p:sp>
        <p:nvSpPr>
          <p:cNvPr id="6" name="Rectangle 5">
            <a:extLst>
              <a:ext uri="{FF2B5EF4-FFF2-40B4-BE49-F238E27FC236}">
                <a16:creationId xmlns:a16="http://schemas.microsoft.com/office/drawing/2014/main" id="{F08182F9-F605-A143-AEC8-B4EC6C6056D7}"/>
              </a:ext>
            </a:extLst>
          </p:cNvPr>
          <p:cNvSpPr/>
          <p:nvPr/>
        </p:nvSpPr>
        <p:spPr>
          <a:xfrm>
            <a:off x="3048000" y="4687277"/>
            <a:ext cx="6096000" cy="923330"/>
          </a:xfrm>
          <a:prstGeom prst="rect">
            <a:avLst/>
          </a:prstGeom>
        </p:spPr>
        <p:txBody>
          <a:bodyPr>
            <a:spAutoFit/>
          </a:bodyPr>
          <a:lstStyle/>
          <a:p>
            <a:r>
              <a:rPr lang="en-US">
                <a:latin typeface="AdvP7B6C"/>
              </a:rPr>
              <a:t>probability of observed data values given any candidate values </a:t>
            </a:r>
            <a:endParaRPr lang="en-US"/>
          </a:p>
          <a:p>
            <a:r>
              <a:rPr lang="en-US">
                <a:latin typeface="AdvP7B6C"/>
              </a:rPr>
              <a:t>of the parameters and thereby constitutes the likelihood function in Bayes’ rule </a:t>
            </a:r>
            <a:endParaRPr lang="en-US"/>
          </a:p>
        </p:txBody>
      </p:sp>
    </p:spTree>
    <p:extLst>
      <p:ext uri="{BB962C8B-B14F-4D97-AF65-F5344CB8AC3E}">
        <p14:creationId xmlns:p14="http://schemas.microsoft.com/office/powerpoint/2010/main" val="10958135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74359-7791-4746-919D-152CB0A0839E}"/>
              </a:ext>
            </a:extLst>
          </p:cNvPr>
          <p:cNvSpPr>
            <a:spLocks noGrp="1"/>
          </p:cNvSpPr>
          <p:nvPr>
            <p:ph type="title"/>
          </p:nvPr>
        </p:nvSpPr>
        <p:spPr/>
        <p:txBody>
          <a:bodyPr/>
          <a:lstStyle/>
          <a:p>
            <a:endParaRPr lang="fr-FR"/>
          </a:p>
        </p:txBody>
      </p:sp>
      <p:pic>
        <p:nvPicPr>
          <p:cNvPr id="7" name="Content Placeholder 6">
            <a:extLst>
              <a:ext uri="{FF2B5EF4-FFF2-40B4-BE49-F238E27FC236}">
                <a16:creationId xmlns:a16="http://schemas.microsoft.com/office/drawing/2014/main" id="{4BE237F3-871C-0E43-B987-3E377E7CFF0B}"/>
              </a:ext>
            </a:extLst>
          </p:cNvPr>
          <p:cNvPicPr>
            <a:picLocks noGrp="1" noChangeAspect="1"/>
          </p:cNvPicPr>
          <p:nvPr>
            <p:ph sz="half" idx="1"/>
          </p:nvPr>
        </p:nvPicPr>
        <p:blipFill>
          <a:blip r:embed="rId2"/>
          <a:stretch>
            <a:fillRect/>
          </a:stretch>
        </p:blipFill>
        <p:spPr>
          <a:xfrm>
            <a:off x="1498600" y="1971834"/>
            <a:ext cx="2641600" cy="1092200"/>
          </a:xfrm>
        </p:spPr>
      </p:pic>
      <p:sp>
        <p:nvSpPr>
          <p:cNvPr id="4" name="Content Placeholder 3">
            <a:extLst>
              <a:ext uri="{FF2B5EF4-FFF2-40B4-BE49-F238E27FC236}">
                <a16:creationId xmlns:a16="http://schemas.microsoft.com/office/drawing/2014/main" id="{EBD91E4B-3B48-CB43-B67D-36590298BC3A}"/>
              </a:ext>
            </a:extLst>
          </p:cNvPr>
          <p:cNvSpPr>
            <a:spLocks noGrp="1"/>
          </p:cNvSpPr>
          <p:nvPr>
            <p:ph sz="half" idx="2"/>
          </p:nvPr>
        </p:nvSpPr>
        <p:spPr>
          <a:xfrm>
            <a:off x="1197429" y="3534682"/>
            <a:ext cx="5181600" cy="4351338"/>
          </a:xfrm>
        </p:spPr>
        <p:txBody>
          <a:bodyPr/>
          <a:lstStyle/>
          <a:p>
            <a:r>
              <a:rPr lang="fr-FR"/>
              <a:t>see linear_regression.py</a:t>
            </a:r>
          </a:p>
        </p:txBody>
      </p:sp>
      <p:pic>
        <p:nvPicPr>
          <p:cNvPr id="5" name="Picture 4">
            <a:extLst>
              <a:ext uri="{FF2B5EF4-FFF2-40B4-BE49-F238E27FC236}">
                <a16:creationId xmlns:a16="http://schemas.microsoft.com/office/drawing/2014/main" id="{2FE6D0DB-8FBE-D841-BC0A-7F2204532E0D}"/>
              </a:ext>
            </a:extLst>
          </p:cNvPr>
          <p:cNvPicPr>
            <a:picLocks noChangeAspect="1"/>
          </p:cNvPicPr>
          <p:nvPr/>
        </p:nvPicPr>
        <p:blipFill>
          <a:blip r:embed="rId3"/>
          <a:stretch>
            <a:fillRect/>
          </a:stretch>
        </p:blipFill>
        <p:spPr>
          <a:xfrm>
            <a:off x="5392721" y="1876878"/>
            <a:ext cx="6129808" cy="3833473"/>
          </a:xfrm>
          <a:prstGeom prst="rect">
            <a:avLst/>
          </a:prstGeom>
        </p:spPr>
      </p:pic>
    </p:spTree>
    <p:extLst>
      <p:ext uri="{BB962C8B-B14F-4D97-AF65-F5344CB8AC3E}">
        <p14:creationId xmlns:p14="http://schemas.microsoft.com/office/powerpoint/2010/main" val="22419932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5286E-67AF-F74C-BBD2-B37C2A8632C5}"/>
              </a:ext>
            </a:extLst>
          </p:cNvPr>
          <p:cNvSpPr>
            <a:spLocks noGrp="1"/>
          </p:cNvSpPr>
          <p:nvPr>
            <p:ph type="ctrTitle"/>
          </p:nvPr>
        </p:nvSpPr>
        <p:spPr/>
        <p:txBody>
          <a:bodyPr/>
          <a:lstStyle/>
          <a:p>
            <a:r>
              <a:rPr lang="fr-FR"/>
              <a:t>Application to Ozone</a:t>
            </a:r>
          </a:p>
        </p:txBody>
      </p:sp>
      <p:sp>
        <p:nvSpPr>
          <p:cNvPr id="3" name="Subtitle 2">
            <a:extLst>
              <a:ext uri="{FF2B5EF4-FFF2-40B4-BE49-F238E27FC236}">
                <a16:creationId xmlns:a16="http://schemas.microsoft.com/office/drawing/2014/main" id="{7C7C684A-2272-384C-97E1-B4678112D968}"/>
              </a:ext>
            </a:extLst>
          </p:cNvPr>
          <p:cNvSpPr>
            <a:spLocks noGrp="1"/>
          </p:cNvSpPr>
          <p:nvPr>
            <p:ph type="subTitle" idx="1"/>
          </p:nvPr>
        </p:nvSpPr>
        <p:spPr/>
        <p:txBody>
          <a:bodyPr/>
          <a:lstStyle/>
          <a:p>
            <a:r>
              <a:rPr lang="fr-FR"/>
              <a:t>Linear regression</a:t>
            </a:r>
          </a:p>
        </p:txBody>
      </p:sp>
    </p:spTree>
    <p:extLst>
      <p:ext uri="{BB962C8B-B14F-4D97-AF65-F5344CB8AC3E}">
        <p14:creationId xmlns:p14="http://schemas.microsoft.com/office/powerpoint/2010/main" val="20629999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3B97B-3FF0-2D47-8D4F-885B147025E5}"/>
              </a:ext>
            </a:extLst>
          </p:cNvPr>
          <p:cNvSpPr>
            <a:spLocks noGrp="1"/>
          </p:cNvSpPr>
          <p:nvPr>
            <p:ph type="title"/>
          </p:nvPr>
        </p:nvSpPr>
        <p:spPr/>
        <p:txBody>
          <a:bodyPr/>
          <a:lstStyle/>
          <a:p>
            <a:r>
              <a:rPr lang="fr-FR"/>
              <a:t>Ozone dataset</a:t>
            </a:r>
          </a:p>
        </p:txBody>
      </p:sp>
      <p:sp>
        <p:nvSpPr>
          <p:cNvPr id="3" name="Content Placeholder 2">
            <a:extLst>
              <a:ext uri="{FF2B5EF4-FFF2-40B4-BE49-F238E27FC236}">
                <a16:creationId xmlns:a16="http://schemas.microsoft.com/office/drawing/2014/main" id="{9ED681EB-3E04-3C4A-A5E3-CD7C4B1D3CA9}"/>
              </a:ext>
            </a:extLst>
          </p:cNvPr>
          <p:cNvSpPr>
            <a:spLocks noGrp="1"/>
          </p:cNvSpPr>
          <p:nvPr>
            <p:ph sz="half" idx="1"/>
          </p:nvPr>
        </p:nvSpPr>
        <p:spPr/>
        <p:txBody>
          <a:bodyPr/>
          <a:lstStyle/>
          <a:p>
            <a:pPr marL="0" indent="0">
              <a:buNone/>
            </a:pPr>
            <a:r>
              <a:rPr lang="fr-FR"/>
              <a:t>Temp = f(Ozone, Wind, Solar)</a:t>
            </a:r>
          </a:p>
          <a:p>
            <a:pPr marL="514350" indent="-514350">
              <a:buFont typeface="+mj-lt"/>
              <a:buAutoNum type="arabicPeriod"/>
            </a:pPr>
            <a:r>
              <a:rPr lang="fr-FR"/>
              <a:t>Temp = a + b * Ozone + e</a:t>
            </a:r>
          </a:p>
          <a:p>
            <a:pPr lvl="1"/>
            <a:r>
              <a:rPr lang="fr-FR"/>
              <a:t>Temp ~ N(mu, sigma)</a:t>
            </a:r>
          </a:p>
          <a:p>
            <a:pPr lvl="1"/>
            <a:r>
              <a:rPr lang="fr-FR"/>
              <a:t>mu ~ N(0,10), sigma ~ HalfN(0,1)</a:t>
            </a:r>
          </a:p>
          <a:p>
            <a:pPr marL="514350" indent="-514350">
              <a:buFont typeface="+mj-lt"/>
              <a:buAutoNum type="arabicPeriod"/>
            </a:pPr>
            <a:r>
              <a:rPr lang="fr-FR"/>
              <a:t>Statsmodel OLS</a:t>
            </a:r>
          </a:p>
          <a:p>
            <a:pPr marL="514350" indent="-514350">
              <a:buFont typeface="+mj-lt"/>
              <a:buAutoNum type="arabicPeriod"/>
            </a:pPr>
            <a:r>
              <a:rPr lang="fr-FR"/>
              <a:t>2 predictors Temp = f(Ozone, Wind)</a:t>
            </a:r>
          </a:p>
          <a:p>
            <a:pPr marL="514350" indent="-514350">
              <a:buFont typeface="+mj-lt"/>
              <a:buAutoNum type="arabicPeriod"/>
            </a:pPr>
            <a:r>
              <a:rPr lang="fr-FR"/>
              <a:t>normalize, diff coef</a:t>
            </a:r>
          </a:p>
          <a:p>
            <a:pPr marL="514350" indent="-514350">
              <a:buFont typeface="+mj-lt"/>
              <a:buAutoNum type="arabicPeriod"/>
            </a:pPr>
            <a:r>
              <a:rPr lang="fr-FR"/>
              <a:t>Use Student-t to model Temp</a:t>
            </a:r>
          </a:p>
          <a:p>
            <a:endParaRPr lang="fr-FR"/>
          </a:p>
        </p:txBody>
      </p:sp>
      <p:sp>
        <p:nvSpPr>
          <p:cNvPr id="4" name="Content Placeholder 3">
            <a:extLst>
              <a:ext uri="{FF2B5EF4-FFF2-40B4-BE49-F238E27FC236}">
                <a16:creationId xmlns:a16="http://schemas.microsoft.com/office/drawing/2014/main" id="{0F379BAC-D79D-4047-89B2-BF695834E4B0}"/>
              </a:ext>
            </a:extLst>
          </p:cNvPr>
          <p:cNvSpPr>
            <a:spLocks noGrp="1"/>
          </p:cNvSpPr>
          <p:nvPr>
            <p:ph sz="half" idx="2"/>
          </p:nvPr>
        </p:nvSpPr>
        <p:spPr/>
        <p:txBody>
          <a:bodyPr/>
          <a:lstStyle/>
          <a:p>
            <a:r>
              <a:rPr lang="fr-FR"/>
              <a:t>glm model in PyMC3</a:t>
            </a:r>
          </a:p>
        </p:txBody>
      </p:sp>
    </p:spTree>
    <p:extLst>
      <p:ext uri="{BB962C8B-B14F-4D97-AF65-F5344CB8AC3E}">
        <p14:creationId xmlns:p14="http://schemas.microsoft.com/office/powerpoint/2010/main" val="5211202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1BFB7-9A85-9046-B142-2115A2DD04FB}"/>
              </a:ext>
            </a:extLst>
          </p:cNvPr>
          <p:cNvSpPr>
            <a:spLocks noGrp="1"/>
          </p:cNvSpPr>
          <p:nvPr>
            <p:ph type="title"/>
          </p:nvPr>
        </p:nvSpPr>
        <p:spPr/>
        <p:txBody>
          <a:bodyPr/>
          <a:lstStyle/>
          <a:p>
            <a:r>
              <a:rPr lang="fr-FR"/>
              <a:t>Student-T distribution</a:t>
            </a:r>
          </a:p>
        </p:txBody>
      </p:sp>
      <p:sp>
        <p:nvSpPr>
          <p:cNvPr id="3" name="Content Placeholder 2">
            <a:extLst>
              <a:ext uri="{FF2B5EF4-FFF2-40B4-BE49-F238E27FC236}">
                <a16:creationId xmlns:a16="http://schemas.microsoft.com/office/drawing/2014/main" id="{9D2C1BF5-B175-094B-B911-A042DEBECE79}"/>
              </a:ext>
            </a:extLst>
          </p:cNvPr>
          <p:cNvSpPr>
            <a:spLocks noGrp="1"/>
          </p:cNvSpPr>
          <p:nvPr>
            <p:ph idx="1"/>
          </p:nvPr>
        </p:nvSpPr>
        <p:spPr/>
        <p:txBody>
          <a:bodyPr/>
          <a:lstStyle/>
          <a:p>
            <a:r>
              <a:rPr lang="fr-FR">
                <a:hlinkClick r:id="rId2"/>
              </a:rPr>
              <a:t>https://docs.pymc.io/api/distributions/continuous.html#pymc3.distributions.continuous.StudentT</a:t>
            </a:r>
            <a:r>
              <a:rPr lang="fr-FR"/>
              <a:t> </a:t>
            </a:r>
          </a:p>
          <a:p>
            <a:endParaRPr lang="fr-FR"/>
          </a:p>
        </p:txBody>
      </p:sp>
      <p:graphicFrame>
        <p:nvGraphicFramePr>
          <p:cNvPr id="4" name="Table 3">
            <a:extLst>
              <a:ext uri="{FF2B5EF4-FFF2-40B4-BE49-F238E27FC236}">
                <a16:creationId xmlns:a16="http://schemas.microsoft.com/office/drawing/2014/main" id="{FD6DFDE6-6CA5-8345-B1FE-EBBE694C332B}"/>
              </a:ext>
            </a:extLst>
          </p:cNvPr>
          <p:cNvGraphicFramePr>
            <a:graphicFrameLocks noGrp="1"/>
          </p:cNvGraphicFramePr>
          <p:nvPr>
            <p:extLst>
              <p:ext uri="{D42A27DB-BD31-4B8C-83A1-F6EECF244321}">
                <p14:modId xmlns:p14="http://schemas.microsoft.com/office/powerpoint/2010/main" val="4158034350"/>
              </p:ext>
            </p:extLst>
          </p:nvPr>
        </p:nvGraphicFramePr>
        <p:xfrm>
          <a:off x="838200" y="2721134"/>
          <a:ext cx="10515600" cy="2011680"/>
        </p:xfrm>
        <a:graphic>
          <a:graphicData uri="http://schemas.openxmlformats.org/drawingml/2006/table">
            <a:tbl>
              <a:tblPr/>
              <a:tblGrid>
                <a:gridCol w="208280">
                  <a:extLst>
                    <a:ext uri="{9D8B030D-6E8A-4147-A177-3AD203B41FA5}">
                      <a16:colId xmlns:a16="http://schemas.microsoft.com/office/drawing/2014/main" val="1332861149"/>
                    </a:ext>
                  </a:extLst>
                </a:gridCol>
                <a:gridCol w="10307320">
                  <a:extLst>
                    <a:ext uri="{9D8B030D-6E8A-4147-A177-3AD203B41FA5}">
                      <a16:colId xmlns:a16="http://schemas.microsoft.com/office/drawing/2014/main" val="1682583630"/>
                    </a:ext>
                  </a:extLst>
                </a:gridCol>
              </a:tblGrid>
              <a:tr h="0">
                <a:tc>
                  <a:txBody>
                    <a:bodyPr/>
                    <a:lstStyle/>
                    <a:p>
                      <a:endParaRPr lang="en-US">
                        <a:effectLst/>
                      </a:endParaRPr>
                    </a:p>
                  </a:txBody>
                  <a:tcPr anchor="ctr">
                    <a:lnL>
                      <a:noFill/>
                    </a:lnL>
                    <a:lnR>
                      <a:noFill/>
                    </a:lnR>
                    <a:lnT>
                      <a:noFill/>
                    </a:lnT>
                    <a:lnB>
                      <a:noFill/>
                    </a:lnB>
                    <a:solidFill>
                      <a:srgbClr val="FFFFFF"/>
                    </a:solidFill>
                  </a:tcPr>
                </a:tc>
                <a:tc>
                  <a:txBody>
                    <a:bodyPr/>
                    <a:lstStyle/>
                    <a:p>
                      <a:r>
                        <a:rPr lang="en-US" b="1">
                          <a:effectLst/>
                        </a:rPr>
                        <a:t>nu</a:t>
                      </a:r>
                      <a:r>
                        <a:rPr lang="en-US">
                          <a:effectLst/>
                        </a:rPr>
                        <a:t> : float</a:t>
                      </a:r>
                    </a:p>
                    <a:p>
                      <a:r>
                        <a:rPr lang="en-US">
                          <a:effectLst/>
                        </a:rPr>
                        <a:t>Degrees of freedom, also known as normality parameter (nu &gt; 0).</a:t>
                      </a:r>
                    </a:p>
                    <a:p>
                      <a:r>
                        <a:rPr lang="en-US" b="1">
                          <a:effectLst/>
                        </a:rPr>
                        <a:t>mu</a:t>
                      </a:r>
                      <a:r>
                        <a:rPr lang="en-US">
                          <a:effectLst/>
                        </a:rPr>
                        <a:t> : float</a:t>
                      </a:r>
                    </a:p>
                    <a:p>
                      <a:r>
                        <a:rPr lang="en-US">
                          <a:effectLst/>
                        </a:rPr>
                        <a:t>Location parameter.</a:t>
                      </a:r>
                    </a:p>
                    <a:p>
                      <a:r>
                        <a:rPr lang="en-US" b="1">
                          <a:effectLst/>
                        </a:rPr>
                        <a:t>sd</a:t>
                      </a:r>
                      <a:r>
                        <a:rPr lang="en-US">
                          <a:effectLst/>
                        </a:rPr>
                        <a:t> : float</a:t>
                      </a:r>
                    </a:p>
                    <a:p>
                      <a:r>
                        <a:rPr lang="en-US">
                          <a:effectLst/>
                        </a:rPr>
                        <a:t>Scale parameter (sd &gt; 0). Converges to the standard deviation as nu increases. (only required if lam is not specified)</a:t>
                      </a:r>
                    </a:p>
                  </a:txBody>
                  <a:tcPr anchor="ctr">
                    <a:lnL>
                      <a:noFill/>
                    </a:lnL>
                    <a:lnR>
                      <a:noFill/>
                    </a:lnR>
                    <a:lnT>
                      <a:noFill/>
                    </a:lnT>
                    <a:lnB>
                      <a:noFill/>
                    </a:lnB>
                    <a:solidFill>
                      <a:srgbClr val="FFFFFF"/>
                    </a:solidFill>
                  </a:tcPr>
                </a:tc>
                <a:extLst>
                  <a:ext uri="{0D108BD9-81ED-4DB2-BD59-A6C34878D82A}">
                    <a16:rowId xmlns:a16="http://schemas.microsoft.com/office/drawing/2014/main" val="485026203"/>
                  </a:ext>
                </a:extLst>
              </a:tr>
            </a:tbl>
          </a:graphicData>
        </a:graphic>
      </p:graphicFrame>
      <p:pic>
        <p:nvPicPr>
          <p:cNvPr id="6" name="Picture 5">
            <a:extLst>
              <a:ext uri="{FF2B5EF4-FFF2-40B4-BE49-F238E27FC236}">
                <a16:creationId xmlns:a16="http://schemas.microsoft.com/office/drawing/2014/main" id="{DAF91310-C4E8-C94E-8883-DCF208B4A824}"/>
              </a:ext>
            </a:extLst>
          </p:cNvPr>
          <p:cNvPicPr>
            <a:picLocks noChangeAspect="1"/>
          </p:cNvPicPr>
          <p:nvPr/>
        </p:nvPicPr>
        <p:blipFill>
          <a:blip r:embed="rId3"/>
          <a:stretch>
            <a:fillRect/>
          </a:stretch>
        </p:blipFill>
        <p:spPr>
          <a:xfrm>
            <a:off x="6307584" y="2241709"/>
            <a:ext cx="4771896" cy="3519170"/>
          </a:xfrm>
          <a:prstGeom prst="rect">
            <a:avLst/>
          </a:prstGeom>
        </p:spPr>
      </p:pic>
    </p:spTree>
    <p:extLst>
      <p:ext uri="{BB962C8B-B14F-4D97-AF65-F5344CB8AC3E}">
        <p14:creationId xmlns:p14="http://schemas.microsoft.com/office/powerpoint/2010/main" val="37904597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B67A6-C64F-BE4F-9A64-E6B38E7DED8D}"/>
              </a:ext>
            </a:extLst>
          </p:cNvPr>
          <p:cNvSpPr>
            <a:spLocks noGrp="1"/>
          </p:cNvSpPr>
          <p:nvPr>
            <p:ph type="ctrTitle"/>
          </p:nvPr>
        </p:nvSpPr>
        <p:spPr/>
        <p:txBody>
          <a:bodyPr/>
          <a:lstStyle/>
          <a:p>
            <a:r>
              <a:rPr lang="fr-FR"/>
              <a:t>Logistic regression</a:t>
            </a:r>
          </a:p>
        </p:txBody>
      </p:sp>
      <p:sp>
        <p:nvSpPr>
          <p:cNvPr id="3" name="Subtitle 2">
            <a:extLst>
              <a:ext uri="{FF2B5EF4-FFF2-40B4-BE49-F238E27FC236}">
                <a16:creationId xmlns:a16="http://schemas.microsoft.com/office/drawing/2014/main" id="{2A84EC98-8FF7-E240-B3CE-59701DC012EE}"/>
              </a:ext>
            </a:extLst>
          </p:cNvPr>
          <p:cNvSpPr>
            <a:spLocks noGrp="1"/>
          </p:cNvSpPr>
          <p:nvPr>
            <p:ph type="subTitle" idx="1"/>
          </p:nvPr>
        </p:nvSpPr>
        <p:spPr/>
        <p:txBody>
          <a:bodyPr/>
          <a:lstStyle/>
          <a:p>
            <a:r>
              <a:rPr lang="fr-FR"/>
              <a:t>Iris?</a:t>
            </a:r>
          </a:p>
        </p:txBody>
      </p:sp>
    </p:spTree>
    <p:extLst>
      <p:ext uri="{BB962C8B-B14F-4D97-AF65-F5344CB8AC3E}">
        <p14:creationId xmlns:p14="http://schemas.microsoft.com/office/powerpoint/2010/main" val="1074990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86756-FF7E-4E45-A890-F7016E07D19B}"/>
              </a:ext>
            </a:extLst>
          </p:cNvPr>
          <p:cNvSpPr>
            <a:spLocks noGrp="1"/>
          </p:cNvSpPr>
          <p:nvPr>
            <p:ph type="ctrTitle"/>
          </p:nvPr>
        </p:nvSpPr>
        <p:spPr/>
        <p:txBody>
          <a:bodyPr/>
          <a:lstStyle/>
          <a:p>
            <a:r>
              <a:rPr lang="fr-FR"/>
              <a:t>Sampling</a:t>
            </a:r>
          </a:p>
        </p:txBody>
      </p:sp>
      <p:sp>
        <p:nvSpPr>
          <p:cNvPr id="3" name="Subtitle 2">
            <a:extLst>
              <a:ext uri="{FF2B5EF4-FFF2-40B4-BE49-F238E27FC236}">
                <a16:creationId xmlns:a16="http://schemas.microsoft.com/office/drawing/2014/main" id="{CB0A6311-49CC-2D4A-BDA1-17C793FFEAE4}"/>
              </a:ext>
            </a:extLst>
          </p:cNvPr>
          <p:cNvSpPr>
            <a:spLocks noGrp="1"/>
          </p:cNvSpPr>
          <p:nvPr>
            <p:ph type="subTitle" idx="1"/>
          </p:nvPr>
        </p:nvSpPr>
        <p:spPr/>
        <p:txBody>
          <a:bodyPr/>
          <a:lstStyle/>
          <a:p>
            <a:r>
              <a:rPr lang="fr-FR"/>
              <a:t>why? how? </a:t>
            </a:r>
          </a:p>
        </p:txBody>
      </p:sp>
    </p:spTree>
    <p:extLst>
      <p:ext uri="{BB962C8B-B14F-4D97-AF65-F5344CB8AC3E}">
        <p14:creationId xmlns:p14="http://schemas.microsoft.com/office/powerpoint/2010/main" val="5007469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6DB82-243B-9F48-9AE4-817937522011}"/>
              </a:ext>
            </a:extLst>
          </p:cNvPr>
          <p:cNvSpPr>
            <a:spLocks noGrp="1"/>
          </p:cNvSpPr>
          <p:nvPr>
            <p:ph type="ctrTitle"/>
          </p:nvPr>
        </p:nvSpPr>
        <p:spPr/>
        <p:txBody>
          <a:bodyPr/>
          <a:lstStyle/>
          <a:p>
            <a:r>
              <a:rPr lang="fr-FR"/>
              <a:t>Predict</a:t>
            </a:r>
          </a:p>
        </p:txBody>
      </p:sp>
      <p:sp>
        <p:nvSpPr>
          <p:cNvPr id="3" name="Subtitle 2">
            <a:extLst>
              <a:ext uri="{FF2B5EF4-FFF2-40B4-BE49-F238E27FC236}">
                <a16:creationId xmlns:a16="http://schemas.microsoft.com/office/drawing/2014/main" id="{6F8C7074-A01A-7242-9576-F1D95106BC9A}"/>
              </a:ext>
            </a:extLst>
          </p:cNvPr>
          <p:cNvSpPr>
            <a:spLocks noGrp="1"/>
          </p:cNvSpPr>
          <p:nvPr>
            <p:ph type="subTitle" idx="1"/>
          </p:nvPr>
        </p:nvSpPr>
        <p:spPr/>
        <p:txBody>
          <a:bodyPr/>
          <a:lstStyle/>
          <a:p>
            <a:r>
              <a:rPr lang="fr-FR"/>
              <a:t>how to</a:t>
            </a:r>
          </a:p>
          <a:p>
            <a:r>
              <a:rPr lang="fr-FR"/>
              <a:t>AUC, RMSE?</a:t>
            </a:r>
          </a:p>
        </p:txBody>
      </p:sp>
    </p:spTree>
    <p:extLst>
      <p:ext uri="{BB962C8B-B14F-4D97-AF65-F5344CB8AC3E}">
        <p14:creationId xmlns:p14="http://schemas.microsoft.com/office/powerpoint/2010/main" val="19779247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79248-8B82-044D-8729-2CF146BB95B3}"/>
              </a:ext>
            </a:extLst>
          </p:cNvPr>
          <p:cNvSpPr>
            <a:spLocks noGrp="1"/>
          </p:cNvSpPr>
          <p:nvPr>
            <p:ph type="ctrTitle"/>
          </p:nvPr>
        </p:nvSpPr>
        <p:spPr/>
        <p:txBody>
          <a:bodyPr/>
          <a:lstStyle/>
          <a:p>
            <a:r>
              <a:rPr lang="fr-FR"/>
              <a:t>Optimize</a:t>
            </a:r>
          </a:p>
        </p:txBody>
      </p:sp>
      <p:sp>
        <p:nvSpPr>
          <p:cNvPr id="3" name="Subtitle 2">
            <a:extLst>
              <a:ext uri="{FF2B5EF4-FFF2-40B4-BE49-F238E27FC236}">
                <a16:creationId xmlns:a16="http://schemas.microsoft.com/office/drawing/2014/main" id="{1BE54F2B-DBC0-E44E-B128-8A5D7876FFAB}"/>
              </a:ext>
            </a:extLst>
          </p:cNvPr>
          <p:cNvSpPr>
            <a:spLocks noGrp="1"/>
          </p:cNvSpPr>
          <p:nvPr>
            <p:ph type="subTitle" idx="1"/>
          </p:nvPr>
        </p:nvSpPr>
        <p:spPr/>
        <p:txBody>
          <a:bodyPr/>
          <a:lstStyle/>
          <a:p>
            <a:r>
              <a:rPr lang="fr-FR"/>
              <a:t>MAP, posterior predictive checks</a:t>
            </a:r>
          </a:p>
        </p:txBody>
      </p:sp>
    </p:spTree>
    <p:extLst>
      <p:ext uri="{BB962C8B-B14F-4D97-AF65-F5344CB8AC3E}">
        <p14:creationId xmlns:p14="http://schemas.microsoft.com/office/powerpoint/2010/main" val="8477192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00CAD-DAF2-C54E-AA5A-C0FCCA53B500}"/>
              </a:ext>
            </a:extLst>
          </p:cNvPr>
          <p:cNvSpPr>
            <a:spLocks noGrp="1"/>
          </p:cNvSpPr>
          <p:nvPr>
            <p:ph type="title"/>
          </p:nvPr>
        </p:nvSpPr>
        <p:spPr/>
        <p:txBody>
          <a:bodyPr/>
          <a:lstStyle/>
          <a:p>
            <a:r>
              <a:rPr lang="fr-FR"/>
              <a:t>pymc3.plots</a:t>
            </a:r>
          </a:p>
        </p:txBody>
      </p:sp>
      <p:sp>
        <p:nvSpPr>
          <p:cNvPr id="3" name="Content Placeholder 2">
            <a:extLst>
              <a:ext uri="{FF2B5EF4-FFF2-40B4-BE49-F238E27FC236}">
                <a16:creationId xmlns:a16="http://schemas.microsoft.com/office/drawing/2014/main" id="{584ED74F-B1FF-7E4B-B809-B67B4FD616B0}"/>
              </a:ext>
            </a:extLst>
          </p:cNvPr>
          <p:cNvSpPr>
            <a:spLocks noGrp="1"/>
          </p:cNvSpPr>
          <p:nvPr>
            <p:ph idx="1"/>
          </p:nvPr>
        </p:nvSpPr>
        <p:spPr/>
        <p:txBody>
          <a:bodyPr/>
          <a:lstStyle/>
          <a:p>
            <a:r>
              <a:rPr lang="fr-FR"/>
              <a:t>forest plot, posteriori plot, …</a:t>
            </a:r>
          </a:p>
        </p:txBody>
      </p:sp>
    </p:spTree>
    <p:extLst>
      <p:ext uri="{BB962C8B-B14F-4D97-AF65-F5344CB8AC3E}">
        <p14:creationId xmlns:p14="http://schemas.microsoft.com/office/powerpoint/2010/main" val="27194253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9111E-508F-6F47-B2D2-16B114B0280F}"/>
              </a:ext>
            </a:extLst>
          </p:cNvPr>
          <p:cNvSpPr>
            <a:spLocks noGrp="1"/>
          </p:cNvSpPr>
          <p:nvPr>
            <p:ph type="title"/>
          </p:nvPr>
        </p:nvSpPr>
        <p:spPr/>
        <p:txBody>
          <a:bodyPr/>
          <a:lstStyle/>
          <a:p>
            <a:r>
              <a:rPr lang="fr-FR"/>
              <a:t>Model Comparison</a:t>
            </a:r>
          </a:p>
        </p:txBody>
      </p:sp>
      <p:sp>
        <p:nvSpPr>
          <p:cNvPr id="3" name="Content Placeholder 2">
            <a:extLst>
              <a:ext uri="{FF2B5EF4-FFF2-40B4-BE49-F238E27FC236}">
                <a16:creationId xmlns:a16="http://schemas.microsoft.com/office/drawing/2014/main" id="{C475DCC0-7D2C-5B4D-94D2-9C043A26899D}"/>
              </a:ext>
            </a:extLst>
          </p:cNvPr>
          <p:cNvSpPr>
            <a:spLocks noGrp="1"/>
          </p:cNvSpPr>
          <p:nvPr>
            <p:ph idx="1"/>
          </p:nvPr>
        </p:nvSpPr>
        <p:spPr/>
        <p:txBody>
          <a:bodyPr/>
          <a:lstStyle/>
          <a:p>
            <a:r>
              <a:rPr lang="it"/>
              <a:t># Model comparison</a:t>
            </a:r>
          </a:p>
          <a:p>
            <a:r>
              <a:rPr lang="it"/>
              <a:t>https://pymc3.readthedocs.io/en/stable/notebooks/model_comparison.html</a:t>
            </a:r>
          </a:p>
          <a:p>
            <a:endParaRPr lang="fr-FR"/>
          </a:p>
        </p:txBody>
      </p:sp>
    </p:spTree>
    <p:extLst>
      <p:ext uri="{BB962C8B-B14F-4D97-AF65-F5344CB8AC3E}">
        <p14:creationId xmlns:p14="http://schemas.microsoft.com/office/powerpoint/2010/main" val="25159854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221E8-0156-1445-ABBE-448AFCE49707}"/>
              </a:ext>
            </a:extLst>
          </p:cNvPr>
          <p:cNvSpPr>
            <a:spLocks noGrp="1"/>
          </p:cNvSpPr>
          <p:nvPr>
            <p:ph type="title"/>
          </p:nvPr>
        </p:nvSpPr>
        <p:spPr/>
        <p:txBody>
          <a:bodyPr/>
          <a:lstStyle/>
          <a:p>
            <a:r>
              <a:rPr lang="fr-FR"/>
              <a:t>Model debugging</a:t>
            </a:r>
          </a:p>
        </p:txBody>
      </p:sp>
      <p:sp>
        <p:nvSpPr>
          <p:cNvPr id="3" name="Content Placeholder 2">
            <a:extLst>
              <a:ext uri="{FF2B5EF4-FFF2-40B4-BE49-F238E27FC236}">
                <a16:creationId xmlns:a16="http://schemas.microsoft.com/office/drawing/2014/main" id="{8ADE26A6-4F7B-E248-AF8F-E51A52937560}"/>
              </a:ext>
            </a:extLst>
          </p:cNvPr>
          <p:cNvSpPr>
            <a:spLocks noGrp="1"/>
          </p:cNvSpPr>
          <p:nvPr>
            <p:ph idx="1"/>
          </p:nvPr>
        </p:nvSpPr>
        <p:spPr/>
        <p:txBody>
          <a:bodyPr/>
          <a:lstStyle/>
          <a:p>
            <a:r>
              <a:rPr lang="en-US"/>
              <a:t># How to debug a model</a:t>
            </a:r>
          </a:p>
          <a:p>
            <a:r>
              <a:rPr lang="en-US"/>
              <a:t>https://github.com/pymc-devs/pymc3/blob/master/docs/source/notebooks/howto_debugging.ipynb</a:t>
            </a:r>
          </a:p>
          <a:p>
            <a:endParaRPr lang="fr-FR"/>
          </a:p>
        </p:txBody>
      </p:sp>
    </p:spTree>
    <p:extLst>
      <p:ext uri="{BB962C8B-B14F-4D97-AF65-F5344CB8AC3E}">
        <p14:creationId xmlns:p14="http://schemas.microsoft.com/office/powerpoint/2010/main" val="2594247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F768A-F83D-1D41-AC56-6612A17557FA}"/>
              </a:ext>
            </a:extLst>
          </p:cNvPr>
          <p:cNvSpPr>
            <a:spLocks noGrp="1"/>
          </p:cNvSpPr>
          <p:nvPr>
            <p:ph type="title"/>
          </p:nvPr>
        </p:nvSpPr>
        <p:spPr/>
        <p:txBody>
          <a:bodyPr/>
          <a:lstStyle/>
          <a:p>
            <a:r>
              <a:rPr lang="fr-FR"/>
              <a:t>WAIC – comparison, model selection</a:t>
            </a:r>
          </a:p>
        </p:txBody>
      </p:sp>
      <p:sp>
        <p:nvSpPr>
          <p:cNvPr id="3" name="Content Placeholder 2">
            <a:extLst>
              <a:ext uri="{FF2B5EF4-FFF2-40B4-BE49-F238E27FC236}">
                <a16:creationId xmlns:a16="http://schemas.microsoft.com/office/drawing/2014/main" id="{23C740CF-4B03-044A-BF72-98577B8CB9E5}"/>
              </a:ext>
            </a:extLst>
          </p:cNvPr>
          <p:cNvSpPr>
            <a:spLocks noGrp="1"/>
          </p:cNvSpPr>
          <p:nvPr>
            <p:ph idx="1"/>
          </p:nvPr>
        </p:nvSpPr>
        <p:spPr/>
        <p:txBody>
          <a:bodyPr/>
          <a:lstStyle/>
          <a:p>
            <a:r>
              <a:rPr lang="en-US">
                <a:effectLst/>
              </a:rPr>
              <a:t>pm.stats.waic(model=models_lin['k1'],</a:t>
            </a:r>
            <a:r>
              <a:rPr lang="en-US"/>
              <a:t> </a:t>
            </a:r>
            <a:r>
              <a:rPr lang="en-US">
                <a:effectLst/>
              </a:rPr>
              <a:t>trace=traces_lin['k1'])</a:t>
            </a:r>
          </a:p>
          <a:p>
            <a:r>
              <a:rPr lang="en-US"/>
              <a:t>We should prefer the model(s) with lower WAIC</a:t>
            </a:r>
          </a:p>
          <a:p>
            <a:r>
              <a:rPr lang="en-US"/>
              <a:t>Watanabe - Akaike Information Criterion (WAIC) is another simple option for calculating the goodness-of-fit of amodel </a:t>
            </a:r>
          </a:p>
          <a:p>
            <a:r>
              <a:rPr lang="fr-FR">
                <a:hlinkClick r:id="rId2"/>
              </a:rPr>
              <a:t>https://docs.pymc.io/api/stats.html</a:t>
            </a:r>
            <a:endParaRPr lang="fr-FR"/>
          </a:p>
          <a:p>
            <a:r>
              <a:rPr lang="fr"/>
              <a:t>pm.stats.loo(trace_t, model_t)</a:t>
            </a:r>
          </a:p>
          <a:p>
            <a:r>
              <a:rPr lang="fr"/>
              <a:t>Compare</a:t>
            </a:r>
            <a:endParaRPr lang="fr-FR"/>
          </a:p>
        </p:txBody>
      </p:sp>
    </p:spTree>
    <p:extLst>
      <p:ext uri="{BB962C8B-B14F-4D97-AF65-F5344CB8AC3E}">
        <p14:creationId xmlns:p14="http://schemas.microsoft.com/office/powerpoint/2010/main" val="4595960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1B326-B85E-8C40-8CB4-550000BCD376}"/>
              </a:ext>
            </a:extLst>
          </p:cNvPr>
          <p:cNvSpPr>
            <a:spLocks noGrp="1"/>
          </p:cNvSpPr>
          <p:nvPr>
            <p:ph type="title"/>
          </p:nvPr>
        </p:nvSpPr>
        <p:spPr/>
        <p:txBody>
          <a:bodyPr/>
          <a:lstStyle/>
          <a:p>
            <a:r>
              <a:rPr lang="en-US" b="1" i="1"/>
              <a:t>Maximum a posteriori methods </a:t>
            </a:r>
            <a:endParaRPr lang="fr-FR"/>
          </a:p>
        </p:txBody>
      </p:sp>
      <p:sp>
        <p:nvSpPr>
          <p:cNvPr id="3" name="Content Placeholder 2">
            <a:extLst>
              <a:ext uri="{FF2B5EF4-FFF2-40B4-BE49-F238E27FC236}">
                <a16:creationId xmlns:a16="http://schemas.microsoft.com/office/drawing/2014/main" id="{8686586F-8512-B446-992B-501E979E7A2D}"/>
              </a:ext>
            </a:extLst>
          </p:cNvPr>
          <p:cNvSpPr>
            <a:spLocks noGrp="1"/>
          </p:cNvSpPr>
          <p:nvPr>
            <p:ph sz="half" idx="1"/>
          </p:nvPr>
        </p:nvSpPr>
        <p:spPr/>
        <p:txBody>
          <a:bodyPr>
            <a:normAutofit fontScale="62500" lnSpcReduction="20000"/>
          </a:bodyPr>
          <a:lstStyle/>
          <a:p>
            <a:r>
              <a:rPr lang="en-US"/>
              <a:t>The maximum a posteriori (MAP) estimate for a model, is the mode of the posterior distribution and is generally found using numerical optimization methods. This is often fast and easy to do, but only gives a point estimate for the parameters and can be misleading if the mode isn’t representative of the distribution. PyMC3 provides this functionality with the find_MAP function. </a:t>
            </a:r>
          </a:p>
          <a:p>
            <a:r>
              <a:rPr lang="en-US"/>
              <a:t>Below we find the MAP for our original model. The MAP is returned as a parameter point, which is always represented by a Python dictionary of variable names to NumPy arrays of parameter values. </a:t>
            </a:r>
          </a:p>
          <a:p>
            <a:r>
              <a:rPr lang="en-US"/>
              <a:t>from pymc3 import find_MAP map_estimate = find_MAP(model=basic_model) print(map_estimate) {‘alpha’: array(1.0136638069892534), ‘beta’: array([ 1.46791629, 0.29358326]), ‘sigma_log’: array(0.11928770010017063)} </a:t>
            </a:r>
          </a:p>
          <a:p>
            <a:endParaRPr lang="fr-FR"/>
          </a:p>
        </p:txBody>
      </p:sp>
      <p:sp>
        <p:nvSpPr>
          <p:cNvPr id="4" name="Content Placeholder 3">
            <a:extLst>
              <a:ext uri="{FF2B5EF4-FFF2-40B4-BE49-F238E27FC236}">
                <a16:creationId xmlns:a16="http://schemas.microsoft.com/office/drawing/2014/main" id="{698D12FE-56E3-E54A-BFF1-2C7F6EB54D0C}"/>
              </a:ext>
            </a:extLst>
          </p:cNvPr>
          <p:cNvSpPr>
            <a:spLocks noGrp="1"/>
          </p:cNvSpPr>
          <p:nvPr>
            <p:ph sz="half" idx="2"/>
          </p:nvPr>
        </p:nvSpPr>
        <p:spPr/>
        <p:txBody>
          <a:bodyPr>
            <a:normAutofit fontScale="62500" lnSpcReduction="20000"/>
          </a:bodyPr>
          <a:lstStyle/>
          <a:p>
            <a:r>
              <a:rPr lang="en-US"/>
              <a:t>find_MAP uses the Broyden–Fletcher–Goldfarb–Shanno (BFGS) optimization algorithm to find the maximum of the log-posterior </a:t>
            </a:r>
          </a:p>
          <a:p>
            <a:r>
              <a:rPr lang="en-US"/>
              <a:t>the MAP estimate is not always reasonable, especially if the mode is at an extreme. </a:t>
            </a:r>
          </a:p>
          <a:p>
            <a:r>
              <a:rPr lang="en-US"/>
              <a:t>This can be a subtle issue; with high dimensional posteriors, one can have areas of extremely high density but low total probability because the volume is very small. </a:t>
            </a:r>
          </a:p>
          <a:p>
            <a:endParaRPr lang="fr-FR"/>
          </a:p>
        </p:txBody>
      </p:sp>
    </p:spTree>
    <p:extLst>
      <p:ext uri="{BB962C8B-B14F-4D97-AF65-F5344CB8AC3E}">
        <p14:creationId xmlns:p14="http://schemas.microsoft.com/office/powerpoint/2010/main" val="27248387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AA7E8-BDDD-6A42-963B-50122E041E59}"/>
              </a:ext>
            </a:extLst>
          </p:cNvPr>
          <p:cNvSpPr>
            <a:spLocks noGrp="1"/>
          </p:cNvSpPr>
          <p:nvPr>
            <p:ph type="title"/>
          </p:nvPr>
        </p:nvSpPr>
        <p:spPr/>
        <p:txBody>
          <a:bodyPr/>
          <a:lstStyle/>
          <a:p>
            <a:r>
              <a:rPr lang="fr-FR"/>
              <a:t>Posterior Predictive Checks</a:t>
            </a:r>
          </a:p>
        </p:txBody>
      </p:sp>
      <p:sp>
        <p:nvSpPr>
          <p:cNvPr id="3" name="Content Placeholder 2">
            <a:extLst>
              <a:ext uri="{FF2B5EF4-FFF2-40B4-BE49-F238E27FC236}">
                <a16:creationId xmlns:a16="http://schemas.microsoft.com/office/drawing/2014/main" id="{6FE32281-43A6-034A-B3D2-70AC7ACFD76D}"/>
              </a:ext>
            </a:extLst>
          </p:cNvPr>
          <p:cNvSpPr>
            <a:spLocks noGrp="1"/>
          </p:cNvSpPr>
          <p:nvPr>
            <p:ph idx="1"/>
          </p:nvPr>
        </p:nvSpPr>
        <p:spPr/>
        <p:txBody>
          <a:bodyPr/>
          <a:lstStyle/>
          <a:p>
            <a:r>
              <a:rPr lang="fr-FR">
                <a:hlinkClick r:id="rId2"/>
              </a:rPr>
              <a:t>https://docs.pymc.io/notebooks/posterior_predictive.html</a:t>
            </a:r>
            <a:endParaRPr lang="fr-FR"/>
          </a:p>
          <a:p>
            <a:endParaRPr lang="fr-FR"/>
          </a:p>
          <a:p>
            <a:r>
              <a:rPr lang="fr-FR"/>
              <a:t>Samples N from trace =&gt; mu, sigma</a:t>
            </a:r>
          </a:p>
          <a:p>
            <a:r>
              <a:rPr lang="fr-FR"/>
              <a:t>Then draw M samples from Normal distribution generated by those parameters</a:t>
            </a:r>
          </a:p>
        </p:txBody>
      </p:sp>
    </p:spTree>
    <p:extLst>
      <p:ext uri="{BB962C8B-B14F-4D97-AF65-F5344CB8AC3E}">
        <p14:creationId xmlns:p14="http://schemas.microsoft.com/office/powerpoint/2010/main" val="32528989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E3CA9-AAAC-B741-BDB3-D928C97018ED}"/>
              </a:ext>
            </a:extLst>
          </p:cNvPr>
          <p:cNvSpPr>
            <a:spLocks noGrp="1"/>
          </p:cNvSpPr>
          <p:nvPr>
            <p:ph type="title"/>
          </p:nvPr>
        </p:nvSpPr>
        <p:spPr/>
        <p:txBody>
          <a:bodyPr/>
          <a:lstStyle/>
          <a:p>
            <a:r>
              <a:rPr lang="nb-NO"/>
              <a:t>Sampler stats</a:t>
            </a:r>
            <a:br>
              <a:rPr lang="nb-NO"/>
            </a:br>
            <a:endParaRPr lang="fr-FR"/>
          </a:p>
        </p:txBody>
      </p:sp>
      <p:sp>
        <p:nvSpPr>
          <p:cNvPr id="3" name="Content Placeholder 2">
            <a:extLst>
              <a:ext uri="{FF2B5EF4-FFF2-40B4-BE49-F238E27FC236}">
                <a16:creationId xmlns:a16="http://schemas.microsoft.com/office/drawing/2014/main" id="{E3A66C0A-23A5-CF48-BFF2-8003E7D9F44F}"/>
              </a:ext>
            </a:extLst>
          </p:cNvPr>
          <p:cNvSpPr>
            <a:spLocks noGrp="1"/>
          </p:cNvSpPr>
          <p:nvPr>
            <p:ph idx="1"/>
          </p:nvPr>
        </p:nvSpPr>
        <p:spPr/>
        <p:txBody>
          <a:bodyPr/>
          <a:lstStyle/>
          <a:p>
            <a:r>
              <a:rPr lang="en-US"/>
              <a:t>When checking for convergence or when debugging a badly behaving sampler, it is often helpful to take a closer look at what the sampler is doing. For this purpose some samplers export statistics for each generated sample.</a:t>
            </a:r>
            <a:endParaRPr lang="nb-NO"/>
          </a:p>
          <a:p>
            <a:endParaRPr lang="nb-NO"/>
          </a:p>
          <a:p>
            <a:r>
              <a:rPr lang="nb-NO"/>
              <a:t>https://pymc3.readthedocs.io/en/stable/notebooks/sampler-stats.html</a:t>
            </a:r>
          </a:p>
          <a:p>
            <a:endParaRPr lang="fr-FR"/>
          </a:p>
        </p:txBody>
      </p:sp>
    </p:spTree>
    <p:extLst>
      <p:ext uri="{BB962C8B-B14F-4D97-AF65-F5344CB8AC3E}">
        <p14:creationId xmlns:p14="http://schemas.microsoft.com/office/powerpoint/2010/main" val="20152171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69146-AE81-9B41-94C6-111C2B40D86D}"/>
              </a:ext>
            </a:extLst>
          </p:cNvPr>
          <p:cNvSpPr>
            <a:spLocks noGrp="1"/>
          </p:cNvSpPr>
          <p:nvPr>
            <p:ph type="ctrTitle"/>
          </p:nvPr>
        </p:nvSpPr>
        <p:spPr/>
        <p:txBody>
          <a:bodyPr/>
          <a:lstStyle/>
          <a:p>
            <a:r>
              <a:rPr lang="fr-FR"/>
              <a:t>GLM</a:t>
            </a:r>
          </a:p>
        </p:txBody>
      </p:sp>
      <p:sp>
        <p:nvSpPr>
          <p:cNvPr id="3" name="Subtitle 2">
            <a:extLst>
              <a:ext uri="{FF2B5EF4-FFF2-40B4-BE49-F238E27FC236}">
                <a16:creationId xmlns:a16="http://schemas.microsoft.com/office/drawing/2014/main" id="{3D423767-F764-634A-B054-EBA687261DA4}"/>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1131927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60DA1-4EB1-EE44-BE73-B1EC58B84578}"/>
              </a:ext>
            </a:extLst>
          </p:cNvPr>
          <p:cNvSpPr>
            <a:spLocks noGrp="1"/>
          </p:cNvSpPr>
          <p:nvPr>
            <p:ph type="title"/>
          </p:nvPr>
        </p:nvSpPr>
        <p:spPr/>
        <p:txBody>
          <a:bodyPr/>
          <a:lstStyle/>
          <a:p>
            <a:r>
              <a:rPr lang="fr-FR"/>
              <a:t>Why sampling </a:t>
            </a:r>
          </a:p>
        </p:txBody>
      </p:sp>
      <p:sp>
        <p:nvSpPr>
          <p:cNvPr id="3" name="Content Placeholder 2">
            <a:extLst>
              <a:ext uri="{FF2B5EF4-FFF2-40B4-BE49-F238E27FC236}">
                <a16:creationId xmlns:a16="http://schemas.microsoft.com/office/drawing/2014/main" id="{9A3C8258-8228-824E-BC4A-F5DE829C1987}"/>
              </a:ext>
            </a:extLst>
          </p:cNvPr>
          <p:cNvSpPr>
            <a:spLocks noGrp="1"/>
          </p:cNvSpPr>
          <p:nvPr>
            <p:ph sz="half" idx="1"/>
          </p:nvPr>
        </p:nvSpPr>
        <p:spPr/>
        <p:txBody>
          <a:bodyPr>
            <a:normAutofit lnSpcReduction="10000"/>
          </a:bodyPr>
          <a:lstStyle/>
          <a:p>
            <a:r>
              <a:rPr lang="fr-FR"/>
              <a:t>Conjugate priors do not scale</a:t>
            </a:r>
          </a:p>
          <a:p>
            <a:r>
              <a:rPr lang="fr-FR"/>
              <a:t>Hierarchical models have hundreds of parameters</a:t>
            </a:r>
          </a:p>
          <a:p>
            <a:r>
              <a:rPr lang="fr-FR"/>
              <a:t>=&gt; impossible to derive closed form solution</a:t>
            </a:r>
          </a:p>
        </p:txBody>
      </p:sp>
      <p:sp>
        <p:nvSpPr>
          <p:cNvPr id="4" name="Content Placeholder 3">
            <a:extLst>
              <a:ext uri="{FF2B5EF4-FFF2-40B4-BE49-F238E27FC236}">
                <a16:creationId xmlns:a16="http://schemas.microsoft.com/office/drawing/2014/main" id="{92056C39-7C02-6749-9094-7059A0A0AE2E}"/>
              </a:ext>
            </a:extLst>
          </p:cNvPr>
          <p:cNvSpPr>
            <a:spLocks noGrp="1"/>
          </p:cNvSpPr>
          <p:nvPr>
            <p:ph sz="half" idx="2"/>
          </p:nvPr>
        </p:nvSpPr>
        <p:spPr>
          <a:xfrm>
            <a:off x="607697" y="4329747"/>
            <a:ext cx="5564505" cy="1669029"/>
          </a:xfrm>
        </p:spPr>
        <p:txBody>
          <a:bodyPr>
            <a:normAutofit lnSpcReduction="10000"/>
          </a:bodyPr>
          <a:lstStyle/>
          <a:p>
            <a:pPr marL="0" indent="0">
              <a:buNone/>
            </a:pPr>
            <a:r>
              <a:rPr lang="fr-FR"/>
              <a:t>Bayes formula requires to integrate over space of all parameters to estimate the denominator</a:t>
            </a:r>
          </a:p>
          <a:p>
            <a:pPr marL="0" indent="0">
              <a:buNone/>
            </a:pPr>
            <a:r>
              <a:rPr lang="fr-FR"/>
              <a:t>=&gt; curse of dimensionnality </a:t>
            </a:r>
          </a:p>
        </p:txBody>
      </p:sp>
      <p:sp>
        <p:nvSpPr>
          <p:cNvPr id="5" name="Content Placeholder 2">
            <a:extLst>
              <a:ext uri="{FF2B5EF4-FFF2-40B4-BE49-F238E27FC236}">
                <a16:creationId xmlns:a16="http://schemas.microsoft.com/office/drawing/2014/main" id="{6512183D-069F-4040-9058-BAE7B22BEE37}"/>
              </a:ext>
            </a:extLst>
          </p:cNvPr>
          <p:cNvSpPr txBox="1">
            <a:spLocks/>
          </p:cNvSpPr>
          <p:nvPr/>
        </p:nvSpPr>
        <p:spPr>
          <a:xfrm>
            <a:off x="6832600" y="1825625"/>
            <a:ext cx="5181600" cy="82454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 approximate the posterior distribution</a:t>
            </a:r>
            <a:endParaRPr lang="fr-FR"/>
          </a:p>
        </p:txBody>
      </p:sp>
      <p:pic>
        <p:nvPicPr>
          <p:cNvPr id="6" name="Content Placeholder 5">
            <a:extLst>
              <a:ext uri="{FF2B5EF4-FFF2-40B4-BE49-F238E27FC236}">
                <a16:creationId xmlns:a16="http://schemas.microsoft.com/office/drawing/2014/main" id="{73712C92-10C3-D84A-85DD-60A49FC8F950}"/>
              </a:ext>
            </a:extLst>
          </p:cNvPr>
          <p:cNvPicPr>
            <a:picLocks noChangeAspect="1"/>
          </p:cNvPicPr>
          <p:nvPr/>
        </p:nvPicPr>
        <p:blipFill>
          <a:blip r:embed="rId2"/>
          <a:stretch>
            <a:fillRect/>
          </a:stretch>
        </p:blipFill>
        <p:spPr>
          <a:xfrm>
            <a:off x="7550150" y="3821747"/>
            <a:ext cx="3048000" cy="1016000"/>
          </a:xfrm>
          <a:prstGeom prst="rect">
            <a:avLst/>
          </a:prstGeom>
        </p:spPr>
      </p:pic>
      <p:pic>
        <p:nvPicPr>
          <p:cNvPr id="7" name="Picture 6">
            <a:extLst>
              <a:ext uri="{FF2B5EF4-FFF2-40B4-BE49-F238E27FC236}">
                <a16:creationId xmlns:a16="http://schemas.microsoft.com/office/drawing/2014/main" id="{379EC34C-8AF3-5540-883A-740405D8492B}"/>
              </a:ext>
            </a:extLst>
          </p:cNvPr>
          <p:cNvPicPr>
            <a:picLocks noChangeAspect="1"/>
          </p:cNvPicPr>
          <p:nvPr/>
        </p:nvPicPr>
        <p:blipFill>
          <a:blip r:embed="rId3"/>
          <a:stretch>
            <a:fillRect/>
          </a:stretch>
        </p:blipFill>
        <p:spPr>
          <a:xfrm>
            <a:off x="7550150" y="2785110"/>
            <a:ext cx="2679700" cy="901700"/>
          </a:xfrm>
          <a:prstGeom prst="rect">
            <a:avLst/>
          </a:prstGeom>
        </p:spPr>
      </p:pic>
    </p:spTree>
    <p:extLst>
      <p:ext uri="{BB962C8B-B14F-4D97-AF65-F5344CB8AC3E}">
        <p14:creationId xmlns:p14="http://schemas.microsoft.com/office/powerpoint/2010/main" val="30484946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8A257-CACC-5544-8BF2-68868BE21E4E}"/>
              </a:ext>
            </a:extLst>
          </p:cNvPr>
          <p:cNvSpPr>
            <a:spLocks noGrp="1"/>
          </p:cNvSpPr>
          <p:nvPr>
            <p:ph type="title"/>
          </p:nvPr>
        </p:nvSpPr>
        <p:spPr/>
        <p:txBody>
          <a:bodyPr>
            <a:normAutofit/>
          </a:bodyPr>
          <a:lstStyle/>
          <a:p>
            <a:r>
              <a:rPr lang="en-US" b="1"/>
              <a:t>Generalized Linear Models</a:t>
            </a:r>
            <a:endParaRPr lang="fr-FR"/>
          </a:p>
        </p:txBody>
      </p:sp>
      <p:sp>
        <p:nvSpPr>
          <p:cNvPr id="3" name="Content Placeholder 2">
            <a:extLst>
              <a:ext uri="{FF2B5EF4-FFF2-40B4-BE49-F238E27FC236}">
                <a16:creationId xmlns:a16="http://schemas.microsoft.com/office/drawing/2014/main" id="{50E09852-8FC7-9B4C-80BC-65DA52801D40}"/>
              </a:ext>
            </a:extLst>
          </p:cNvPr>
          <p:cNvSpPr>
            <a:spLocks noGrp="1"/>
          </p:cNvSpPr>
          <p:nvPr>
            <p:ph idx="1"/>
          </p:nvPr>
        </p:nvSpPr>
        <p:spPr/>
        <p:txBody>
          <a:bodyPr/>
          <a:lstStyle/>
          <a:p>
            <a:r>
              <a:rPr lang="fr-FR">
                <a:hlinkClick r:id="rId2"/>
              </a:rPr>
              <a:t>https://docs.pymc.io/notebooks/getting_started#Generalized-Linear-Models</a:t>
            </a:r>
            <a:endParaRPr lang="fr-FR"/>
          </a:p>
          <a:p>
            <a:r>
              <a:rPr lang="fr-FR"/>
              <a:t>API is failing</a:t>
            </a:r>
          </a:p>
          <a:p>
            <a:r>
              <a:rPr lang="fr-FR"/>
              <a:t>check </a:t>
            </a:r>
            <a:r>
              <a:rPr lang="en-US"/>
              <a:t># Alternative formulation using GLM formulas¶</a:t>
            </a:r>
          </a:p>
          <a:p>
            <a:r>
              <a:rPr lang="en-US">
                <a:hlinkClick r:id="rId3"/>
              </a:rPr>
              <a:t>http://people.duke.edu/~ccc14/sta-663-bootstrap/PyMC3.html#alternative-fromulation-using-glm-formulas</a:t>
            </a:r>
            <a:endParaRPr lang="en-US"/>
          </a:p>
          <a:p>
            <a:r>
              <a:rPr lang="fr-FR">
                <a:hlinkClick r:id="rId4"/>
              </a:rPr>
              <a:t>https://docs.pymc.io/notebooks/GLM-robust-with-outlier-detection.html#Create-Robust-Model:-Student-T-Method</a:t>
            </a:r>
            <a:r>
              <a:rPr lang="fr-FR"/>
              <a:t> </a:t>
            </a:r>
          </a:p>
        </p:txBody>
      </p:sp>
    </p:spTree>
    <p:extLst>
      <p:ext uri="{BB962C8B-B14F-4D97-AF65-F5344CB8AC3E}">
        <p14:creationId xmlns:p14="http://schemas.microsoft.com/office/powerpoint/2010/main" val="10907927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9CD1E-FB6E-2340-959F-4834A81B091D}"/>
              </a:ext>
            </a:extLst>
          </p:cNvPr>
          <p:cNvSpPr>
            <a:spLocks noGrp="1"/>
          </p:cNvSpPr>
          <p:nvPr>
            <p:ph type="title"/>
          </p:nvPr>
        </p:nvSpPr>
        <p:spPr/>
        <p:txBody>
          <a:bodyPr/>
          <a:lstStyle/>
          <a:p>
            <a:endParaRPr lang="fr-FR"/>
          </a:p>
        </p:txBody>
      </p:sp>
      <p:sp>
        <p:nvSpPr>
          <p:cNvPr id="3" name="Content Placeholder 2">
            <a:extLst>
              <a:ext uri="{FF2B5EF4-FFF2-40B4-BE49-F238E27FC236}">
                <a16:creationId xmlns:a16="http://schemas.microsoft.com/office/drawing/2014/main" id="{881B90BD-F892-E04F-8986-FE7CD58EBFB5}"/>
              </a:ext>
            </a:extLst>
          </p:cNvPr>
          <p:cNvSpPr>
            <a:spLocks noGrp="1"/>
          </p:cNvSpPr>
          <p:nvPr>
            <p:ph idx="1"/>
          </p:nvPr>
        </p:nvSpPr>
        <p:spPr/>
        <p:txBody>
          <a:bodyPr/>
          <a:lstStyle/>
          <a:p>
            <a:r>
              <a:rPr lang="en-US"/>
              <a:t>Ordinary Least Squares Regression with PyMC3 in </a:t>
            </a:r>
            <a:r>
              <a:rPr lang="en-US">
                <a:hlinkClick r:id="rId2"/>
              </a:rPr>
              <a:t>https://blog.applied.ai/bayesian-inference-with-pymc3-part-1/</a:t>
            </a:r>
            <a:endParaRPr lang="en-US"/>
          </a:p>
          <a:p>
            <a:br>
              <a:rPr lang="en-US"/>
            </a:br>
            <a:endParaRPr lang="fr-FR"/>
          </a:p>
        </p:txBody>
      </p:sp>
    </p:spTree>
    <p:extLst>
      <p:ext uri="{BB962C8B-B14F-4D97-AF65-F5344CB8AC3E}">
        <p14:creationId xmlns:p14="http://schemas.microsoft.com/office/powerpoint/2010/main" val="35109057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F3948-62FF-AD4E-B690-ED01D047FF1F}"/>
              </a:ext>
            </a:extLst>
          </p:cNvPr>
          <p:cNvSpPr>
            <a:spLocks noGrp="1"/>
          </p:cNvSpPr>
          <p:nvPr>
            <p:ph type="ctrTitle"/>
          </p:nvPr>
        </p:nvSpPr>
        <p:spPr/>
        <p:txBody>
          <a:bodyPr/>
          <a:lstStyle/>
          <a:p>
            <a:r>
              <a:rPr lang="fr-FR"/>
              <a:t>TD</a:t>
            </a:r>
          </a:p>
        </p:txBody>
      </p:sp>
      <p:sp>
        <p:nvSpPr>
          <p:cNvPr id="3" name="Subtitle 2">
            <a:extLst>
              <a:ext uri="{FF2B5EF4-FFF2-40B4-BE49-F238E27FC236}">
                <a16:creationId xmlns:a16="http://schemas.microsoft.com/office/drawing/2014/main" id="{69D763CC-35C3-254E-94B1-65B3047170B3}"/>
              </a:ext>
            </a:extLst>
          </p:cNvPr>
          <p:cNvSpPr>
            <a:spLocks noGrp="1"/>
          </p:cNvSpPr>
          <p:nvPr>
            <p:ph type="subTitle" idx="1"/>
          </p:nvPr>
        </p:nvSpPr>
        <p:spPr/>
        <p:txBody>
          <a:bodyPr/>
          <a:lstStyle/>
          <a:p>
            <a:r>
              <a:rPr lang="fr-FR"/>
              <a:t>Grades or car emissions</a:t>
            </a:r>
          </a:p>
        </p:txBody>
      </p:sp>
    </p:spTree>
    <p:extLst>
      <p:ext uri="{BB962C8B-B14F-4D97-AF65-F5344CB8AC3E}">
        <p14:creationId xmlns:p14="http://schemas.microsoft.com/office/powerpoint/2010/main" val="26894121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00730-8B3E-F347-AC2D-06624BFE8A09}"/>
              </a:ext>
            </a:extLst>
          </p:cNvPr>
          <p:cNvSpPr>
            <a:spLocks noGrp="1"/>
          </p:cNvSpPr>
          <p:nvPr>
            <p:ph type="title"/>
          </p:nvPr>
        </p:nvSpPr>
        <p:spPr/>
        <p:txBody>
          <a:bodyPr/>
          <a:lstStyle/>
          <a:p>
            <a:endParaRPr lang="fr-FR"/>
          </a:p>
        </p:txBody>
      </p:sp>
      <p:sp>
        <p:nvSpPr>
          <p:cNvPr id="3" name="Content Placeholder 2">
            <a:extLst>
              <a:ext uri="{FF2B5EF4-FFF2-40B4-BE49-F238E27FC236}">
                <a16:creationId xmlns:a16="http://schemas.microsoft.com/office/drawing/2014/main" id="{A99D2652-51FB-7842-B1AA-44A658E5D368}"/>
              </a:ext>
            </a:extLst>
          </p:cNvPr>
          <p:cNvSpPr>
            <a:spLocks noGrp="1"/>
          </p:cNvSpPr>
          <p:nvPr>
            <p:ph idx="1"/>
          </p:nvPr>
        </p:nvSpPr>
        <p:spPr/>
        <p:txBody>
          <a:bodyPr/>
          <a:lstStyle/>
          <a:p>
            <a:r>
              <a:rPr lang="fr-FR"/>
              <a:t>https://blog.applied.ai/bayesian-inference-with-pymc3-part-2/</a:t>
            </a:r>
          </a:p>
        </p:txBody>
      </p:sp>
    </p:spTree>
    <p:extLst>
      <p:ext uri="{BB962C8B-B14F-4D97-AF65-F5344CB8AC3E}">
        <p14:creationId xmlns:p14="http://schemas.microsoft.com/office/powerpoint/2010/main" val="24304418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9BED1-74B4-9E4F-80B6-94ADDFFC67BF}"/>
              </a:ext>
            </a:extLst>
          </p:cNvPr>
          <p:cNvSpPr>
            <a:spLocks noGrp="1"/>
          </p:cNvSpPr>
          <p:nvPr>
            <p:ph type="title"/>
          </p:nvPr>
        </p:nvSpPr>
        <p:spPr/>
        <p:txBody>
          <a:bodyPr/>
          <a:lstStyle/>
          <a:p>
            <a:endParaRPr lang="fr-FR"/>
          </a:p>
        </p:txBody>
      </p:sp>
      <p:sp>
        <p:nvSpPr>
          <p:cNvPr id="3" name="Content Placeholder 2">
            <a:extLst>
              <a:ext uri="{FF2B5EF4-FFF2-40B4-BE49-F238E27FC236}">
                <a16:creationId xmlns:a16="http://schemas.microsoft.com/office/drawing/2014/main" id="{7AB05890-DC76-DF4A-BF8B-EF42675294A7}"/>
              </a:ext>
            </a:extLst>
          </p:cNvPr>
          <p:cNvSpPr>
            <a:spLocks noGrp="1"/>
          </p:cNvSpPr>
          <p:nvPr>
            <p:ph idx="1"/>
          </p:nvPr>
        </p:nvSpPr>
        <p:spPr/>
        <p:txBody>
          <a:bodyPr/>
          <a:lstStyle/>
          <a:p>
            <a:r>
              <a:rPr lang="fr-FR">
                <a:hlinkClick r:id="rId2"/>
              </a:rPr>
              <a:t>https://towardsdatascience.com/bayesian-linear-regression-in-python-using-machine-learning-to-predict-student-grades-part-2-b72059a8ac7e</a:t>
            </a:r>
            <a:endParaRPr lang="fr-FR"/>
          </a:p>
          <a:p>
            <a:endParaRPr lang="fr-FR"/>
          </a:p>
        </p:txBody>
      </p:sp>
    </p:spTree>
    <p:extLst>
      <p:ext uri="{BB962C8B-B14F-4D97-AF65-F5344CB8AC3E}">
        <p14:creationId xmlns:p14="http://schemas.microsoft.com/office/powerpoint/2010/main" val="23614593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CC104-24B6-7D4B-9003-84A71F851A55}"/>
              </a:ext>
            </a:extLst>
          </p:cNvPr>
          <p:cNvSpPr>
            <a:spLocks noGrp="1"/>
          </p:cNvSpPr>
          <p:nvPr>
            <p:ph type="title"/>
          </p:nvPr>
        </p:nvSpPr>
        <p:spPr/>
        <p:txBody>
          <a:bodyPr/>
          <a:lstStyle/>
          <a:p>
            <a:r>
              <a:rPr lang="fr-FR"/>
              <a:t>Further reading</a:t>
            </a:r>
          </a:p>
        </p:txBody>
      </p:sp>
      <p:sp>
        <p:nvSpPr>
          <p:cNvPr id="3" name="Content Placeholder 2">
            <a:extLst>
              <a:ext uri="{FF2B5EF4-FFF2-40B4-BE49-F238E27FC236}">
                <a16:creationId xmlns:a16="http://schemas.microsoft.com/office/drawing/2014/main" id="{FB09324B-0BCC-424B-9163-BABDCADF0A20}"/>
              </a:ext>
            </a:extLst>
          </p:cNvPr>
          <p:cNvSpPr>
            <a:spLocks noGrp="1"/>
          </p:cNvSpPr>
          <p:nvPr>
            <p:ph idx="1"/>
          </p:nvPr>
        </p:nvSpPr>
        <p:spPr/>
        <p:txBody>
          <a:bodyPr>
            <a:normAutofit fontScale="55000" lnSpcReduction="20000"/>
          </a:bodyPr>
          <a:lstStyle/>
          <a:p>
            <a:r>
              <a:rPr lang="en-US"/>
              <a:t># Further reading</a:t>
            </a:r>
          </a:p>
          <a:p>
            <a:r>
              <a:rPr lang="en-US"/>
              <a:t>A Beginner's Guide to Markov Chain Monte Carlo, Machine Learning &amp; Markov Blankets</a:t>
            </a:r>
          </a:p>
          <a:p>
            <a:r>
              <a:rPr lang="en-US"/>
              <a:t>https://skymind.ai/wiki/markov-chain-monte-carlo</a:t>
            </a:r>
          </a:p>
          <a:p>
            <a:endParaRPr lang="en-US"/>
          </a:p>
          <a:p>
            <a:r>
              <a:rPr lang="en-US"/>
              <a:t>A Zero-Math Introduction to Markov Chain Monte Carlo Methods</a:t>
            </a:r>
          </a:p>
          <a:p>
            <a:r>
              <a:rPr lang="en-US"/>
              <a:t>https://towardsdatascience.com/a-zero-math-introduction-to-markov-chain-monte-carlo-methods-dcba889e0c50</a:t>
            </a:r>
          </a:p>
          <a:p>
            <a:endParaRPr lang="en-US"/>
          </a:p>
          <a:p>
            <a:r>
              <a:rPr lang="en-US"/>
              <a:t># Good QA on SO</a:t>
            </a:r>
          </a:p>
          <a:p>
            <a:r>
              <a:rPr lang="en-US"/>
              <a:t>Bayesian logit model - intuitive explanation?</a:t>
            </a:r>
          </a:p>
          <a:p>
            <a:r>
              <a:rPr lang="en-US"/>
              <a:t>https://stats.stackexchange.com/questions/163034/bayesian-logit-model-intuitive-explanation</a:t>
            </a:r>
          </a:p>
          <a:p>
            <a:endParaRPr lang="en-US"/>
          </a:p>
          <a:p>
            <a:endParaRPr lang="en-US"/>
          </a:p>
          <a:p>
            <a:r>
              <a:rPr lang="en-US"/>
              <a:t>Bayes regression: how is it done in comparison to standard regression?</a:t>
            </a:r>
          </a:p>
          <a:p>
            <a:r>
              <a:rPr lang="en-US"/>
              <a:t>https://stats.stackexchange.com/questions/252577/bayes-regression-how-is-it-done-in-comparison-to-standard-regression</a:t>
            </a:r>
          </a:p>
          <a:p>
            <a:endParaRPr lang="fr-FR"/>
          </a:p>
        </p:txBody>
      </p:sp>
    </p:spTree>
    <p:extLst>
      <p:ext uri="{BB962C8B-B14F-4D97-AF65-F5344CB8AC3E}">
        <p14:creationId xmlns:p14="http://schemas.microsoft.com/office/powerpoint/2010/main" val="3233448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567CE-9A68-D849-9EFC-0DE1C4DF898E}"/>
              </a:ext>
            </a:extLst>
          </p:cNvPr>
          <p:cNvSpPr>
            <a:spLocks noGrp="1"/>
          </p:cNvSpPr>
          <p:nvPr>
            <p:ph type="title"/>
          </p:nvPr>
        </p:nvSpPr>
        <p:spPr/>
        <p:txBody>
          <a:bodyPr/>
          <a:lstStyle/>
          <a:p>
            <a:r>
              <a:rPr lang="fr-FR"/>
              <a:t>Sampling – an overview</a:t>
            </a:r>
          </a:p>
        </p:txBody>
      </p:sp>
      <p:sp>
        <p:nvSpPr>
          <p:cNvPr id="3" name="Content Placeholder 2">
            <a:extLst>
              <a:ext uri="{FF2B5EF4-FFF2-40B4-BE49-F238E27FC236}">
                <a16:creationId xmlns:a16="http://schemas.microsoft.com/office/drawing/2014/main" id="{D1F9453E-F0F5-8740-A04A-DC6982D12F35}"/>
              </a:ext>
            </a:extLst>
          </p:cNvPr>
          <p:cNvSpPr>
            <a:spLocks noGrp="1"/>
          </p:cNvSpPr>
          <p:nvPr>
            <p:ph sz="half" idx="1"/>
          </p:nvPr>
        </p:nvSpPr>
        <p:spPr/>
        <p:txBody>
          <a:bodyPr/>
          <a:lstStyle/>
          <a:p>
            <a:r>
              <a:rPr lang="en-US" i="1"/>
              <a:t>approximation of any high dimensional integral.</a:t>
            </a:r>
          </a:p>
          <a:p>
            <a:r>
              <a:rPr lang="en-US" i="1"/>
              <a:t>Family of algorithms</a:t>
            </a:r>
          </a:p>
          <a:p>
            <a:r>
              <a:rPr lang="en-US"/>
              <a:t>Metropolis</a:t>
            </a:r>
          </a:p>
          <a:p>
            <a:r>
              <a:rPr lang="en-US"/>
              <a:t>Metropolis-Hastings, the Gibbs Sampler, Hamiltonian MCMC and the No-U-Turn Sampler (NUTS)</a:t>
            </a:r>
            <a:endParaRPr lang="fr-FR"/>
          </a:p>
        </p:txBody>
      </p:sp>
      <p:sp>
        <p:nvSpPr>
          <p:cNvPr id="4" name="Content Placeholder 3">
            <a:extLst>
              <a:ext uri="{FF2B5EF4-FFF2-40B4-BE49-F238E27FC236}">
                <a16:creationId xmlns:a16="http://schemas.microsoft.com/office/drawing/2014/main" id="{BD8800D4-D597-7A42-973D-75A432FD1E2D}"/>
              </a:ext>
            </a:extLst>
          </p:cNvPr>
          <p:cNvSpPr>
            <a:spLocks noGrp="1"/>
          </p:cNvSpPr>
          <p:nvPr>
            <p:ph sz="half" idx="2"/>
          </p:nvPr>
        </p:nvSpPr>
        <p:spPr/>
        <p:txBody>
          <a:bodyPr/>
          <a:lstStyle/>
          <a:p>
            <a:r>
              <a:rPr lang="fr-FR"/>
              <a:t>Monte Carlo: Random search</a:t>
            </a:r>
          </a:p>
          <a:p>
            <a:r>
              <a:rPr lang="fr-FR"/>
              <a:t>Markov chains: jumping around </a:t>
            </a:r>
            <a:r>
              <a:rPr lang="fr-FR" b="1"/>
              <a:t>without</a:t>
            </a:r>
            <a:r>
              <a:rPr lang="fr-FR"/>
              <a:t> dependence on starting point</a:t>
            </a:r>
          </a:p>
          <a:p>
            <a:endParaRPr lang="fr-FR"/>
          </a:p>
        </p:txBody>
      </p:sp>
    </p:spTree>
    <p:extLst>
      <p:ext uri="{BB962C8B-B14F-4D97-AF65-F5344CB8AC3E}">
        <p14:creationId xmlns:p14="http://schemas.microsoft.com/office/powerpoint/2010/main" val="2874766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68242-EE0C-1A4A-9ED1-5A48F2317904}"/>
              </a:ext>
            </a:extLst>
          </p:cNvPr>
          <p:cNvSpPr>
            <a:spLocks noGrp="1"/>
          </p:cNvSpPr>
          <p:nvPr>
            <p:ph type="title"/>
          </p:nvPr>
        </p:nvSpPr>
        <p:spPr/>
        <p:txBody>
          <a:bodyPr>
            <a:normAutofit/>
          </a:bodyPr>
          <a:lstStyle/>
          <a:p>
            <a:r>
              <a:rPr lang="en-US"/>
              <a:t>A Short History of Markov Chain Monte Carlo</a:t>
            </a:r>
            <a:br>
              <a:rPr lang="en-US"/>
            </a:br>
            <a:endParaRPr lang="fr-FR"/>
          </a:p>
        </p:txBody>
      </p:sp>
      <p:sp>
        <p:nvSpPr>
          <p:cNvPr id="4" name="Content Placeholder 2">
            <a:extLst>
              <a:ext uri="{FF2B5EF4-FFF2-40B4-BE49-F238E27FC236}">
                <a16:creationId xmlns:a16="http://schemas.microsoft.com/office/drawing/2014/main" id="{F6D70EA3-62A8-DD48-9F5B-414A9346DF1C}"/>
              </a:ext>
            </a:extLst>
          </p:cNvPr>
          <p:cNvSpPr txBox="1">
            <a:spLocks/>
          </p:cNvSpPr>
          <p:nvPr/>
        </p:nvSpPr>
        <p:spPr>
          <a:xfrm>
            <a:off x="838200" y="117538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1953</a:t>
            </a:r>
          </a:p>
          <a:p>
            <a:r>
              <a:rPr lang="en-US"/>
              <a:t>Timeline</a:t>
            </a:r>
          </a:p>
          <a:p>
            <a:r>
              <a:rPr lang="en-US"/>
              <a:t>see Probabilistic programming in Python using PyMC3.pdf for timeline of probabilistic programming</a:t>
            </a:r>
          </a:p>
          <a:p>
            <a:r>
              <a:rPr lang="en-US"/>
              <a:t>see A Short History of Markov Chain MonteCarlo 2011 0808.2902.pdf</a:t>
            </a:r>
          </a:p>
          <a:p>
            <a:endParaRPr lang="fr-FR"/>
          </a:p>
        </p:txBody>
      </p:sp>
      <p:sp>
        <p:nvSpPr>
          <p:cNvPr id="5" name="TextBox 4">
            <a:extLst>
              <a:ext uri="{FF2B5EF4-FFF2-40B4-BE49-F238E27FC236}">
                <a16:creationId xmlns:a16="http://schemas.microsoft.com/office/drawing/2014/main" id="{B8EE660D-1D58-0D4B-84FB-9D87BC775286}"/>
              </a:ext>
            </a:extLst>
          </p:cNvPr>
          <p:cNvSpPr txBox="1"/>
          <p:nvPr/>
        </p:nvSpPr>
        <p:spPr>
          <a:xfrm>
            <a:off x="3241040" y="6624320"/>
            <a:ext cx="6297493" cy="369332"/>
          </a:xfrm>
          <a:prstGeom prst="rect">
            <a:avLst/>
          </a:prstGeom>
          <a:noFill/>
        </p:spPr>
        <p:txBody>
          <a:bodyPr wrap="none" rtlCol="0">
            <a:spAutoFit/>
          </a:bodyPr>
          <a:lstStyle/>
          <a:p>
            <a:r>
              <a:rPr lang="en-US"/>
              <a:t>A Short History of Markov Chain MonteCarlo 2011 0808.2902.pdf</a:t>
            </a:r>
            <a:endParaRPr lang="fr-FR"/>
          </a:p>
        </p:txBody>
      </p:sp>
    </p:spTree>
    <p:extLst>
      <p:ext uri="{BB962C8B-B14F-4D97-AF65-F5344CB8AC3E}">
        <p14:creationId xmlns:p14="http://schemas.microsoft.com/office/powerpoint/2010/main" val="3306139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30AFA-6D78-F040-8D31-5780CEAB15AD}"/>
              </a:ext>
            </a:extLst>
          </p:cNvPr>
          <p:cNvSpPr>
            <a:spLocks noGrp="1"/>
          </p:cNvSpPr>
          <p:nvPr>
            <p:ph type="title"/>
          </p:nvPr>
        </p:nvSpPr>
        <p:spPr/>
        <p:txBody>
          <a:bodyPr/>
          <a:lstStyle/>
          <a:p>
            <a:r>
              <a:rPr lang="fr-FR"/>
              <a:t>Sampling demo</a:t>
            </a:r>
          </a:p>
        </p:txBody>
      </p:sp>
      <p:sp>
        <p:nvSpPr>
          <p:cNvPr id="3" name="Content Placeholder 2">
            <a:extLst>
              <a:ext uri="{FF2B5EF4-FFF2-40B4-BE49-F238E27FC236}">
                <a16:creationId xmlns:a16="http://schemas.microsoft.com/office/drawing/2014/main" id="{F3D6620D-AADE-4D46-9DE3-A8F8228EB130}"/>
              </a:ext>
            </a:extLst>
          </p:cNvPr>
          <p:cNvSpPr>
            <a:spLocks noGrp="1"/>
          </p:cNvSpPr>
          <p:nvPr>
            <p:ph idx="1"/>
          </p:nvPr>
        </p:nvSpPr>
        <p:spPr/>
        <p:txBody>
          <a:bodyPr/>
          <a:lstStyle/>
          <a:p>
            <a:r>
              <a:rPr lang="fr-FR"/>
              <a:t>https://chi-feng.github.io/mcmc-demo/</a:t>
            </a:r>
          </a:p>
        </p:txBody>
      </p:sp>
      <p:pic>
        <p:nvPicPr>
          <p:cNvPr id="5" name="Picture 4">
            <a:extLst>
              <a:ext uri="{FF2B5EF4-FFF2-40B4-BE49-F238E27FC236}">
                <a16:creationId xmlns:a16="http://schemas.microsoft.com/office/drawing/2014/main" id="{0FB90967-936A-4D42-B11E-FA0F7C60555C}"/>
              </a:ext>
            </a:extLst>
          </p:cNvPr>
          <p:cNvPicPr>
            <a:picLocks noChangeAspect="1"/>
          </p:cNvPicPr>
          <p:nvPr/>
        </p:nvPicPr>
        <p:blipFill>
          <a:blip r:embed="rId2"/>
          <a:stretch>
            <a:fillRect/>
          </a:stretch>
        </p:blipFill>
        <p:spPr>
          <a:xfrm>
            <a:off x="2881004" y="2704646"/>
            <a:ext cx="5838452" cy="3788229"/>
          </a:xfrm>
          <a:prstGeom prst="rect">
            <a:avLst/>
          </a:prstGeom>
        </p:spPr>
      </p:pic>
    </p:spTree>
    <p:extLst>
      <p:ext uri="{BB962C8B-B14F-4D97-AF65-F5344CB8AC3E}">
        <p14:creationId xmlns:p14="http://schemas.microsoft.com/office/powerpoint/2010/main" val="951767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356D7-7987-5B4E-B12F-EAE89ECE76BF}"/>
              </a:ext>
            </a:extLst>
          </p:cNvPr>
          <p:cNvSpPr>
            <a:spLocks noGrp="1"/>
          </p:cNvSpPr>
          <p:nvPr>
            <p:ph type="title"/>
          </p:nvPr>
        </p:nvSpPr>
        <p:spPr/>
        <p:txBody>
          <a:bodyPr/>
          <a:lstStyle/>
          <a:p>
            <a:r>
              <a:rPr lang="fr-FR"/>
              <a:t>Distribution by sampling: Bootstrap!</a:t>
            </a:r>
          </a:p>
        </p:txBody>
      </p:sp>
      <p:sp>
        <p:nvSpPr>
          <p:cNvPr id="3" name="Content Placeholder 2">
            <a:extLst>
              <a:ext uri="{FF2B5EF4-FFF2-40B4-BE49-F238E27FC236}">
                <a16:creationId xmlns:a16="http://schemas.microsoft.com/office/drawing/2014/main" id="{AF5CD88C-B677-DA4E-80B4-76417ACE15B4}"/>
              </a:ext>
            </a:extLst>
          </p:cNvPr>
          <p:cNvSpPr>
            <a:spLocks noGrp="1"/>
          </p:cNvSpPr>
          <p:nvPr>
            <p:ph idx="1"/>
          </p:nvPr>
        </p:nvSpPr>
        <p:spPr/>
        <p:txBody>
          <a:bodyPr/>
          <a:lstStyle/>
          <a:p>
            <a:r>
              <a:rPr lang="fr-FR"/>
              <a:t>From a small number of samples, sample with replacement to obtain the distribution of the random variable</a:t>
            </a:r>
          </a:p>
          <a:p>
            <a:r>
              <a:rPr lang="fr-FR"/>
              <a:t>Powerful stuff!</a:t>
            </a:r>
          </a:p>
        </p:txBody>
      </p:sp>
      <p:pic>
        <p:nvPicPr>
          <p:cNvPr id="5" name="Picture 4">
            <a:extLst>
              <a:ext uri="{FF2B5EF4-FFF2-40B4-BE49-F238E27FC236}">
                <a16:creationId xmlns:a16="http://schemas.microsoft.com/office/drawing/2014/main" id="{9DD913FF-5A4F-CA42-B9A9-6E72C6DFDC74}"/>
              </a:ext>
            </a:extLst>
          </p:cNvPr>
          <p:cNvPicPr>
            <a:picLocks noChangeAspect="1"/>
          </p:cNvPicPr>
          <p:nvPr/>
        </p:nvPicPr>
        <p:blipFill>
          <a:blip r:embed="rId3"/>
          <a:stretch>
            <a:fillRect/>
          </a:stretch>
        </p:blipFill>
        <p:spPr>
          <a:xfrm>
            <a:off x="4483100" y="2184400"/>
            <a:ext cx="6400800" cy="4572000"/>
          </a:xfrm>
          <a:prstGeom prst="rect">
            <a:avLst/>
          </a:prstGeom>
        </p:spPr>
      </p:pic>
    </p:spTree>
    <p:extLst>
      <p:ext uri="{BB962C8B-B14F-4D97-AF65-F5344CB8AC3E}">
        <p14:creationId xmlns:p14="http://schemas.microsoft.com/office/powerpoint/2010/main" val="1046863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145EC-042A-4940-AB9A-01BBF874D7AB}"/>
              </a:ext>
            </a:extLst>
          </p:cNvPr>
          <p:cNvSpPr>
            <a:spLocks noGrp="1"/>
          </p:cNvSpPr>
          <p:nvPr>
            <p:ph type="title"/>
          </p:nvPr>
        </p:nvSpPr>
        <p:spPr/>
        <p:txBody>
          <a:bodyPr>
            <a:normAutofit/>
          </a:bodyPr>
          <a:lstStyle/>
          <a:p>
            <a:pPr fontAlgn="base"/>
            <a:r>
              <a:rPr lang="en-US" b="1"/>
              <a:t>The Non-parametric Bootstrap as a Bayesian Model</a:t>
            </a:r>
            <a:endParaRPr lang="fr-FR"/>
          </a:p>
        </p:txBody>
      </p:sp>
      <p:sp>
        <p:nvSpPr>
          <p:cNvPr id="3" name="Content Placeholder 2">
            <a:extLst>
              <a:ext uri="{FF2B5EF4-FFF2-40B4-BE49-F238E27FC236}">
                <a16:creationId xmlns:a16="http://schemas.microsoft.com/office/drawing/2014/main" id="{0F8A3A49-C818-E74A-B2E1-981FCB7699CE}"/>
              </a:ext>
            </a:extLst>
          </p:cNvPr>
          <p:cNvSpPr>
            <a:spLocks noGrp="1"/>
          </p:cNvSpPr>
          <p:nvPr>
            <p:ph idx="1"/>
          </p:nvPr>
        </p:nvSpPr>
        <p:spPr/>
        <p:txBody>
          <a:bodyPr/>
          <a:lstStyle/>
          <a:p>
            <a:r>
              <a:rPr lang="fr-FR">
                <a:hlinkClick r:id="rId3"/>
              </a:rPr>
              <a:t>Boostrapping as a simplified version of MCMC (in a way)</a:t>
            </a:r>
          </a:p>
          <a:p>
            <a:r>
              <a:rPr lang="fr-FR">
                <a:hlinkClick r:id="rId3"/>
              </a:rPr>
              <a:t>http://www.sumsar.net/blog/2015/04/the-non-parametric-bootstrap-as-a-bayesian-model/</a:t>
            </a:r>
            <a:r>
              <a:rPr lang="fr-FR"/>
              <a:t> </a:t>
            </a:r>
          </a:p>
        </p:txBody>
      </p:sp>
      <p:pic>
        <p:nvPicPr>
          <p:cNvPr id="5" name="Picture 4">
            <a:extLst>
              <a:ext uri="{FF2B5EF4-FFF2-40B4-BE49-F238E27FC236}">
                <a16:creationId xmlns:a16="http://schemas.microsoft.com/office/drawing/2014/main" id="{3A8F5612-ACB1-164B-BD86-845D85280250}"/>
              </a:ext>
            </a:extLst>
          </p:cNvPr>
          <p:cNvPicPr>
            <a:picLocks noChangeAspect="1"/>
          </p:cNvPicPr>
          <p:nvPr/>
        </p:nvPicPr>
        <p:blipFill>
          <a:blip r:embed="rId4"/>
          <a:stretch>
            <a:fillRect/>
          </a:stretch>
        </p:blipFill>
        <p:spPr>
          <a:xfrm>
            <a:off x="1842770" y="4268787"/>
            <a:ext cx="3987800" cy="939800"/>
          </a:xfrm>
          <a:prstGeom prst="rect">
            <a:avLst/>
          </a:prstGeom>
        </p:spPr>
      </p:pic>
      <p:pic>
        <p:nvPicPr>
          <p:cNvPr id="7" name="Picture 6">
            <a:extLst>
              <a:ext uri="{FF2B5EF4-FFF2-40B4-BE49-F238E27FC236}">
                <a16:creationId xmlns:a16="http://schemas.microsoft.com/office/drawing/2014/main" id="{A1DFC6B9-979D-5748-8125-ED66718668C2}"/>
              </a:ext>
            </a:extLst>
          </p:cNvPr>
          <p:cNvPicPr>
            <a:picLocks noChangeAspect="1"/>
          </p:cNvPicPr>
          <p:nvPr/>
        </p:nvPicPr>
        <p:blipFill>
          <a:blip r:embed="rId5"/>
          <a:stretch>
            <a:fillRect/>
          </a:stretch>
        </p:blipFill>
        <p:spPr>
          <a:xfrm>
            <a:off x="6835140" y="4033837"/>
            <a:ext cx="4191000" cy="1409700"/>
          </a:xfrm>
          <a:prstGeom prst="rect">
            <a:avLst/>
          </a:prstGeom>
        </p:spPr>
      </p:pic>
    </p:spTree>
    <p:extLst>
      <p:ext uri="{BB962C8B-B14F-4D97-AF65-F5344CB8AC3E}">
        <p14:creationId xmlns:p14="http://schemas.microsoft.com/office/powerpoint/2010/main" val="40076149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15742</TotalTime>
  <Words>1777</Words>
  <Application>Microsoft Macintosh PowerPoint</Application>
  <PresentationFormat>Widescreen</PresentationFormat>
  <Paragraphs>206</Paragraphs>
  <Slides>45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-apple-system</vt:lpstr>
      <vt:lpstr>AdvP7B6C</vt:lpstr>
      <vt:lpstr>Arial</vt:lpstr>
      <vt:lpstr>Calibri</vt:lpstr>
      <vt:lpstr>Calibri Light</vt:lpstr>
      <vt:lpstr>Office Theme</vt:lpstr>
      <vt:lpstr>Probabilistic programming Day 2</vt:lpstr>
      <vt:lpstr>Recap</vt:lpstr>
      <vt:lpstr>Sampling</vt:lpstr>
      <vt:lpstr>Why sampling </vt:lpstr>
      <vt:lpstr>Sampling – an overview</vt:lpstr>
      <vt:lpstr>A Short History of Markov Chain Monte Carlo </vt:lpstr>
      <vt:lpstr>Sampling demo</vt:lpstr>
      <vt:lpstr>Distribution by sampling: Bootstrap!</vt:lpstr>
      <vt:lpstr>The Non-parametric Bootstrap as a Bayesian Model</vt:lpstr>
      <vt:lpstr>Demo coin flip</vt:lpstr>
      <vt:lpstr>MCMC</vt:lpstr>
      <vt:lpstr>PowerPoint Presentation</vt:lpstr>
      <vt:lpstr>Markov Chain Monte Carlo is a family of algorithms</vt:lpstr>
      <vt:lpstr>Metropolis Hastings Algo 1953</vt:lpstr>
      <vt:lpstr>MCMC en pratique</vt:lpstr>
      <vt:lpstr>Acception criteria</vt:lpstr>
      <vt:lpstr>MCMC Implementation</vt:lpstr>
      <vt:lpstr>Markov Chains</vt:lpstr>
      <vt:lpstr>MCMC en theorie</vt:lpstr>
      <vt:lpstr>Why does Metropolis-Hastings work?</vt:lpstr>
      <vt:lpstr>MCMC by Christopher Fonnesbeck</vt:lpstr>
      <vt:lpstr>Bayesian Linear regression</vt:lpstr>
      <vt:lpstr>Freq vs Bayes</vt:lpstr>
      <vt:lpstr>likelihood</vt:lpstr>
      <vt:lpstr>PowerPoint Presentation</vt:lpstr>
      <vt:lpstr>Application to Ozone</vt:lpstr>
      <vt:lpstr>Ozone dataset</vt:lpstr>
      <vt:lpstr>Student-T distribution</vt:lpstr>
      <vt:lpstr>Logistic regression</vt:lpstr>
      <vt:lpstr>Predict</vt:lpstr>
      <vt:lpstr>Optimize</vt:lpstr>
      <vt:lpstr>pymc3.plots</vt:lpstr>
      <vt:lpstr>Model Comparison</vt:lpstr>
      <vt:lpstr>Model debugging</vt:lpstr>
      <vt:lpstr>WAIC – comparison, model selection</vt:lpstr>
      <vt:lpstr>Maximum a posteriori methods </vt:lpstr>
      <vt:lpstr>Posterior Predictive Checks</vt:lpstr>
      <vt:lpstr>Sampler stats </vt:lpstr>
      <vt:lpstr>GLM</vt:lpstr>
      <vt:lpstr>Generalized Linear Models</vt:lpstr>
      <vt:lpstr>PowerPoint Presentation</vt:lpstr>
      <vt:lpstr>TD</vt:lpstr>
      <vt:lpstr>PowerPoint Presentation</vt:lpstr>
      <vt:lpstr>PowerPoint Presentation</vt:lpstr>
      <vt:lpstr>Further reading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Day2</dc:title>
  <dc:creator>Alex Perrier</dc:creator>
  <cp:lastModifiedBy>Alex Perrier</cp:lastModifiedBy>
  <cp:revision>76</cp:revision>
  <dcterms:created xsi:type="dcterms:W3CDTF">2019-02-27T17:28:12Z</dcterms:created>
  <dcterms:modified xsi:type="dcterms:W3CDTF">2019-03-15T20:47:44Z</dcterms:modified>
</cp:coreProperties>
</file>