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8" r:id="rId4"/>
    <p:sldId id="303" r:id="rId5"/>
    <p:sldId id="302" r:id="rId6"/>
    <p:sldId id="304" r:id="rId7"/>
    <p:sldId id="30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4684"/>
  </p:normalViewPr>
  <p:slideViewPr>
    <p:cSldViewPr snapToGrid="0" snapToObjects="1" showGuides="1">
      <p:cViewPr varScale="1">
        <p:scale>
          <a:sx n="125" d="100"/>
          <a:sy n="125" d="100"/>
        </p:scale>
        <p:origin x="4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6E9D-31DD-964F-8C66-5BFC10D90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04405E9B-ABA0-2143-A5F1-624797422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44DCA00-EE72-7E41-9ED3-A87015DF7AE1}"/>
              </a:ext>
            </a:extLst>
          </p:cNvPr>
          <p:cNvSpPr>
            <a:spLocks noGrp="1"/>
          </p:cNvSpPr>
          <p:nvPr>
            <p:ph type="dt" sz="half" idx="10"/>
          </p:nvPr>
        </p:nvSpPr>
        <p:spPr/>
        <p:txBody>
          <a:body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E64986E1-286C-9242-B397-E117607F3DD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D5B5B7F-5D14-E746-9110-D9A84E483FDD}"/>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10937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DFD9-AF5B-AE42-9A1D-3F6245A4E53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5158B06-80AC-964E-BA69-5DBA39F91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ED0BF6A-3155-104D-B481-28C1B87FC51D}"/>
              </a:ext>
            </a:extLst>
          </p:cNvPr>
          <p:cNvSpPr>
            <a:spLocks noGrp="1"/>
          </p:cNvSpPr>
          <p:nvPr>
            <p:ph type="dt" sz="half" idx="10"/>
          </p:nvPr>
        </p:nvSpPr>
        <p:spPr/>
        <p:txBody>
          <a:body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E956B454-F33B-D547-96BD-0DC9598BE96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F447832-FDEF-F741-9D6F-1346C1A4F0E9}"/>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236988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AA66F-9CC8-B948-B34D-9EAAA222F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0406865-485D-8D4A-AB9B-D77D9FC1A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118A179-0182-D040-BDC7-5DAFAB0D0686}"/>
              </a:ext>
            </a:extLst>
          </p:cNvPr>
          <p:cNvSpPr>
            <a:spLocks noGrp="1"/>
          </p:cNvSpPr>
          <p:nvPr>
            <p:ph type="dt" sz="half" idx="10"/>
          </p:nvPr>
        </p:nvSpPr>
        <p:spPr/>
        <p:txBody>
          <a:body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D61B1D69-148B-9D40-806C-43538794027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1DAAA7B-5A23-7443-AAFF-AA9736D2C26B}"/>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225359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F7E-EDE6-3F4C-BADF-5D8DF47CC84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CECA5634-A978-504F-AF88-5C6DE54EB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4DC26E7-F135-7646-A631-0C68651FC3FE}"/>
              </a:ext>
            </a:extLst>
          </p:cNvPr>
          <p:cNvSpPr>
            <a:spLocks noGrp="1"/>
          </p:cNvSpPr>
          <p:nvPr>
            <p:ph type="dt" sz="half" idx="10"/>
          </p:nvPr>
        </p:nvSpPr>
        <p:spPr/>
        <p:txBody>
          <a:body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32BB9CFB-B8AD-864F-B139-28D70943166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BA29A37-403D-8049-9C65-179A7E636944}"/>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129512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05CE-10F1-534B-AD2B-B3F076977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DBDDB6F-7C9A-1742-A261-E685200ED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ACC28D-43B9-1949-A5FB-335B499F2B3C}"/>
              </a:ext>
            </a:extLst>
          </p:cNvPr>
          <p:cNvSpPr>
            <a:spLocks noGrp="1"/>
          </p:cNvSpPr>
          <p:nvPr>
            <p:ph type="dt" sz="half" idx="10"/>
          </p:nvPr>
        </p:nvSpPr>
        <p:spPr/>
        <p:txBody>
          <a:body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F0562CE2-C9A1-A443-9340-576CA6CFC17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52C83AD-5835-E348-BB15-06A6876CAC8B}"/>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16968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AAFD-8F1C-9243-BDF1-11ED3B86582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D2E7221-F65E-9C4B-BE50-67681CC11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9EA88301-09FA-BB49-8E0F-9ECB1795E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A71151-0F43-6348-941A-BAFBDBB7515F}"/>
              </a:ext>
            </a:extLst>
          </p:cNvPr>
          <p:cNvSpPr>
            <a:spLocks noGrp="1"/>
          </p:cNvSpPr>
          <p:nvPr>
            <p:ph type="dt" sz="half" idx="10"/>
          </p:nvPr>
        </p:nvSpPr>
        <p:spPr/>
        <p:txBody>
          <a:bodyPr/>
          <a:lstStyle/>
          <a:p>
            <a:fld id="{31DF4B99-FCF2-F84A-B278-2090B6A09043}" type="datetimeFigureOut">
              <a:t>3/15/19</a:t>
            </a:fld>
            <a:endParaRPr lang="fr-FR"/>
          </a:p>
        </p:txBody>
      </p:sp>
      <p:sp>
        <p:nvSpPr>
          <p:cNvPr id="6" name="Footer Placeholder 5">
            <a:extLst>
              <a:ext uri="{FF2B5EF4-FFF2-40B4-BE49-F238E27FC236}">
                <a16:creationId xmlns:a16="http://schemas.microsoft.com/office/drawing/2014/main" id="{32699F52-27C5-1740-B0BE-8C98FEE1337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3D1C62E-F983-D34C-AB0C-9D341E935ED1}"/>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33017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3161-48B9-334D-90E4-EC573F0F44A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18E41F5-2F3C-8344-826D-9C2FD4772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16A85-B2AE-904A-BEC2-386530E46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9ABF49DA-E8C7-0A4D-AB5F-6BD26B5F9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BD461-A8CF-2F4B-99E9-C13660138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189CC3B-1577-AE48-B6E7-89F96C4E88FE}"/>
              </a:ext>
            </a:extLst>
          </p:cNvPr>
          <p:cNvSpPr>
            <a:spLocks noGrp="1"/>
          </p:cNvSpPr>
          <p:nvPr>
            <p:ph type="dt" sz="half" idx="10"/>
          </p:nvPr>
        </p:nvSpPr>
        <p:spPr/>
        <p:txBody>
          <a:bodyPr/>
          <a:lstStyle/>
          <a:p>
            <a:fld id="{31DF4B99-FCF2-F84A-B278-2090B6A09043}" type="datetimeFigureOut">
              <a:t>3/15/19</a:t>
            </a:fld>
            <a:endParaRPr lang="fr-FR"/>
          </a:p>
        </p:txBody>
      </p:sp>
      <p:sp>
        <p:nvSpPr>
          <p:cNvPr id="8" name="Footer Placeholder 7">
            <a:extLst>
              <a:ext uri="{FF2B5EF4-FFF2-40B4-BE49-F238E27FC236}">
                <a16:creationId xmlns:a16="http://schemas.microsoft.com/office/drawing/2014/main" id="{A8435CD1-9BFD-174C-A86B-EAED70252BB4}"/>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6810E63-F4FE-7544-A124-BCC0E150AF8D}"/>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121100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C902-0794-1C4A-BB4A-7FE34899150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ACA4532F-65BF-7242-86A6-AE00666490C3}"/>
              </a:ext>
            </a:extLst>
          </p:cNvPr>
          <p:cNvSpPr>
            <a:spLocks noGrp="1"/>
          </p:cNvSpPr>
          <p:nvPr>
            <p:ph type="dt" sz="half" idx="10"/>
          </p:nvPr>
        </p:nvSpPr>
        <p:spPr/>
        <p:txBody>
          <a:bodyPr/>
          <a:lstStyle/>
          <a:p>
            <a:fld id="{31DF4B99-FCF2-F84A-B278-2090B6A09043}" type="datetimeFigureOut">
              <a:t>3/15/19</a:t>
            </a:fld>
            <a:endParaRPr lang="fr-FR"/>
          </a:p>
        </p:txBody>
      </p:sp>
      <p:sp>
        <p:nvSpPr>
          <p:cNvPr id="4" name="Footer Placeholder 3">
            <a:extLst>
              <a:ext uri="{FF2B5EF4-FFF2-40B4-BE49-F238E27FC236}">
                <a16:creationId xmlns:a16="http://schemas.microsoft.com/office/drawing/2014/main" id="{A429B440-10D2-5243-82AB-B8125ADAA248}"/>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89A1DF4-FD3E-5846-BCA2-4906DB37EA5A}"/>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81184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F9A70D-0541-FB43-815E-3B7DA20AFEB3}"/>
              </a:ext>
            </a:extLst>
          </p:cNvPr>
          <p:cNvSpPr>
            <a:spLocks noGrp="1"/>
          </p:cNvSpPr>
          <p:nvPr>
            <p:ph type="dt" sz="half" idx="10"/>
          </p:nvPr>
        </p:nvSpPr>
        <p:spPr/>
        <p:txBody>
          <a:bodyPr/>
          <a:lstStyle/>
          <a:p>
            <a:fld id="{31DF4B99-FCF2-F84A-B278-2090B6A09043}" type="datetimeFigureOut">
              <a:t>3/15/19</a:t>
            </a:fld>
            <a:endParaRPr lang="fr-FR"/>
          </a:p>
        </p:txBody>
      </p:sp>
      <p:sp>
        <p:nvSpPr>
          <p:cNvPr id="3" name="Footer Placeholder 2">
            <a:extLst>
              <a:ext uri="{FF2B5EF4-FFF2-40B4-BE49-F238E27FC236}">
                <a16:creationId xmlns:a16="http://schemas.microsoft.com/office/drawing/2014/main" id="{83C7CE55-3E04-0548-8E3B-465D21AE4EF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91BB253-1291-8147-946A-35757B1DD8CB}"/>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4148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2242-A200-264A-BAE0-C74611260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5E9A1F3-F59C-CA4D-981B-7AB417E7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7647853-2ECE-AB49-8515-195C970CE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94B28-023B-DF40-A5E8-374F703A7DB9}"/>
              </a:ext>
            </a:extLst>
          </p:cNvPr>
          <p:cNvSpPr>
            <a:spLocks noGrp="1"/>
          </p:cNvSpPr>
          <p:nvPr>
            <p:ph type="dt" sz="half" idx="10"/>
          </p:nvPr>
        </p:nvSpPr>
        <p:spPr/>
        <p:txBody>
          <a:bodyPr/>
          <a:lstStyle/>
          <a:p>
            <a:fld id="{31DF4B99-FCF2-F84A-B278-2090B6A09043}" type="datetimeFigureOut">
              <a:t>3/15/19</a:t>
            </a:fld>
            <a:endParaRPr lang="fr-FR"/>
          </a:p>
        </p:txBody>
      </p:sp>
      <p:sp>
        <p:nvSpPr>
          <p:cNvPr id="6" name="Footer Placeholder 5">
            <a:extLst>
              <a:ext uri="{FF2B5EF4-FFF2-40B4-BE49-F238E27FC236}">
                <a16:creationId xmlns:a16="http://schemas.microsoft.com/office/drawing/2014/main" id="{81A4794A-B1EF-7743-B56E-37D17E6AB55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4BFE56C-E750-7B45-8FEF-89FC79366B3A}"/>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8874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763B-309A-9047-BDDE-26A5DC007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0F7B4EB-B3F5-904D-8D08-D41FB9EFF4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EBBCD85A-F694-3445-89B4-643436066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56B62-0B7D-5447-A622-54798F3460A3}"/>
              </a:ext>
            </a:extLst>
          </p:cNvPr>
          <p:cNvSpPr>
            <a:spLocks noGrp="1"/>
          </p:cNvSpPr>
          <p:nvPr>
            <p:ph type="dt" sz="half" idx="10"/>
          </p:nvPr>
        </p:nvSpPr>
        <p:spPr/>
        <p:txBody>
          <a:bodyPr/>
          <a:lstStyle/>
          <a:p>
            <a:fld id="{31DF4B99-FCF2-F84A-B278-2090B6A09043}" type="datetimeFigureOut">
              <a:t>3/15/19</a:t>
            </a:fld>
            <a:endParaRPr lang="fr-FR"/>
          </a:p>
        </p:txBody>
      </p:sp>
      <p:sp>
        <p:nvSpPr>
          <p:cNvPr id="6" name="Footer Placeholder 5">
            <a:extLst>
              <a:ext uri="{FF2B5EF4-FFF2-40B4-BE49-F238E27FC236}">
                <a16:creationId xmlns:a16="http://schemas.microsoft.com/office/drawing/2014/main" id="{62165DC5-3722-D241-907F-5010F2A29A2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95DF352-E739-394B-B544-6B669656DD35}"/>
              </a:ext>
            </a:extLst>
          </p:cNvPr>
          <p:cNvSpPr>
            <a:spLocks noGrp="1"/>
          </p:cNvSpPr>
          <p:nvPr>
            <p:ph type="sldNum" sz="quarter" idx="12"/>
          </p:nvPr>
        </p:nvSpPr>
        <p:spPr/>
        <p:txBody>
          <a:bodyPr/>
          <a:lstStyle/>
          <a:p>
            <a:fld id="{600192F0-4623-2F41-AC58-C0D256A174A2}" type="slidenum">
              <a:t>‹#›</a:t>
            </a:fld>
            <a:endParaRPr lang="fr-FR"/>
          </a:p>
        </p:txBody>
      </p:sp>
    </p:spTree>
    <p:extLst>
      <p:ext uri="{BB962C8B-B14F-4D97-AF65-F5344CB8AC3E}">
        <p14:creationId xmlns:p14="http://schemas.microsoft.com/office/powerpoint/2010/main" val="307770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E7434C-3DD9-3749-8E67-DECE51869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0C7D204-755D-B64A-BF4B-5935F0208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A988AF3-AD9E-4A4B-971D-DAF65D4D8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F4B99-FCF2-F84A-B278-2090B6A09043}" type="datetimeFigureOut">
              <a:t>3/15/19</a:t>
            </a:fld>
            <a:endParaRPr lang="fr-FR"/>
          </a:p>
        </p:txBody>
      </p:sp>
      <p:sp>
        <p:nvSpPr>
          <p:cNvPr id="5" name="Footer Placeholder 4">
            <a:extLst>
              <a:ext uri="{FF2B5EF4-FFF2-40B4-BE49-F238E27FC236}">
                <a16:creationId xmlns:a16="http://schemas.microsoft.com/office/drawing/2014/main" id="{D5EB7C23-D18B-5A40-95F0-ECE003B41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47E27337-92B6-374A-9131-5AB5A731B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192F0-4623-2F41-AC58-C0D256A174A2}" type="slidenum">
              <a:t>‹#›</a:t>
            </a:fld>
            <a:endParaRPr lang="fr-FR"/>
          </a:p>
        </p:txBody>
      </p:sp>
    </p:spTree>
    <p:extLst>
      <p:ext uri="{BB962C8B-B14F-4D97-AF65-F5344CB8AC3E}">
        <p14:creationId xmlns:p14="http://schemas.microsoft.com/office/powerpoint/2010/main" val="283357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brilliant.org/wiki/gaussian-mixture-mode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ost/If_I_have_a_dataset_how_can_I_prove_that_this_dataset_has_a_nature_of_Gaussian_Mixture_Model_GMM" TargetMode="External"/><Relationship Id="rId2" Type="http://schemas.openxmlformats.org/officeDocument/2006/relationships/hyperlink" Target="https://scikit-learn.org/stable/modules/mixture.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00F7-AF36-5146-8D88-3FBFDFF601AF}"/>
              </a:ext>
            </a:extLst>
          </p:cNvPr>
          <p:cNvSpPr>
            <a:spLocks noGrp="1"/>
          </p:cNvSpPr>
          <p:nvPr>
            <p:ph type="ctrTitle"/>
          </p:nvPr>
        </p:nvSpPr>
        <p:spPr/>
        <p:txBody>
          <a:bodyPr/>
          <a:lstStyle/>
          <a:p>
            <a:r>
              <a:rPr lang="fr-FR"/>
              <a:t>Day 05</a:t>
            </a:r>
          </a:p>
        </p:txBody>
      </p:sp>
      <p:sp>
        <p:nvSpPr>
          <p:cNvPr id="3" name="Subtitle 2">
            <a:extLst>
              <a:ext uri="{FF2B5EF4-FFF2-40B4-BE49-F238E27FC236}">
                <a16:creationId xmlns:a16="http://schemas.microsoft.com/office/drawing/2014/main" id="{0A1EE8FB-CAAB-D140-BF62-562EDFE48FF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5163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9915-5E3C-5E4D-8BBF-63AC1FF63654}"/>
              </a:ext>
            </a:extLst>
          </p:cNvPr>
          <p:cNvSpPr>
            <a:spLocks noGrp="1"/>
          </p:cNvSpPr>
          <p:nvPr>
            <p:ph type="ctrTitle"/>
          </p:nvPr>
        </p:nvSpPr>
        <p:spPr/>
        <p:txBody>
          <a:bodyPr/>
          <a:lstStyle/>
          <a:p>
            <a:r>
              <a:rPr lang="fr-FR"/>
              <a:t>GMM</a:t>
            </a:r>
          </a:p>
        </p:txBody>
      </p:sp>
      <p:sp>
        <p:nvSpPr>
          <p:cNvPr id="3" name="Subtitle 2">
            <a:extLst>
              <a:ext uri="{FF2B5EF4-FFF2-40B4-BE49-F238E27FC236}">
                <a16:creationId xmlns:a16="http://schemas.microsoft.com/office/drawing/2014/main" id="{4DD0F2CF-9233-5446-97D2-1ABD9CEFCC0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8285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E8A4-7A04-7F4B-B8EC-9DEDA9FBCBF2}"/>
              </a:ext>
            </a:extLst>
          </p:cNvPr>
          <p:cNvSpPr>
            <a:spLocks noGrp="1"/>
          </p:cNvSpPr>
          <p:nvPr>
            <p:ph type="title"/>
          </p:nvPr>
        </p:nvSpPr>
        <p:spPr/>
        <p:txBody>
          <a:bodyPr/>
          <a:lstStyle/>
          <a:p>
            <a:r>
              <a:rPr lang="fr-FR"/>
              <a:t>Gaussian mixture model</a:t>
            </a:r>
          </a:p>
        </p:txBody>
      </p:sp>
      <p:sp>
        <p:nvSpPr>
          <p:cNvPr id="3" name="Content Placeholder 2">
            <a:extLst>
              <a:ext uri="{FF2B5EF4-FFF2-40B4-BE49-F238E27FC236}">
                <a16:creationId xmlns:a16="http://schemas.microsoft.com/office/drawing/2014/main" id="{8B5683F3-7BA3-2846-AC43-D5CAE4891666}"/>
              </a:ext>
            </a:extLst>
          </p:cNvPr>
          <p:cNvSpPr>
            <a:spLocks noGrp="1"/>
          </p:cNvSpPr>
          <p:nvPr>
            <p:ph sz="half" idx="1"/>
          </p:nvPr>
        </p:nvSpPr>
        <p:spPr/>
        <p:txBody>
          <a:bodyPr>
            <a:normAutofit fontScale="70000" lnSpcReduction="20000"/>
          </a:bodyPr>
          <a:lstStyle/>
          <a:p>
            <a:r>
              <a:rPr lang="en-US" sz="2400"/>
              <a:t>GMMs have been used for feature extraction from speech data, and have also been used extensively in object tracking of multiple objects, where the number of mixture components and their means predict object locations at each frame in a video sequence.</a:t>
            </a:r>
            <a:endParaRPr lang="fr-FR" sz="2400"/>
          </a:p>
        </p:txBody>
      </p:sp>
      <p:sp>
        <p:nvSpPr>
          <p:cNvPr id="4" name="Content Placeholder 3">
            <a:extLst>
              <a:ext uri="{FF2B5EF4-FFF2-40B4-BE49-F238E27FC236}">
                <a16:creationId xmlns:a16="http://schemas.microsoft.com/office/drawing/2014/main" id="{452E2192-BA20-264E-9872-633BB9413CF9}"/>
              </a:ext>
            </a:extLst>
          </p:cNvPr>
          <p:cNvSpPr>
            <a:spLocks noGrp="1"/>
          </p:cNvSpPr>
          <p:nvPr>
            <p:ph sz="half" idx="2"/>
          </p:nvPr>
        </p:nvSpPr>
        <p:spPr/>
        <p:txBody>
          <a:bodyPr>
            <a:normAutofit fontScale="70000" lnSpcReduction="20000"/>
          </a:bodyPr>
          <a:lstStyle/>
          <a:p>
            <a:r>
              <a:rPr lang="en-US"/>
              <a:t>For example, in modeling human height data, height is typically modeled as a normal distribution for each gender with a mean of approximately 5'10" for males and 5'5" for females. Given only the height data and not the </a:t>
            </a:r>
            <a:r>
              <a:rPr lang="en-US" sz="2300"/>
              <a:t>gender</a:t>
            </a:r>
            <a:r>
              <a:rPr lang="en-US"/>
              <a:t> assignments for each data point, the distribution of all heights would follow the sum of two scaled (different variance) and shifted (different mean) normal distributions. A model making this assumption is an example of a Gaussian mixture model (</a:t>
            </a:r>
            <a:r>
              <a:rPr lang="en-US" b="1"/>
              <a:t>GMM</a:t>
            </a:r>
            <a:r>
              <a:rPr lang="en-US"/>
              <a:t>), though in general a GMM may have more than two components. Estimating the parameters of the individual normal distribution components is a canonical problem in modeling data with GMMs.</a:t>
            </a:r>
            <a:br>
              <a:rPr lang="en-US"/>
            </a:br>
            <a:endParaRPr lang="fr-FR"/>
          </a:p>
        </p:txBody>
      </p:sp>
    </p:spTree>
    <p:extLst>
      <p:ext uri="{BB962C8B-B14F-4D97-AF65-F5344CB8AC3E}">
        <p14:creationId xmlns:p14="http://schemas.microsoft.com/office/powerpoint/2010/main" val="76788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67EB-9009-CC4F-B532-4F49204F83B2}"/>
              </a:ext>
            </a:extLst>
          </p:cNvPr>
          <p:cNvSpPr>
            <a:spLocks noGrp="1"/>
          </p:cNvSpPr>
          <p:nvPr>
            <p:ph type="title"/>
          </p:nvPr>
        </p:nvSpPr>
        <p:spPr/>
        <p:txBody>
          <a:bodyPr/>
          <a:lstStyle/>
          <a:p>
            <a:endParaRPr lang="fr-FR"/>
          </a:p>
        </p:txBody>
      </p:sp>
      <p:pic>
        <p:nvPicPr>
          <p:cNvPr id="6" name="Content Placeholder 5">
            <a:extLst>
              <a:ext uri="{FF2B5EF4-FFF2-40B4-BE49-F238E27FC236}">
                <a16:creationId xmlns:a16="http://schemas.microsoft.com/office/drawing/2014/main" id="{735D829F-5D60-DE4D-BCEF-E6C945EC9B26}"/>
              </a:ext>
            </a:extLst>
          </p:cNvPr>
          <p:cNvPicPr>
            <a:picLocks noGrp="1" noChangeAspect="1"/>
          </p:cNvPicPr>
          <p:nvPr>
            <p:ph sz="half" idx="1"/>
          </p:nvPr>
        </p:nvPicPr>
        <p:blipFill>
          <a:blip r:embed="rId2"/>
          <a:stretch>
            <a:fillRect/>
          </a:stretch>
        </p:blipFill>
        <p:spPr>
          <a:xfrm>
            <a:off x="131505" y="3190240"/>
            <a:ext cx="6193096" cy="2582138"/>
          </a:xfrm>
        </p:spPr>
      </p:pic>
      <p:pic>
        <p:nvPicPr>
          <p:cNvPr id="9" name="Content Placeholder 8">
            <a:extLst>
              <a:ext uri="{FF2B5EF4-FFF2-40B4-BE49-F238E27FC236}">
                <a16:creationId xmlns:a16="http://schemas.microsoft.com/office/drawing/2014/main" id="{02621E7A-1F58-BE4C-A322-DA341AC9F028}"/>
              </a:ext>
            </a:extLst>
          </p:cNvPr>
          <p:cNvPicPr>
            <a:picLocks noGrp="1" noChangeAspect="1"/>
          </p:cNvPicPr>
          <p:nvPr>
            <p:ph sz="half" idx="2"/>
          </p:nvPr>
        </p:nvPicPr>
        <p:blipFill>
          <a:blip r:embed="rId3"/>
          <a:stretch>
            <a:fillRect/>
          </a:stretch>
        </p:blipFill>
        <p:spPr>
          <a:xfrm>
            <a:off x="6172200" y="2716635"/>
            <a:ext cx="5181600" cy="2569317"/>
          </a:xfrm>
        </p:spPr>
      </p:pic>
      <p:sp>
        <p:nvSpPr>
          <p:cNvPr id="7" name="TextBox 6">
            <a:extLst>
              <a:ext uri="{FF2B5EF4-FFF2-40B4-BE49-F238E27FC236}">
                <a16:creationId xmlns:a16="http://schemas.microsoft.com/office/drawing/2014/main" id="{DA005D0C-513C-6F4E-9665-58E47414A1C4}"/>
              </a:ext>
            </a:extLst>
          </p:cNvPr>
          <p:cNvSpPr txBox="1"/>
          <p:nvPr/>
        </p:nvSpPr>
        <p:spPr>
          <a:xfrm>
            <a:off x="1554480" y="2336800"/>
            <a:ext cx="1276311" cy="369332"/>
          </a:xfrm>
          <a:prstGeom prst="rect">
            <a:avLst/>
          </a:prstGeom>
          <a:noFill/>
        </p:spPr>
        <p:txBody>
          <a:bodyPr wrap="none" rtlCol="0">
            <a:spAutoFit/>
          </a:bodyPr>
          <a:lstStyle/>
          <a:p>
            <a:r>
              <a:rPr lang="fr-FR"/>
              <a:t>Multimodal</a:t>
            </a:r>
          </a:p>
        </p:txBody>
      </p:sp>
    </p:spTree>
    <p:extLst>
      <p:ext uri="{BB962C8B-B14F-4D97-AF65-F5344CB8AC3E}">
        <p14:creationId xmlns:p14="http://schemas.microsoft.com/office/powerpoint/2010/main" val="150931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B7D2-EEBE-DD4D-8316-22D7D31585B2}"/>
              </a:ext>
            </a:extLst>
          </p:cNvPr>
          <p:cNvSpPr>
            <a:spLocks noGrp="1"/>
          </p:cNvSpPr>
          <p:nvPr>
            <p:ph type="title"/>
          </p:nvPr>
        </p:nvSpPr>
        <p:spPr/>
        <p:txBody>
          <a:bodyPr>
            <a:normAutofit/>
          </a:bodyPr>
          <a:lstStyle/>
          <a:p>
            <a:r>
              <a:rPr lang="da" b="1"/>
              <a:t>EM for Gaussian Mixture Models</a:t>
            </a:r>
            <a:endParaRPr lang="fr-FR"/>
          </a:p>
        </p:txBody>
      </p:sp>
      <p:sp>
        <p:nvSpPr>
          <p:cNvPr id="3" name="Content Placeholder 2">
            <a:extLst>
              <a:ext uri="{FF2B5EF4-FFF2-40B4-BE49-F238E27FC236}">
                <a16:creationId xmlns:a16="http://schemas.microsoft.com/office/drawing/2014/main" id="{A28A5843-E468-F641-B3E2-0852C98F73B2}"/>
              </a:ext>
            </a:extLst>
          </p:cNvPr>
          <p:cNvSpPr>
            <a:spLocks noGrp="1"/>
          </p:cNvSpPr>
          <p:nvPr>
            <p:ph sz="half" idx="1"/>
          </p:nvPr>
        </p:nvSpPr>
        <p:spPr/>
        <p:txBody>
          <a:bodyPr>
            <a:normAutofit fontScale="77500" lnSpcReduction="20000"/>
          </a:bodyPr>
          <a:lstStyle/>
          <a:p>
            <a:r>
              <a:rPr lang="da" b="1"/>
              <a:t>EM for Gaussian Mixture Models</a:t>
            </a:r>
            <a:endParaRPr lang="da"/>
          </a:p>
          <a:p>
            <a:r>
              <a:rPr lang="en-US"/>
              <a:t>The first step, known as the </a:t>
            </a:r>
            <a:r>
              <a:rPr lang="en-US" b="1"/>
              <a:t>expectation</a:t>
            </a:r>
            <a:r>
              <a:rPr lang="en-US"/>
              <a:t> step or </a:t>
            </a:r>
            <a:r>
              <a:rPr lang="en-US" b="1"/>
              <a:t>E</a:t>
            </a:r>
            <a:r>
              <a:rPr lang="en-US"/>
              <a:t> step, consists of calculating the expectation of the component assignments  for each data point  given the model parameters , , and .</a:t>
            </a:r>
          </a:p>
          <a:p>
            <a:r>
              <a:rPr lang="en-US"/>
              <a:t>The second step is known as the </a:t>
            </a:r>
            <a:r>
              <a:rPr lang="en-US" b="1"/>
              <a:t>maximization</a:t>
            </a:r>
            <a:r>
              <a:rPr lang="en-US"/>
              <a:t> step or </a:t>
            </a:r>
            <a:r>
              <a:rPr lang="en-US" b="1"/>
              <a:t>M</a:t>
            </a:r>
            <a:r>
              <a:rPr lang="en-US"/>
              <a:t> step, which consists of maximizing the expectations calculated in the E step with respect to the model parameters. This step consists of updating the values , , and .</a:t>
            </a:r>
          </a:p>
          <a:p>
            <a:pPr marL="0" indent="0">
              <a:buNone/>
            </a:pPr>
            <a:r>
              <a:rPr lang="en-US">
                <a:hlinkClick r:id="rId2"/>
              </a:rPr>
              <a:t>https://brilliant.org/wiki/gaussian-mixture-model/</a:t>
            </a:r>
            <a:r>
              <a:rPr lang="en-US"/>
              <a:t> </a:t>
            </a:r>
            <a:br>
              <a:rPr lang="da"/>
            </a:br>
            <a:endParaRPr lang="fr-FR"/>
          </a:p>
        </p:txBody>
      </p:sp>
      <p:pic>
        <p:nvPicPr>
          <p:cNvPr id="6" name="Content Placeholder 5">
            <a:extLst>
              <a:ext uri="{FF2B5EF4-FFF2-40B4-BE49-F238E27FC236}">
                <a16:creationId xmlns:a16="http://schemas.microsoft.com/office/drawing/2014/main" id="{3B50154C-997D-EB44-A567-5B5B5943532F}"/>
              </a:ext>
            </a:extLst>
          </p:cNvPr>
          <p:cNvPicPr>
            <a:picLocks noGrp="1" noChangeAspect="1"/>
          </p:cNvPicPr>
          <p:nvPr>
            <p:ph sz="half" idx="2"/>
          </p:nvPr>
        </p:nvPicPr>
        <p:blipFill>
          <a:blip r:embed="rId3"/>
          <a:stretch>
            <a:fillRect/>
          </a:stretch>
        </p:blipFill>
        <p:spPr>
          <a:xfrm>
            <a:off x="7620000" y="3023394"/>
            <a:ext cx="2286000" cy="1955800"/>
          </a:xfrm>
        </p:spPr>
      </p:pic>
      <p:sp>
        <p:nvSpPr>
          <p:cNvPr id="7" name="TextBox 6">
            <a:extLst>
              <a:ext uri="{FF2B5EF4-FFF2-40B4-BE49-F238E27FC236}">
                <a16:creationId xmlns:a16="http://schemas.microsoft.com/office/drawing/2014/main" id="{3969D473-C2E3-0B43-B9D3-2445EDBC8923}"/>
              </a:ext>
            </a:extLst>
          </p:cNvPr>
          <p:cNvSpPr txBox="1"/>
          <p:nvPr/>
        </p:nvSpPr>
        <p:spPr>
          <a:xfrm>
            <a:off x="7924800" y="5496560"/>
            <a:ext cx="3596640" cy="923330"/>
          </a:xfrm>
          <a:prstGeom prst="rect">
            <a:avLst/>
          </a:prstGeom>
          <a:noFill/>
        </p:spPr>
        <p:txBody>
          <a:bodyPr wrap="square" rtlCol="0">
            <a:spAutoFit/>
          </a:bodyPr>
          <a:lstStyle/>
          <a:p>
            <a:r>
              <a:rPr lang="en-US" i="1"/>
              <a:t>The EM algorithm updating the parameters of a two-component bivariate Gaussian mixture model.</a:t>
            </a:r>
            <a:endParaRPr lang="fr-FR"/>
          </a:p>
        </p:txBody>
      </p:sp>
    </p:spTree>
    <p:extLst>
      <p:ext uri="{BB962C8B-B14F-4D97-AF65-F5344CB8AC3E}">
        <p14:creationId xmlns:p14="http://schemas.microsoft.com/office/powerpoint/2010/main" val="34875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17B5-C4AE-1B4A-AD52-3EAD09E8335B}"/>
              </a:ext>
            </a:extLst>
          </p:cNvPr>
          <p:cNvSpPr>
            <a:spLocks noGrp="1"/>
          </p:cNvSpPr>
          <p:nvPr>
            <p:ph type="title"/>
          </p:nvPr>
        </p:nvSpPr>
        <p:spPr/>
        <p:txBody>
          <a:bodyPr/>
          <a:lstStyle/>
          <a:p>
            <a:r>
              <a:rPr lang="fr-FR"/>
              <a:t>Other approaches</a:t>
            </a:r>
          </a:p>
        </p:txBody>
      </p:sp>
      <p:sp>
        <p:nvSpPr>
          <p:cNvPr id="3" name="Content Placeholder 2">
            <a:extLst>
              <a:ext uri="{FF2B5EF4-FFF2-40B4-BE49-F238E27FC236}">
                <a16:creationId xmlns:a16="http://schemas.microsoft.com/office/drawing/2014/main" id="{6788EC1A-4714-894B-A9F6-8DBA5D17289E}"/>
              </a:ext>
            </a:extLst>
          </p:cNvPr>
          <p:cNvSpPr>
            <a:spLocks noGrp="1"/>
          </p:cNvSpPr>
          <p:nvPr>
            <p:ph sz="half" idx="1"/>
          </p:nvPr>
        </p:nvSpPr>
        <p:spPr/>
        <p:txBody>
          <a:bodyPr>
            <a:normAutofit fontScale="62500" lnSpcReduction="20000"/>
          </a:bodyPr>
          <a:lstStyle/>
          <a:p>
            <a:r>
              <a:rPr lang="fr-FR">
                <a:hlinkClick r:id="rId2"/>
              </a:rPr>
              <a:t>https://scikit-learn.org/stable/modules/mixture.html</a:t>
            </a:r>
            <a:r>
              <a:rPr lang="fr-FR"/>
              <a:t> </a:t>
            </a:r>
          </a:p>
          <a:p>
            <a:r>
              <a:rPr lang="en-US" b="1"/>
              <a:t>Variational Bayesian Gaussian Mixture</a:t>
            </a:r>
          </a:p>
          <a:p>
            <a:endParaRPr lang="fr-FR"/>
          </a:p>
        </p:txBody>
      </p:sp>
      <p:sp>
        <p:nvSpPr>
          <p:cNvPr id="4" name="Content Placeholder 3">
            <a:extLst>
              <a:ext uri="{FF2B5EF4-FFF2-40B4-BE49-F238E27FC236}">
                <a16:creationId xmlns:a16="http://schemas.microsoft.com/office/drawing/2014/main" id="{734F5406-BEBA-434F-B638-83F4D7A863A7}"/>
              </a:ext>
            </a:extLst>
          </p:cNvPr>
          <p:cNvSpPr>
            <a:spLocks noGrp="1"/>
          </p:cNvSpPr>
          <p:nvPr>
            <p:ph sz="half" idx="2"/>
          </p:nvPr>
        </p:nvSpPr>
        <p:spPr/>
        <p:txBody>
          <a:bodyPr>
            <a:normAutofit fontScale="62500" lnSpcReduction="20000"/>
          </a:bodyPr>
          <a:lstStyle/>
          <a:p>
            <a:pPr marL="0" indent="0">
              <a:buNone/>
            </a:pPr>
            <a:r>
              <a:rPr lang="en-US"/>
              <a:t>GMMs are flexible approximators of density functions (not for general functions --&gt; in this case you need to look at the very similar concept of Gaussian radial basis function networks; but these have no normalization constraints as in densities). The question is not if the density that you would like to model with a GMM originally stems from a GMM. It is more a question of how accurate you want to model it by using a general modeling tool like GMMs. The more components you use, the more accurate your approximation will usually be. There are also concepts to automatically learn the number of components: See e.g. "The Variational Approximation for Bayesian Inference" by Dimitris G. Tzikas et al.</a:t>
            </a:r>
          </a:p>
          <a:p>
            <a:pPr marL="0" indent="0">
              <a:buNone/>
            </a:pPr>
            <a:endParaRPr lang="en-US"/>
          </a:p>
          <a:p>
            <a:pPr marL="0" indent="0">
              <a:buNone/>
            </a:pPr>
            <a:r>
              <a:rPr lang="fr-FR">
                <a:hlinkClick r:id="rId3"/>
              </a:rPr>
              <a:t>https://www.researchgate.net/post/If_I_have_a_dataset_how_can_I_prove_that_this_dataset_has_a_nature_of_Gaussian_Mixture_Model_GMM</a:t>
            </a:r>
            <a:r>
              <a:rPr lang="fr-FR"/>
              <a:t> </a:t>
            </a:r>
          </a:p>
        </p:txBody>
      </p:sp>
    </p:spTree>
    <p:extLst>
      <p:ext uri="{BB962C8B-B14F-4D97-AF65-F5344CB8AC3E}">
        <p14:creationId xmlns:p14="http://schemas.microsoft.com/office/powerpoint/2010/main" val="27696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576E-9DE8-AB49-BF69-5B7305577401}"/>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62425AB7-FA6E-C041-9E2C-EEA6D86AC084}"/>
              </a:ext>
            </a:extLst>
          </p:cNvPr>
          <p:cNvSpPr>
            <a:spLocks noGrp="1"/>
          </p:cNvSpPr>
          <p:nvPr>
            <p:ph idx="1"/>
          </p:nvPr>
        </p:nvSpPr>
        <p:spPr/>
        <p:txBody>
          <a:bodyPr/>
          <a:lstStyle/>
          <a:p>
            <a:r>
              <a:rPr lang="fr-FR"/>
              <a:t>see also Ch3_IntroMCMC_PyMC3.ipynb</a:t>
            </a:r>
          </a:p>
          <a:p>
            <a:r>
              <a:rPr lang="fr-FR"/>
              <a:t>notebook working on mixture data</a:t>
            </a:r>
          </a:p>
        </p:txBody>
      </p:sp>
    </p:spTree>
    <p:extLst>
      <p:ext uri="{BB962C8B-B14F-4D97-AF65-F5344CB8AC3E}">
        <p14:creationId xmlns:p14="http://schemas.microsoft.com/office/powerpoint/2010/main" val="51016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TotalTime>
  <Words>420</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Day 05</vt:lpstr>
      <vt:lpstr>GMM</vt:lpstr>
      <vt:lpstr>Gaussian mixture model</vt:lpstr>
      <vt:lpstr>PowerPoint Presentation</vt:lpstr>
      <vt:lpstr>EM for Gaussian Mixture Models</vt:lpstr>
      <vt:lpstr>Other approaches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05</dc:title>
  <dc:creator>Alex Perrier</dc:creator>
  <cp:lastModifiedBy>Alex Perrier</cp:lastModifiedBy>
  <cp:revision>3</cp:revision>
  <dcterms:created xsi:type="dcterms:W3CDTF">2019-03-03T14:14:15Z</dcterms:created>
  <dcterms:modified xsi:type="dcterms:W3CDTF">2019-03-15T21:19:50Z</dcterms:modified>
</cp:coreProperties>
</file>