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7" r:id="rId4"/>
    <p:sldId id="263" r:id="rId5"/>
    <p:sldId id="299" r:id="rId6"/>
    <p:sldId id="300" r:id="rId7"/>
    <p:sldId id="301" r:id="rId8"/>
    <p:sldId id="302" r:id="rId9"/>
    <p:sldId id="288" r:id="rId10"/>
    <p:sldId id="266" r:id="rId11"/>
    <p:sldId id="267" r:id="rId12"/>
    <p:sldId id="297" r:id="rId13"/>
    <p:sldId id="298" r:id="rId14"/>
    <p:sldId id="268" r:id="rId15"/>
    <p:sldId id="269" r:id="rId16"/>
    <p:sldId id="259" r:id="rId17"/>
    <p:sldId id="260" r:id="rId18"/>
    <p:sldId id="261" r:id="rId19"/>
    <p:sldId id="265" r:id="rId20"/>
    <p:sldId id="291" r:id="rId21"/>
    <p:sldId id="294" r:id="rId22"/>
    <p:sldId id="295" r:id="rId23"/>
    <p:sldId id="262" r:id="rId24"/>
    <p:sldId id="270" r:id="rId25"/>
    <p:sldId id="264" r:id="rId26"/>
    <p:sldId id="289" r:id="rId27"/>
    <p:sldId id="290" r:id="rId28"/>
    <p:sldId id="296" r:id="rId29"/>
    <p:sldId id="292"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0"/>
    <p:restoredTop sz="94684"/>
  </p:normalViewPr>
  <p:slideViewPr>
    <p:cSldViewPr snapToGrid="0" snapToObjects="1" showGuides="1">
      <p:cViewPr varScale="1">
        <p:scale>
          <a:sx n="100" d="100"/>
          <a:sy n="100" d="100"/>
        </p:scale>
        <p:origin x="36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C02D-0CB0-4842-B553-CB431609D6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F6355689-598B-8A43-90C2-1CAD84FED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9D357695-9419-B946-808B-6E5722216B36}"/>
              </a:ext>
            </a:extLst>
          </p:cNvPr>
          <p:cNvSpPr>
            <a:spLocks noGrp="1"/>
          </p:cNvSpPr>
          <p:nvPr>
            <p:ph type="dt" sz="half" idx="10"/>
          </p:nvPr>
        </p:nvSpPr>
        <p:spPr/>
        <p:txBody>
          <a:bodyPr/>
          <a:lstStyle/>
          <a:p>
            <a:fld id="{137AF9F8-D35B-A548-B580-352A81334DA8}" type="datetimeFigureOut">
              <a:t>3/26/19</a:t>
            </a:fld>
            <a:endParaRPr lang="fr-FR"/>
          </a:p>
        </p:txBody>
      </p:sp>
      <p:sp>
        <p:nvSpPr>
          <p:cNvPr id="5" name="Footer Placeholder 4">
            <a:extLst>
              <a:ext uri="{FF2B5EF4-FFF2-40B4-BE49-F238E27FC236}">
                <a16:creationId xmlns:a16="http://schemas.microsoft.com/office/drawing/2014/main" id="{2B548217-F94F-8E4A-8FFA-AEACA2E4341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5C2052E-506B-0F41-828D-527E446376D4}"/>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124982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C763-54E1-2345-870D-2693C2E08DC9}"/>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2A66138-2617-AA40-AAD9-0706E3D4A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0483D28-FF87-DA4F-8FB5-1A7665FF372C}"/>
              </a:ext>
            </a:extLst>
          </p:cNvPr>
          <p:cNvSpPr>
            <a:spLocks noGrp="1"/>
          </p:cNvSpPr>
          <p:nvPr>
            <p:ph type="dt" sz="half" idx="10"/>
          </p:nvPr>
        </p:nvSpPr>
        <p:spPr/>
        <p:txBody>
          <a:bodyPr/>
          <a:lstStyle/>
          <a:p>
            <a:fld id="{137AF9F8-D35B-A548-B580-352A81334DA8}" type="datetimeFigureOut">
              <a:t>3/26/19</a:t>
            </a:fld>
            <a:endParaRPr lang="fr-FR"/>
          </a:p>
        </p:txBody>
      </p:sp>
      <p:sp>
        <p:nvSpPr>
          <p:cNvPr id="5" name="Footer Placeholder 4">
            <a:extLst>
              <a:ext uri="{FF2B5EF4-FFF2-40B4-BE49-F238E27FC236}">
                <a16:creationId xmlns:a16="http://schemas.microsoft.com/office/drawing/2014/main" id="{8A730333-E094-9D41-9205-5CE1849B6E3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BB8393F-7098-C742-88AE-E4D725C5BFDA}"/>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347306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16B45-FE42-4A4A-A8A9-49BA21496B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BE9626A7-A82C-FF46-9758-52ADA9564A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76B55C9-3C6B-1B4A-9F64-A98BD4234E63}"/>
              </a:ext>
            </a:extLst>
          </p:cNvPr>
          <p:cNvSpPr>
            <a:spLocks noGrp="1"/>
          </p:cNvSpPr>
          <p:nvPr>
            <p:ph type="dt" sz="half" idx="10"/>
          </p:nvPr>
        </p:nvSpPr>
        <p:spPr/>
        <p:txBody>
          <a:bodyPr/>
          <a:lstStyle/>
          <a:p>
            <a:fld id="{137AF9F8-D35B-A548-B580-352A81334DA8}" type="datetimeFigureOut">
              <a:t>3/26/19</a:t>
            </a:fld>
            <a:endParaRPr lang="fr-FR"/>
          </a:p>
        </p:txBody>
      </p:sp>
      <p:sp>
        <p:nvSpPr>
          <p:cNvPr id="5" name="Footer Placeholder 4">
            <a:extLst>
              <a:ext uri="{FF2B5EF4-FFF2-40B4-BE49-F238E27FC236}">
                <a16:creationId xmlns:a16="http://schemas.microsoft.com/office/drawing/2014/main" id="{FCDED345-2BC4-8A45-9CE7-54F3457A395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354BCBD-DB5E-2544-BA8E-8DCD70489D4B}"/>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415305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1938-F6FE-4C46-AE02-7D24D128EA8F}"/>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F17EBDD5-002F-1748-B352-9B6C0DD1B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40B09FC-CE96-C548-91DF-1306EBCE55A9}"/>
              </a:ext>
            </a:extLst>
          </p:cNvPr>
          <p:cNvSpPr>
            <a:spLocks noGrp="1"/>
          </p:cNvSpPr>
          <p:nvPr>
            <p:ph type="dt" sz="half" idx="10"/>
          </p:nvPr>
        </p:nvSpPr>
        <p:spPr/>
        <p:txBody>
          <a:bodyPr/>
          <a:lstStyle/>
          <a:p>
            <a:fld id="{137AF9F8-D35B-A548-B580-352A81334DA8}" type="datetimeFigureOut">
              <a:t>3/26/19</a:t>
            </a:fld>
            <a:endParaRPr lang="fr-FR"/>
          </a:p>
        </p:txBody>
      </p:sp>
      <p:sp>
        <p:nvSpPr>
          <p:cNvPr id="5" name="Footer Placeholder 4">
            <a:extLst>
              <a:ext uri="{FF2B5EF4-FFF2-40B4-BE49-F238E27FC236}">
                <a16:creationId xmlns:a16="http://schemas.microsoft.com/office/drawing/2014/main" id="{41080407-A327-7449-ABE0-C79A2EA1501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786183A-89F7-2945-9208-1EF069A4A9C7}"/>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83836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76D3-D651-E140-9EED-751B53BD0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40339BFE-7473-8646-A6A4-8C503BF7C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683012-0009-F647-9A74-545C1C5270CD}"/>
              </a:ext>
            </a:extLst>
          </p:cNvPr>
          <p:cNvSpPr>
            <a:spLocks noGrp="1"/>
          </p:cNvSpPr>
          <p:nvPr>
            <p:ph type="dt" sz="half" idx="10"/>
          </p:nvPr>
        </p:nvSpPr>
        <p:spPr/>
        <p:txBody>
          <a:bodyPr/>
          <a:lstStyle/>
          <a:p>
            <a:fld id="{137AF9F8-D35B-A548-B580-352A81334DA8}" type="datetimeFigureOut">
              <a:t>3/26/19</a:t>
            </a:fld>
            <a:endParaRPr lang="fr-FR"/>
          </a:p>
        </p:txBody>
      </p:sp>
      <p:sp>
        <p:nvSpPr>
          <p:cNvPr id="5" name="Footer Placeholder 4">
            <a:extLst>
              <a:ext uri="{FF2B5EF4-FFF2-40B4-BE49-F238E27FC236}">
                <a16:creationId xmlns:a16="http://schemas.microsoft.com/office/drawing/2014/main" id="{CDA158B2-B72F-714E-89D6-B5A9FB2362B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577B954-124E-4B43-9D92-DD436B4494C3}"/>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146189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DD2D-6C03-684F-8E67-3A237420D842}"/>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DC0AB67B-865A-4D46-8C82-619120EB8C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6C965CEC-8ED1-E845-BC19-B16A99CB6F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DCECD95-323B-754E-A61C-307C100E8E4E}"/>
              </a:ext>
            </a:extLst>
          </p:cNvPr>
          <p:cNvSpPr>
            <a:spLocks noGrp="1"/>
          </p:cNvSpPr>
          <p:nvPr>
            <p:ph type="dt" sz="half" idx="10"/>
          </p:nvPr>
        </p:nvSpPr>
        <p:spPr/>
        <p:txBody>
          <a:bodyPr/>
          <a:lstStyle/>
          <a:p>
            <a:fld id="{137AF9F8-D35B-A548-B580-352A81334DA8}" type="datetimeFigureOut">
              <a:t>3/26/19</a:t>
            </a:fld>
            <a:endParaRPr lang="fr-FR"/>
          </a:p>
        </p:txBody>
      </p:sp>
      <p:sp>
        <p:nvSpPr>
          <p:cNvPr id="6" name="Footer Placeholder 5">
            <a:extLst>
              <a:ext uri="{FF2B5EF4-FFF2-40B4-BE49-F238E27FC236}">
                <a16:creationId xmlns:a16="http://schemas.microsoft.com/office/drawing/2014/main" id="{CC8246A9-7539-3245-99DB-286B8FEAB6B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7E14576-93EC-F743-AADF-B4549AC05A49}"/>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375854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6457-BB64-834A-9D15-5A713E4DA487}"/>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01C971EA-30B8-6248-8E04-C531C67F95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46603-3DAA-9C4B-9A7D-A4EACF544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540613E8-BEBD-BA42-AFC0-1E990D5C1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3DC450-3D96-A84B-92A5-91C930C411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F02905BE-582C-AA45-B9DC-F3BC6856DDFD}"/>
              </a:ext>
            </a:extLst>
          </p:cNvPr>
          <p:cNvSpPr>
            <a:spLocks noGrp="1"/>
          </p:cNvSpPr>
          <p:nvPr>
            <p:ph type="dt" sz="half" idx="10"/>
          </p:nvPr>
        </p:nvSpPr>
        <p:spPr/>
        <p:txBody>
          <a:bodyPr/>
          <a:lstStyle/>
          <a:p>
            <a:fld id="{137AF9F8-D35B-A548-B580-352A81334DA8}" type="datetimeFigureOut">
              <a:t>3/26/19</a:t>
            </a:fld>
            <a:endParaRPr lang="fr-FR"/>
          </a:p>
        </p:txBody>
      </p:sp>
      <p:sp>
        <p:nvSpPr>
          <p:cNvPr id="8" name="Footer Placeholder 7">
            <a:extLst>
              <a:ext uri="{FF2B5EF4-FFF2-40B4-BE49-F238E27FC236}">
                <a16:creationId xmlns:a16="http://schemas.microsoft.com/office/drawing/2014/main" id="{C1E6C201-E1F4-B240-8EEF-1E5CF871FC77}"/>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328BCC52-7D42-A54C-BCD5-7BBCBDB6D8D6}"/>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18291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4F96-9C28-2A46-8DAD-65AFAC31C23C}"/>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D544196-866C-5D44-9C5E-0AA0B92C25F3}"/>
              </a:ext>
            </a:extLst>
          </p:cNvPr>
          <p:cNvSpPr>
            <a:spLocks noGrp="1"/>
          </p:cNvSpPr>
          <p:nvPr>
            <p:ph type="dt" sz="half" idx="10"/>
          </p:nvPr>
        </p:nvSpPr>
        <p:spPr/>
        <p:txBody>
          <a:bodyPr/>
          <a:lstStyle/>
          <a:p>
            <a:fld id="{137AF9F8-D35B-A548-B580-352A81334DA8}" type="datetimeFigureOut">
              <a:t>3/26/19</a:t>
            </a:fld>
            <a:endParaRPr lang="fr-FR"/>
          </a:p>
        </p:txBody>
      </p:sp>
      <p:sp>
        <p:nvSpPr>
          <p:cNvPr id="4" name="Footer Placeholder 3">
            <a:extLst>
              <a:ext uri="{FF2B5EF4-FFF2-40B4-BE49-F238E27FC236}">
                <a16:creationId xmlns:a16="http://schemas.microsoft.com/office/drawing/2014/main" id="{E375D617-AF76-7742-9612-E14270314ABD}"/>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F668AE29-C7D0-7642-B444-92781B712E51}"/>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348540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CC3A20-B050-1848-B984-B1F82829C020}"/>
              </a:ext>
            </a:extLst>
          </p:cNvPr>
          <p:cNvSpPr>
            <a:spLocks noGrp="1"/>
          </p:cNvSpPr>
          <p:nvPr>
            <p:ph type="dt" sz="half" idx="10"/>
          </p:nvPr>
        </p:nvSpPr>
        <p:spPr/>
        <p:txBody>
          <a:bodyPr/>
          <a:lstStyle/>
          <a:p>
            <a:fld id="{137AF9F8-D35B-A548-B580-352A81334DA8}" type="datetimeFigureOut">
              <a:t>3/26/19</a:t>
            </a:fld>
            <a:endParaRPr lang="fr-FR"/>
          </a:p>
        </p:txBody>
      </p:sp>
      <p:sp>
        <p:nvSpPr>
          <p:cNvPr id="3" name="Footer Placeholder 2">
            <a:extLst>
              <a:ext uri="{FF2B5EF4-FFF2-40B4-BE49-F238E27FC236}">
                <a16:creationId xmlns:a16="http://schemas.microsoft.com/office/drawing/2014/main" id="{E019F618-378B-3949-9D69-B1978B8F6B57}"/>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ED114A83-8C4C-0148-B3E8-D21805028EBA}"/>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141413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25A4-C85B-2B4D-B441-E6A39B5F4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76CBD60D-A712-C04D-907B-3CE93E371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E5E873CB-6ABF-B04A-B572-61A56FCB7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F4EC4-FD45-D148-A3D0-D85589DFB98B}"/>
              </a:ext>
            </a:extLst>
          </p:cNvPr>
          <p:cNvSpPr>
            <a:spLocks noGrp="1"/>
          </p:cNvSpPr>
          <p:nvPr>
            <p:ph type="dt" sz="half" idx="10"/>
          </p:nvPr>
        </p:nvSpPr>
        <p:spPr/>
        <p:txBody>
          <a:bodyPr/>
          <a:lstStyle/>
          <a:p>
            <a:fld id="{137AF9F8-D35B-A548-B580-352A81334DA8}" type="datetimeFigureOut">
              <a:t>3/26/19</a:t>
            </a:fld>
            <a:endParaRPr lang="fr-FR"/>
          </a:p>
        </p:txBody>
      </p:sp>
      <p:sp>
        <p:nvSpPr>
          <p:cNvPr id="6" name="Footer Placeholder 5">
            <a:extLst>
              <a:ext uri="{FF2B5EF4-FFF2-40B4-BE49-F238E27FC236}">
                <a16:creationId xmlns:a16="http://schemas.microsoft.com/office/drawing/2014/main" id="{8294644A-E0AC-1D48-B77C-BA7B3174D0B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02D3C9FA-95D5-CE49-A0B1-D43E05C95F2E}"/>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369237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4C57-99B9-754E-AE98-1D48235416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32A73A5D-F8B5-0345-92F2-81B6B07B1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8124BFE8-6103-0643-A2E4-762826D4B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54198-F72B-8F44-9C75-24F76AC17BAD}"/>
              </a:ext>
            </a:extLst>
          </p:cNvPr>
          <p:cNvSpPr>
            <a:spLocks noGrp="1"/>
          </p:cNvSpPr>
          <p:nvPr>
            <p:ph type="dt" sz="half" idx="10"/>
          </p:nvPr>
        </p:nvSpPr>
        <p:spPr/>
        <p:txBody>
          <a:bodyPr/>
          <a:lstStyle/>
          <a:p>
            <a:fld id="{137AF9F8-D35B-A548-B580-352A81334DA8}" type="datetimeFigureOut">
              <a:t>3/26/19</a:t>
            </a:fld>
            <a:endParaRPr lang="fr-FR"/>
          </a:p>
        </p:txBody>
      </p:sp>
      <p:sp>
        <p:nvSpPr>
          <p:cNvPr id="6" name="Footer Placeholder 5">
            <a:extLst>
              <a:ext uri="{FF2B5EF4-FFF2-40B4-BE49-F238E27FC236}">
                <a16:creationId xmlns:a16="http://schemas.microsoft.com/office/drawing/2014/main" id="{9C2D5ADF-99BC-D343-846D-493A8EE9A29F}"/>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5AC5595-E667-1545-B7D3-7147E6C5639B}"/>
              </a:ext>
            </a:extLst>
          </p:cNvPr>
          <p:cNvSpPr>
            <a:spLocks noGrp="1"/>
          </p:cNvSpPr>
          <p:nvPr>
            <p:ph type="sldNum" sz="quarter" idx="12"/>
          </p:nvPr>
        </p:nvSpPr>
        <p:spPr/>
        <p:txBody>
          <a:bodyPr/>
          <a:lstStyle/>
          <a:p>
            <a:fld id="{36D73CEF-355D-594D-92BF-04475794E4E0}" type="slidenum">
              <a:t>‹#›</a:t>
            </a:fld>
            <a:endParaRPr lang="fr-FR"/>
          </a:p>
        </p:txBody>
      </p:sp>
    </p:spTree>
    <p:extLst>
      <p:ext uri="{BB962C8B-B14F-4D97-AF65-F5344CB8AC3E}">
        <p14:creationId xmlns:p14="http://schemas.microsoft.com/office/powerpoint/2010/main" val="191019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EABE98-D741-104E-8E32-94DF903F6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02532717-C66A-9C40-887F-CCA0D2372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2A3A640-B3FA-A941-8835-7C3C6B8818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AF9F8-D35B-A548-B580-352A81334DA8}" type="datetimeFigureOut">
              <a:t>3/26/19</a:t>
            </a:fld>
            <a:endParaRPr lang="fr-FR"/>
          </a:p>
        </p:txBody>
      </p:sp>
      <p:sp>
        <p:nvSpPr>
          <p:cNvPr id="5" name="Footer Placeholder 4">
            <a:extLst>
              <a:ext uri="{FF2B5EF4-FFF2-40B4-BE49-F238E27FC236}">
                <a16:creationId xmlns:a16="http://schemas.microsoft.com/office/drawing/2014/main" id="{6DFBF678-7B03-4346-B474-53F98EF59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291CD674-AE8A-F040-BCB2-7BF5E8D6F2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73CEF-355D-594D-92BF-04475794E4E0}" type="slidenum">
              <a:t>‹#›</a:t>
            </a:fld>
            <a:endParaRPr lang="fr-FR"/>
          </a:p>
        </p:txBody>
      </p:sp>
    </p:spTree>
    <p:extLst>
      <p:ext uri="{BB962C8B-B14F-4D97-AF65-F5344CB8AC3E}">
        <p14:creationId xmlns:p14="http://schemas.microsoft.com/office/powerpoint/2010/main" val="1706864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people.duke.edu/~ccc14/sta-663-bootstrap/MCMC.html#hierarchical-model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l8r000.github.io/ab_testing_statistics/use_a_hierarchical_mode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youtu.be/5TyvJ6jXHYE?t=119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rogozhnikov.github.io/2016/12/19/markov_chain_monte_carlo.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s3-eu-west-1.amazonaws.com/appliedai-bd4230b45d5a278bf906ab9c19dfa338cdc93cd4/pymc3linearmodels/93_HierarchicalLinearRegression.html" TargetMode="External"/><Relationship Id="rId2" Type="http://schemas.openxmlformats.org/officeDocument/2006/relationships/hyperlink" Target="https://blog.applied.ai/bayesian-inference-with-pymc3-part-3/"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nbviewer.jupyter.org/github/fonnesbeck/multilevel_modeling/blob/master/multilevel_modeling.ipynb?create=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amDavidsonPilon/Probabilistic-Programming-and-Bayesian-Methods-for-Hacker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D398-99F1-0D45-A849-63F631297075}"/>
              </a:ext>
            </a:extLst>
          </p:cNvPr>
          <p:cNvSpPr>
            <a:spLocks noGrp="1"/>
          </p:cNvSpPr>
          <p:nvPr>
            <p:ph type="ctrTitle"/>
          </p:nvPr>
        </p:nvSpPr>
        <p:spPr/>
        <p:txBody>
          <a:bodyPr/>
          <a:lstStyle/>
          <a:p>
            <a:r>
              <a:rPr lang="fr-FR"/>
              <a:t>Day 03</a:t>
            </a:r>
          </a:p>
        </p:txBody>
      </p:sp>
      <p:sp>
        <p:nvSpPr>
          <p:cNvPr id="3" name="Subtitle 2">
            <a:extLst>
              <a:ext uri="{FF2B5EF4-FFF2-40B4-BE49-F238E27FC236}">
                <a16:creationId xmlns:a16="http://schemas.microsoft.com/office/drawing/2014/main" id="{295B6AD1-F60B-784A-95D5-6AEDB64B2196}"/>
              </a:ext>
            </a:extLst>
          </p:cNvPr>
          <p:cNvSpPr>
            <a:spLocks noGrp="1"/>
          </p:cNvSpPr>
          <p:nvPr>
            <p:ph type="subTitle" idx="1"/>
          </p:nvPr>
        </p:nvSpPr>
        <p:spPr/>
        <p:txBody>
          <a:bodyPr/>
          <a:lstStyle/>
          <a:p>
            <a:r>
              <a:rPr lang="fr-FR"/>
              <a:t>Sampling: NUTS, ADVI </a:t>
            </a:r>
          </a:p>
          <a:p>
            <a:r>
              <a:rPr lang="fr-FR"/>
              <a:t>Choosing a prior</a:t>
            </a:r>
          </a:p>
          <a:p>
            <a:r>
              <a:rPr lang="fr-FR"/>
              <a:t>AB testing, hierarchical models, Phase shift in time series</a:t>
            </a:r>
          </a:p>
        </p:txBody>
      </p:sp>
    </p:spTree>
    <p:extLst>
      <p:ext uri="{BB962C8B-B14F-4D97-AF65-F5344CB8AC3E}">
        <p14:creationId xmlns:p14="http://schemas.microsoft.com/office/powerpoint/2010/main" val="290872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48E5-16F3-1947-AF7B-669529F8EB33}"/>
              </a:ext>
            </a:extLst>
          </p:cNvPr>
          <p:cNvSpPr>
            <a:spLocks noGrp="1"/>
          </p:cNvSpPr>
          <p:nvPr>
            <p:ph type="title"/>
          </p:nvPr>
        </p:nvSpPr>
        <p:spPr/>
        <p:txBody>
          <a:bodyPr/>
          <a:lstStyle/>
          <a:p>
            <a:r>
              <a:rPr lang="fr-FR"/>
              <a:t>A/B Testing</a:t>
            </a:r>
          </a:p>
        </p:txBody>
      </p:sp>
      <p:sp>
        <p:nvSpPr>
          <p:cNvPr id="3" name="Content Placeholder 2">
            <a:extLst>
              <a:ext uri="{FF2B5EF4-FFF2-40B4-BE49-F238E27FC236}">
                <a16:creationId xmlns:a16="http://schemas.microsoft.com/office/drawing/2014/main" id="{BB8D6618-1AB5-B143-9495-403C8E40FD57}"/>
              </a:ext>
            </a:extLst>
          </p:cNvPr>
          <p:cNvSpPr>
            <a:spLocks noGrp="1"/>
          </p:cNvSpPr>
          <p:nvPr>
            <p:ph idx="1"/>
          </p:nvPr>
        </p:nvSpPr>
        <p:spPr/>
        <p:txBody>
          <a:bodyPr>
            <a:normAutofit fontScale="77500" lnSpcReduction="20000"/>
          </a:bodyPr>
          <a:lstStyle/>
          <a:p>
            <a:r>
              <a:rPr lang="en-US"/>
              <a:t># A/B testing</a:t>
            </a:r>
          </a:p>
          <a:p>
            <a:r>
              <a:rPr lang="en-US"/>
              <a:t>AB testing example in Ch2_MorePyMC_PyMC3</a:t>
            </a:r>
          </a:p>
          <a:p>
            <a:r>
              <a:rPr lang="en-US"/>
              <a:t>http://localhost:8888/notebooks/day_02/Ch2_MorePyMC_PyMC3.ipynb#Example:-Bayesian-A/B-testing</a:t>
            </a:r>
          </a:p>
          <a:p>
            <a:endParaRPr lang="en-US"/>
          </a:p>
          <a:p>
            <a:r>
              <a:rPr lang="en-US"/>
              <a:t>see also</a:t>
            </a:r>
          </a:p>
          <a:p>
            <a:r>
              <a:rPr lang="en-US"/>
              <a:t>Bayesian Poisson A/B Testing in PYMC3 on Python</a:t>
            </a:r>
          </a:p>
          <a:p>
            <a:r>
              <a:rPr lang="en-US"/>
              <a:t>http://barnesanalytics.com/bayesian-poisson-ab-testing-in-pymc3-on-python</a:t>
            </a:r>
          </a:p>
          <a:p>
            <a:endParaRPr lang="en-US"/>
          </a:p>
          <a:p>
            <a:endParaRPr lang="en-US"/>
          </a:p>
          <a:p>
            <a:r>
              <a:rPr lang="en-US"/>
              <a:t>A/B Testing with Hierarchical Models in Python</a:t>
            </a:r>
          </a:p>
          <a:p>
            <a:r>
              <a:rPr lang="en-US"/>
              <a:t>https://blog.dominodatalab.com/ab-testing-with-hierarchical-models-in-python/</a:t>
            </a:r>
          </a:p>
          <a:p>
            <a:endParaRPr lang="fr-FR"/>
          </a:p>
        </p:txBody>
      </p:sp>
    </p:spTree>
    <p:extLst>
      <p:ext uri="{BB962C8B-B14F-4D97-AF65-F5344CB8AC3E}">
        <p14:creationId xmlns:p14="http://schemas.microsoft.com/office/powerpoint/2010/main" val="252581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59B0-2425-FC4B-BB85-2AB7B346876F}"/>
              </a:ext>
            </a:extLst>
          </p:cNvPr>
          <p:cNvSpPr>
            <a:spLocks noGrp="1"/>
          </p:cNvSpPr>
          <p:nvPr>
            <p:ph type="title"/>
          </p:nvPr>
        </p:nvSpPr>
        <p:spPr/>
        <p:txBody>
          <a:bodyPr/>
          <a:lstStyle/>
          <a:p>
            <a:r>
              <a:rPr lang="fr-FR"/>
              <a:t>A/B testing</a:t>
            </a:r>
          </a:p>
        </p:txBody>
      </p:sp>
      <p:sp>
        <p:nvSpPr>
          <p:cNvPr id="3" name="Content Placeholder 2">
            <a:extLst>
              <a:ext uri="{FF2B5EF4-FFF2-40B4-BE49-F238E27FC236}">
                <a16:creationId xmlns:a16="http://schemas.microsoft.com/office/drawing/2014/main" id="{23CB9867-47EC-0E4D-9720-8DD8F28416AA}"/>
              </a:ext>
            </a:extLst>
          </p:cNvPr>
          <p:cNvSpPr>
            <a:spLocks noGrp="1"/>
          </p:cNvSpPr>
          <p:nvPr>
            <p:ph idx="1"/>
          </p:nvPr>
        </p:nvSpPr>
        <p:spPr/>
        <p:txBody>
          <a:bodyPr/>
          <a:lstStyle/>
          <a:p>
            <a:r>
              <a:rPr lang="fr-FR"/>
              <a:t>2 versions of a web site: A and B, which version produces more sales?</a:t>
            </a:r>
          </a:p>
          <a:p>
            <a:r>
              <a:rPr lang="fr-FR"/>
              <a:t>Estimating P_A and P_B probability conversions for each versions</a:t>
            </a:r>
          </a:p>
          <a:p>
            <a:r>
              <a:rPr lang="fr-FR"/>
              <a:t>observed frequency != true frequency</a:t>
            </a:r>
          </a:p>
          <a:p>
            <a:endParaRPr lang="fr-FR"/>
          </a:p>
          <a:p>
            <a:endParaRPr lang="fr-FR"/>
          </a:p>
        </p:txBody>
      </p:sp>
    </p:spTree>
    <p:extLst>
      <p:ext uri="{BB962C8B-B14F-4D97-AF65-F5344CB8AC3E}">
        <p14:creationId xmlns:p14="http://schemas.microsoft.com/office/powerpoint/2010/main" val="1419060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EE3B-4E0C-AC4D-85C5-8E47EB111F94}"/>
              </a:ext>
            </a:extLst>
          </p:cNvPr>
          <p:cNvSpPr>
            <a:spLocks noGrp="1"/>
          </p:cNvSpPr>
          <p:nvPr>
            <p:ph type="ctrTitle"/>
          </p:nvPr>
        </p:nvSpPr>
        <p:spPr/>
        <p:txBody>
          <a:bodyPr/>
          <a:lstStyle/>
          <a:p>
            <a:r>
              <a:rPr lang="fr-FR"/>
              <a:t>Hierarchical Models</a:t>
            </a:r>
          </a:p>
        </p:txBody>
      </p:sp>
      <p:sp>
        <p:nvSpPr>
          <p:cNvPr id="3" name="Subtitle 2">
            <a:extLst>
              <a:ext uri="{FF2B5EF4-FFF2-40B4-BE49-F238E27FC236}">
                <a16:creationId xmlns:a16="http://schemas.microsoft.com/office/drawing/2014/main" id="{AA809E3A-A9F1-7E44-B0C5-638D972F572F}"/>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012368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11FB-3133-DF4B-9AA8-81311D9ADA7D}"/>
              </a:ext>
            </a:extLst>
          </p:cNvPr>
          <p:cNvSpPr>
            <a:spLocks noGrp="1"/>
          </p:cNvSpPr>
          <p:nvPr>
            <p:ph type="title"/>
          </p:nvPr>
        </p:nvSpPr>
        <p:spPr/>
        <p:txBody>
          <a:bodyPr/>
          <a:lstStyle/>
          <a:p>
            <a:r>
              <a:rPr lang="en-US"/>
              <a:t>Hierarchical models</a:t>
            </a:r>
            <a:endParaRPr lang="fr-FR"/>
          </a:p>
        </p:txBody>
      </p:sp>
      <p:sp>
        <p:nvSpPr>
          <p:cNvPr id="3" name="Content Placeholder 2">
            <a:extLst>
              <a:ext uri="{FF2B5EF4-FFF2-40B4-BE49-F238E27FC236}">
                <a16:creationId xmlns:a16="http://schemas.microsoft.com/office/drawing/2014/main" id="{30F851BE-61E4-C146-AE42-7D8BA90B6EB4}"/>
              </a:ext>
            </a:extLst>
          </p:cNvPr>
          <p:cNvSpPr>
            <a:spLocks noGrp="1"/>
          </p:cNvSpPr>
          <p:nvPr>
            <p:ph idx="1"/>
          </p:nvPr>
        </p:nvSpPr>
        <p:spPr/>
        <p:txBody>
          <a:bodyPr>
            <a:normAutofit fontScale="85000" lnSpcReduction="20000"/>
          </a:bodyPr>
          <a:lstStyle/>
          <a:p>
            <a:r>
              <a:rPr lang="en-US"/>
              <a:t>More levels between the likelihood and the prior</a:t>
            </a:r>
          </a:p>
          <a:p>
            <a:r>
              <a:rPr lang="en-US"/>
              <a:t>level 1: Data come from a distribution with parameters θ</a:t>
            </a:r>
          </a:p>
          <a:p>
            <a:pPr lvl="1"/>
            <a:r>
              <a:rPr lang="en-US"/>
              <a:t>X∼f(X | θ) </a:t>
            </a:r>
          </a:p>
          <a:p>
            <a:r>
              <a:rPr lang="en-US"/>
              <a:t>Level 2: parameters come from another distribution with parameters λ</a:t>
            </a:r>
          </a:p>
          <a:p>
            <a:pPr lvl="1"/>
            <a:r>
              <a:rPr lang="en-US"/>
              <a:t>θ∼g(θ | λ)</a:t>
            </a:r>
          </a:p>
          <a:p>
            <a:r>
              <a:rPr lang="en-US"/>
              <a:t>Level 3: λ comes from a prior distribution</a:t>
            </a:r>
          </a:p>
          <a:p>
            <a:pPr lvl="1"/>
            <a:r>
              <a:rPr lang="en-US"/>
              <a:t>λ∼h(λ)</a:t>
            </a:r>
          </a:p>
          <a:p>
            <a:pPr marL="0" indent="0">
              <a:buNone/>
            </a:pPr>
            <a:endParaRPr lang="en-US"/>
          </a:p>
          <a:p>
            <a:r>
              <a:rPr lang="en-US"/>
              <a:t>Main idea: Since the θs are not independent but rather are drawn from a common distribution with parameter λ, we can share information across the θs by also estimating λ at the same time.</a:t>
            </a:r>
          </a:p>
          <a:p>
            <a:r>
              <a:rPr lang="fr-FR">
                <a:hlinkClick r:id="rId2"/>
              </a:rPr>
              <a:t>http://people.duke.edu/~ccc14/sta-663-bootstrap/MCMC.html#hierarchical-models</a:t>
            </a:r>
            <a:endParaRPr lang="fr-FR"/>
          </a:p>
          <a:p>
            <a:endParaRPr lang="fr-FR"/>
          </a:p>
        </p:txBody>
      </p:sp>
    </p:spTree>
    <p:extLst>
      <p:ext uri="{BB962C8B-B14F-4D97-AF65-F5344CB8AC3E}">
        <p14:creationId xmlns:p14="http://schemas.microsoft.com/office/powerpoint/2010/main" val="4293905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F2C4-3C44-EB41-BFB4-5DFCBCF25A4C}"/>
              </a:ext>
            </a:extLst>
          </p:cNvPr>
          <p:cNvSpPr>
            <a:spLocks noGrp="1"/>
          </p:cNvSpPr>
          <p:nvPr>
            <p:ph type="title"/>
          </p:nvPr>
        </p:nvSpPr>
        <p:spPr/>
        <p:txBody>
          <a:bodyPr/>
          <a:lstStyle/>
          <a:p>
            <a:r>
              <a:rPr lang="en-US"/>
              <a:t>multiple-comparison-type errors</a:t>
            </a:r>
            <a:endParaRPr lang="fr-FR"/>
          </a:p>
        </p:txBody>
      </p:sp>
      <p:sp>
        <p:nvSpPr>
          <p:cNvPr id="3" name="Content Placeholder 2">
            <a:extLst>
              <a:ext uri="{FF2B5EF4-FFF2-40B4-BE49-F238E27FC236}">
                <a16:creationId xmlns:a16="http://schemas.microsoft.com/office/drawing/2014/main" id="{F7627392-FEB2-C241-9A97-B73082D93C24}"/>
              </a:ext>
            </a:extLst>
          </p:cNvPr>
          <p:cNvSpPr>
            <a:spLocks noGrp="1"/>
          </p:cNvSpPr>
          <p:nvPr>
            <p:ph idx="1"/>
          </p:nvPr>
        </p:nvSpPr>
        <p:spPr/>
        <p:txBody>
          <a:bodyPr>
            <a:normAutofit fontScale="92500" lnSpcReduction="20000"/>
          </a:bodyPr>
          <a:lstStyle/>
          <a:p>
            <a:r>
              <a:rPr lang="en-US"/>
              <a:t> if you have </a:t>
            </a:r>
            <a:r>
              <a:rPr lang="en-US" i="1"/>
              <a:t>one</a:t>
            </a:r>
            <a:r>
              <a:rPr lang="en-US"/>
              <a:t> observation of \(2.326\), you would reject the hypothesis that it came from a \(N(0,1)\) distribution (with \(p = 0.01\)). But if you have </a:t>
            </a:r>
            <a:r>
              <a:rPr lang="en-US" i="1"/>
              <a:t>a hundred</a:t>
            </a:r>
            <a:r>
              <a:rPr lang="en-US"/>
              <a:t>observations and </a:t>
            </a:r>
            <a:r>
              <a:rPr lang="en-US" i="1"/>
              <a:t>one of them</a:t>
            </a:r>
            <a:r>
              <a:rPr lang="en-US"/>
              <a:t> \(x\) is above \(2.326\), you may not be able to reject the hypothesis that \(x\) came from a \(N(0,1)\) distribution; after all, we would expect to see one such \(x\) if all hundred samples were drawn from \(N(0,1)\).</a:t>
            </a:r>
          </a:p>
          <a:p>
            <a:r>
              <a:rPr lang="en-US"/>
              <a:t>It's rare to have an A/B test with \(100\) different variants, but the same pattern occurs with fewer variants too -- it's just less pronounced. Failing to account to this will inflate your false positive rate whenever you run a test with multiple variants.</a:t>
            </a:r>
          </a:p>
          <a:p>
            <a:br>
              <a:rPr lang="en-US"/>
            </a:br>
            <a:r>
              <a:rPr lang="en-US">
                <a:hlinkClick r:id="rId2"/>
              </a:rPr>
              <a:t>https://sl8r000.github.io/ab_testing_statistics/use_a_hierarchical_model/</a:t>
            </a:r>
            <a:r>
              <a:rPr lang="en-US"/>
              <a:t> </a:t>
            </a:r>
          </a:p>
          <a:p>
            <a:r>
              <a:rPr lang="en-US"/>
              <a:t>=&gt; Hierarchical models</a:t>
            </a:r>
            <a:endParaRPr lang="fr-FR"/>
          </a:p>
        </p:txBody>
      </p:sp>
    </p:spTree>
    <p:extLst>
      <p:ext uri="{BB962C8B-B14F-4D97-AF65-F5344CB8AC3E}">
        <p14:creationId xmlns:p14="http://schemas.microsoft.com/office/powerpoint/2010/main" val="106730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B9A0-0AC2-A34A-BE09-C3A6AB79773D}"/>
              </a:ext>
            </a:extLst>
          </p:cNvPr>
          <p:cNvSpPr>
            <a:spLocks noGrp="1"/>
          </p:cNvSpPr>
          <p:nvPr>
            <p:ph type="title"/>
          </p:nvPr>
        </p:nvSpPr>
        <p:spPr/>
        <p:txBody>
          <a:bodyPr/>
          <a:lstStyle/>
          <a:p>
            <a:r>
              <a:rPr lang="en-US"/>
              <a:t>hierarchical models</a:t>
            </a:r>
            <a:endParaRPr lang="fr-FR"/>
          </a:p>
        </p:txBody>
      </p:sp>
      <p:sp>
        <p:nvSpPr>
          <p:cNvPr id="3" name="Content Placeholder 2">
            <a:extLst>
              <a:ext uri="{FF2B5EF4-FFF2-40B4-BE49-F238E27FC236}">
                <a16:creationId xmlns:a16="http://schemas.microsoft.com/office/drawing/2014/main" id="{DF1FC965-E862-CB42-A1D6-FA1D199050C8}"/>
              </a:ext>
            </a:extLst>
          </p:cNvPr>
          <p:cNvSpPr>
            <a:spLocks noGrp="1"/>
          </p:cNvSpPr>
          <p:nvPr>
            <p:ph idx="1"/>
          </p:nvPr>
        </p:nvSpPr>
        <p:spPr/>
        <p:txBody>
          <a:bodyPr/>
          <a:lstStyle/>
          <a:p>
            <a:r>
              <a:rPr lang="en-US"/>
              <a:t>model all of the test buckets at once, rather than treating each in isolation.</a:t>
            </a:r>
          </a:p>
          <a:p>
            <a:r>
              <a:rPr lang="en-US"/>
              <a:t>the number of sign-ups, </a:t>
            </a:r>
            <a:r>
              <a:rPr lang="en-US" i="1"/>
              <a:t>k</a:t>
            </a:r>
            <a:r>
              <a:rPr lang="en-US" i="1" baseline="-25000"/>
              <a:t>i</a:t>
            </a:r>
            <a:r>
              <a:rPr lang="en-US"/>
              <a:t>, is modeled by </a:t>
            </a:r>
            <a:r>
              <a:rPr lang="en-US" i="1"/>
              <a:t>Binomial(n</a:t>
            </a:r>
            <a:r>
              <a:rPr lang="en-US" i="1" baseline="-25000"/>
              <a:t>i</a:t>
            </a:r>
            <a:r>
              <a:rPr lang="en-US" i="1"/>
              <a:t>,p</a:t>
            </a:r>
            <a:r>
              <a:rPr lang="en-US" i="1" baseline="-25000"/>
              <a:t>i</a:t>
            </a:r>
            <a:r>
              <a:rPr lang="en-US" i="1"/>
              <a:t>)</a:t>
            </a:r>
            <a:r>
              <a:rPr lang="en-US"/>
              <a:t>, and the true sign-up rate for each website, </a:t>
            </a:r>
            <a:r>
              <a:rPr lang="en-US" i="1"/>
              <a:t>p</a:t>
            </a:r>
            <a:r>
              <a:rPr lang="en-US" i="1" baseline="-25000"/>
              <a:t>i</a:t>
            </a:r>
            <a:r>
              <a:rPr lang="en-US"/>
              <a:t>, is drawn from Beta(</a:t>
            </a:r>
            <a:r>
              <a:rPr lang="en-US" b="1"/>
              <a:t>a</a:t>
            </a:r>
            <a:r>
              <a:rPr lang="en-US"/>
              <a:t>,</a:t>
            </a:r>
            <a:r>
              <a:rPr lang="en-US" b="1"/>
              <a:t>b</a:t>
            </a:r>
            <a:r>
              <a:rPr lang="en-US"/>
              <a:t>). Now, we’ve neglected one important question up until this point? How do we choose </a:t>
            </a:r>
            <a:r>
              <a:rPr lang="en-US" b="1"/>
              <a:t>a</a:t>
            </a:r>
            <a:r>
              <a:rPr lang="en-US"/>
              <a:t> and </a:t>
            </a:r>
            <a:r>
              <a:rPr lang="en-US" b="1"/>
              <a:t>b</a:t>
            </a:r>
            <a:r>
              <a:rPr lang="en-US"/>
              <a:t>?</a:t>
            </a:r>
          </a:p>
          <a:p>
            <a:r>
              <a:rPr lang="en-US"/>
              <a:t>sample </a:t>
            </a:r>
            <a:r>
              <a:rPr lang="en-US" b="1"/>
              <a:t>a</a:t>
            </a:r>
            <a:r>
              <a:rPr lang="en-US"/>
              <a:t> and </a:t>
            </a:r>
            <a:r>
              <a:rPr lang="en-US" b="1"/>
              <a:t>b</a:t>
            </a:r>
            <a:r>
              <a:rPr lang="en-US"/>
              <a:t> from the distribution</a:t>
            </a:r>
            <a:br>
              <a:rPr lang="en-US"/>
            </a:br>
            <a:r>
              <a:rPr lang="en-US"/>
              <a:t>f(</a:t>
            </a:r>
            <a:r>
              <a:rPr lang="en-US" b="1"/>
              <a:t>a</a:t>
            </a:r>
            <a:r>
              <a:rPr lang="en-US"/>
              <a:t>,</a:t>
            </a:r>
            <a:r>
              <a:rPr lang="en-US" b="1"/>
              <a:t>b</a:t>
            </a:r>
            <a:r>
              <a:rPr lang="en-US"/>
              <a:t>) ~ (</a:t>
            </a:r>
            <a:r>
              <a:rPr lang="en-US" b="1"/>
              <a:t>a</a:t>
            </a:r>
            <a:r>
              <a:rPr lang="en-US"/>
              <a:t>+</a:t>
            </a:r>
            <a:r>
              <a:rPr lang="en-US" b="1"/>
              <a:t>b</a:t>
            </a:r>
            <a:r>
              <a:rPr lang="en-US"/>
              <a:t>)</a:t>
            </a:r>
            <a:r>
              <a:rPr lang="en-US" baseline="30000"/>
              <a:t>-5/2</a:t>
            </a:r>
            <a:r>
              <a:rPr lang="en-US"/>
              <a:t> where </a:t>
            </a:r>
            <a:r>
              <a:rPr lang="en-US" b="1"/>
              <a:t>a</a:t>
            </a:r>
            <a:r>
              <a:rPr lang="en-US"/>
              <a:t>,</a:t>
            </a:r>
            <a:r>
              <a:rPr lang="en-US" b="1"/>
              <a:t>b</a:t>
            </a:r>
            <a:r>
              <a:rPr lang="en-US"/>
              <a:t> &gt; 0.</a:t>
            </a:r>
            <a:endParaRPr lang="fr-FR"/>
          </a:p>
        </p:txBody>
      </p:sp>
    </p:spTree>
    <p:extLst>
      <p:ext uri="{BB962C8B-B14F-4D97-AF65-F5344CB8AC3E}">
        <p14:creationId xmlns:p14="http://schemas.microsoft.com/office/powerpoint/2010/main" val="239997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63D8-A6DE-564A-BC24-D2E9A30A6DCC}"/>
              </a:ext>
            </a:extLst>
          </p:cNvPr>
          <p:cNvSpPr>
            <a:spLocks noGrp="1"/>
          </p:cNvSpPr>
          <p:nvPr>
            <p:ph type="ctrTitle"/>
          </p:nvPr>
        </p:nvSpPr>
        <p:spPr/>
        <p:txBody>
          <a:bodyPr/>
          <a:lstStyle/>
          <a:p>
            <a:r>
              <a:rPr lang="fr-FR"/>
              <a:t>Other samplings</a:t>
            </a:r>
          </a:p>
        </p:txBody>
      </p:sp>
      <p:sp>
        <p:nvSpPr>
          <p:cNvPr id="3" name="Subtitle 2">
            <a:extLst>
              <a:ext uri="{FF2B5EF4-FFF2-40B4-BE49-F238E27FC236}">
                <a16:creationId xmlns:a16="http://schemas.microsoft.com/office/drawing/2014/main" id="{1FC7384F-EE67-4341-948C-E2E5756657C3}"/>
              </a:ext>
            </a:extLst>
          </p:cNvPr>
          <p:cNvSpPr>
            <a:spLocks noGrp="1"/>
          </p:cNvSpPr>
          <p:nvPr>
            <p:ph type="subTitle" idx="1"/>
          </p:nvPr>
        </p:nvSpPr>
        <p:spPr/>
        <p:txBody>
          <a:bodyPr/>
          <a:lstStyle/>
          <a:p>
            <a:r>
              <a:rPr lang="fr-FR"/>
              <a:t>HMC, NUTS, AVI</a:t>
            </a:r>
          </a:p>
        </p:txBody>
      </p:sp>
    </p:spTree>
    <p:extLst>
      <p:ext uri="{BB962C8B-B14F-4D97-AF65-F5344CB8AC3E}">
        <p14:creationId xmlns:p14="http://schemas.microsoft.com/office/powerpoint/2010/main" val="136848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58A9-7852-1D4A-80E8-2AFE88BA6EC4}"/>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B692852B-DE88-3945-A838-A9A5E7E70D5F}"/>
              </a:ext>
            </a:extLst>
          </p:cNvPr>
          <p:cNvSpPr>
            <a:spLocks noGrp="1"/>
          </p:cNvSpPr>
          <p:nvPr>
            <p:ph idx="1"/>
          </p:nvPr>
        </p:nvSpPr>
        <p:spPr/>
        <p:txBody>
          <a:bodyPr>
            <a:normAutofit fontScale="85000" lnSpcReduction="20000"/>
          </a:bodyPr>
          <a:lstStyle/>
          <a:p>
            <a:r>
              <a:rPr lang="en-US" b="1" i="1"/>
              <a:t>Gradient-based sampling methods </a:t>
            </a:r>
            <a:endParaRPr lang="en-US"/>
          </a:p>
          <a:p>
            <a:r>
              <a:rPr lang="en-US"/>
              <a:t>PyMC3 implements several standard sampling algorithms, such as adaptive Metropolis- Hastings and adaptive slice sampling, but PyMC3’s most capable step method is the No-U-Turn Sampler. NUTS is especially useful for sampling from models that have many continuous parameters, a situation where older MCMC algorithms work very slowly. It takes advantage of information about where regions of higher probability are, based on the gradient of the log posterior-density. This helps it achieve dramatically faster convergence on large problems than traditional sampling methods achieve. PyMC3 relies on Theano to analytically compute model gradients via automatic differentiation of the posterior density. NUTS also has several self-tuning strategies for adaptively setting the tunable parameters of Hamiltonian Monte Carlo. For random variables that are undifferentiable (namely, discrete variables) NUTS cannot be used, but it may still be used on the differentiable variables in a model that contains undifferentiable variables. </a:t>
            </a:r>
          </a:p>
          <a:p>
            <a:endParaRPr lang="fr-FR"/>
          </a:p>
        </p:txBody>
      </p:sp>
    </p:spTree>
    <p:extLst>
      <p:ext uri="{BB962C8B-B14F-4D97-AF65-F5344CB8AC3E}">
        <p14:creationId xmlns:p14="http://schemas.microsoft.com/office/powerpoint/2010/main" val="1157402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42D5-39E1-CB4A-A1A6-2574624761A3}"/>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26CEB05A-ECD9-3B4C-9D8F-5C45DD96FFC0}"/>
              </a:ext>
            </a:extLst>
          </p:cNvPr>
          <p:cNvSpPr>
            <a:spLocks noGrp="1"/>
          </p:cNvSpPr>
          <p:nvPr>
            <p:ph idx="1"/>
          </p:nvPr>
        </p:nvSpPr>
        <p:spPr/>
        <p:txBody>
          <a:bodyPr/>
          <a:lstStyle/>
          <a:p>
            <a:r>
              <a:rPr lang="fr-FR"/>
              <a:t>Chris fonnebeck video</a:t>
            </a:r>
          </a:p>
          <a:p>
            <a:r>
              <a:rPr lang="en-US"/>
              <a:t>https://youtu.be/5TyvJ6jXHYE?t=1188</a:t>
            </a:r>
          </a:p>
          <a:p>
            <a:r>
              <a:rPr lang="en-US"/>
              <a:t>1. MCMC and Metropolis - Random Walk based sampling</a:t>
            </a:r>
          </a:p>
          <a:p>
            <a:r>
              <a:rPr lang="en-US"/>
              <a:t>2. Hamiltonian MC</a:t>
            </a:r>
          </a:p>
          <a:p>
            <a:r>
              <a:rPr lang="en-US"/>
              <a:t>3. NUTS</a:t>
            </a:r>
            <a:endParaRPr lang="fr-FR"/>
          </a:p>
        </p:txBody>
      </p:sp>
    </p:spTree>
    <p:extLst>
      <p:ext uri="{BB962C8B-B14F-4D97-AF65-F5344CB8AC3E}">
        <p14:creationId xmlns:p14="http://schemas.microsoft.com/office/powerpoint/2010/main" val="3799712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1506-398B-1648-81E5-C6F778F33812}"/>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3BE71CA3-CA9E-2649-8D56-EA823368E2AB}"/>
              </a:ext>
            </a:extLst>
          </p:cNvPr>
          <p:cNvSpPr>
            <a:spLocks noGrp="1"/>
          </p:cNvSpPr>
          <p:nvPr>
            <p:ph idx="1"/>
          </p:nvPr>
        </p:nvSpPr>
        <p:spPr/>
        <p:txBody>
          <a:bodyPr>
            <a:normAutofit fontScale="40000" lnSpcReduction="20000"/>
          </a:bodyPr>
          <a:lstStyle/>
          <a:p>
            <a:pPr marL="0" indent="0">
              <a:buNone/>
            </a:pPr>
            <a:r>
              <a:rPr lang="en-US"/>
              <a:t>A  Conceptual  Introduction  to Hamiltonian  Monte  Carlo Michael Betancourt 1701.02434.pdf</a:t>
            </a:r>
          </a:p>
          <a:p>
            <a:pPr marL="0" indent="0">
              <a:buNone/>
            </a:pPr>
            <a:r>
              <a:rPr lang="en-US"/>
              <a:t>Gibbs sampling and HMC in: An Introduction to Probabilistic Programming 1809.10756.pdf CH 3</a:t>
            </a:r>
          </a:p>
          <a:p>
            <a:endParaRPr lang="en-US"/>
          </a:p>
          <a:p>
            <a:r>
              <a:rPr lang="en-US"/>
              <a:t>see https://en.wikipedia.org/wiki/Metropolis%E2%80%93Hastings_algorithm</a:t>
            </a:r>
          </a:p>
          <a:p>
            <a:r>
              <a:rPr lang="en-US"/>
              <a:t>Gibbs sampling, involves choosing a new sample for each dimension separately from the others, rather than choosing a sample for all dimensions at once.</a:t>
            </a:r>
          </a:p>
          <a:p>
            <a:endParaRPr lang="en-US"/>
          </a:p>
          <a:p>
            <a:r>
              <a:rPr lang="en-US"/>
              <a:t>see also http://people.duke.edu/~ccc14/sta-663-bootstrap/MCMC.html</a:t>
            </a:r>
          </a:p>
          <a:p>
            <a:r>
              <a:rPr lang="en-US"/>
              <a:t>Advantages of Gibbs sampling</a:t>
            </a:r>
          </a:p>
          <a:p>
            <a:endParaRPr lang="en-US"/>
          </a:p>
          <a:p>
            <a:r>
              <a:rPr lang="en-US"/>
              <a:t>No need to tune proposal distribution</a:t>
            </a:r>
          </a:p>
          <a:p>
            <a:r>
              <a:rPr lang="en-US"/>
              <a:t>Proposals are always accepted</a:t>
            </a:r>
          </a:p>
          <a:p>
            <a:r>
              <a:rPr lang="en-US"/>
              <a:t>Disadvantages of Gibbs sampling</a:t>
            </a:r>
          </a:p>
          <a:p>
            <a:endParaRPr lang="en-US"/>
          </a:p>
          <a:p>
            <a:r>
              <a:rPr lang="en-US"/>
              <a:t>Need to be able to derive conditional probability distributions</a:t>
            </a:r>
          </a:p>
          <a:p>
            <a:r>
              <a:rPr lang="en-US"/>
              <a:t>need to be able to draw random samples from contitional probability distributions</a:t>
            </a:r>
          </a:p>
          <a:p>
            <a:r>
              <a:rPr lang="en-US"/>
              <a:t>Can be very slow if paramters are correlated becauce you cannot take “diagonal” steps (draw picture to illustrate)</a:t>
            </a:r>
          </a:p>
          <a:p>
            <a:endParaRPr lang="fr-FR"/>
          </a:p>
        </p:txBody>
      </p:sp>
    </p:spTree>
    <p:extLst>
      <p:ext uri="{BB962C8B-B14F-4D97-AF65-F5344CB8AC3E}">
        <p14:creationId xmlns:p14="http://schemas.microsoft.com/office/powerpoint/2010/main" val="34804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6870-55D5-9049-87CD-0ABC0B56B033}"/>
              </a:ext>
            </a:extLst>
          </p:cNvPr>
          <p:cNvSpPr>
            <a:spLocks noGrp="1"/>
          </p:cNvSpPr>
          <p:nvPr>
            <p:ph type="title"/>
          </p:nvPr>
        </p:nvSpPr>
        <p:spPr/>
        <p:txBody>
          <a:bodyPr/>
          <a:lstStyle/>
          <a:p>
            <a:r>
              <a:rPr lang="fr-FR"/>
              <a:t>Today</a:t>
            </a:r>
          </a:p>
        </p:txBody>
      </p:sp>
      <p:sp>
        <p:nvSpPr>
          <p:cNvPr id="3" name="Content Placeholder 2">
            <a:extLst>
              <a:ext uri="{FF2B5EF4-FFF2-40B4-BE49-F238E27FC236}">
                <a16:creationId xmlns:a16="http://schemas.microsoft.com/office/drawing/2014/main" id="{879A270D-17AF-2B40-9651-60E72B8C533A}"/>
              </a:ext>
            </a:extLst>
          </p:cNvPr>
          <p:cNvSpPr>
            <a:spLocks noGrp="1"/>
          </p:cNvSpPr>
          <p:nvPr>
            <p:ph sz="half" idx="1"/>
          </p:nvPr>
        </p:nvSpPr>
        <p:spPr>
          <a:xfrm>
            <a:off x="838199" y="1825625"/>
            <a:ext cx="6546669" cy="4351338"/>
          </a:xfrm>
        </p:spPr>
        <p:txBody>
          <a:bodyPr/>
          <a:lstStyle/>
          <a:p>
            <a:r>
              <a:rPr lang="fr-FR"/>
              <a:t>Choosing the prior that's right for you</a:t>
            </a:r>
          </a:p>
          <a:p>
            <a:r>
              <a:rPr lang="fr-FR"/>
              <a:t>Phase shifting</a:t>
            </a:r>
          </a:p>
          <a:p>
            <a:r>
              <a:rPr lang="fr-FR"/>
              <a:t>A/B testing </a:t>
            </a:r>
          </a:p>
          <a:p>
            <a:r>
              <a:rPr lang="fr-FR"/>
              <a:t>Hierarchical models</a:t>
            </a:r>
          </a:p>
          <a:p>
            <a:endParaRPr lang="fr-FR"/>
          </a:p>
        </p:txBody>
      </p:sp>
    </p:spTree>
    <p:extLst>
      <p:ext uri="{BB962C8B-B14F-4D97-AF65-F5344CB8AC3E}">
        <p14:creationId xmlns:p14="http://schemas.microsoft.com/office/powerpoint/2010/main" val="2343599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4470-C5C5-FA45-8D82-36671A6E3BD5}"/>
              </a:ext>
            </a:extLst>
          </p:cNvPr>
          <p:cNvSpPr>
            <a:spLocks noGrp="1"/>
          </p:cNvSpPr>
          <p:nvPr>
            <p:ph type="title"/>
          </p:nvPr>
        </p:nvSpPr>
        <p:spPr/>
        <p:txBody>
          <a:bodyPr/>
          <a:lstStyle/>
          <a:p>
            <a:r>
              <a:rPr lang="fr-FR"/>
              <a:t>ADVI - ELBO</a:t>
            </a:r>
          </a:p>
        </p:txBody>
      </p:sp>
      <p:sp>
        <p:nvSpPr>
          <p:cNvPr id="3" name="Content Placeholder 2">
            <a:extLst>
              <a:ext uri="{FF2B5EF4-FFF2-40B4-BE49-F238E27FC236}">
                <a16:creationId xmlns:a16="http://schemas.microsoft.com/office/drawing/2014/main" id="{E67720DF-F0DE-C048-974E-F726FAD29631}"/>
              </a:ext>
            </a:extLst>
          </p:cNvPr>
          <p:cNvSpPr>
            <a:spLocks noGrp="1"/>
          </p:cNvSpPr>
          <p:nvPr>
            <p:ph idx="1"/>
          </p:nvPr>
        </p:nvSpPr>
        <p:spPr/>
        <p:txBody>
          <a:bodyPr/>
          <a:lstStyle/>
          <a:p>
            <a:r>
              <a:rPr lang="fr-FR"/>
              <a:t>Varying intercept model = ADVI https://youtu.be/5TyvJ6jXHYE?t=1295</a:t>
            </a:r>
          </a:p>
          <a:p>
            <a:r>
              <a:rPr lang="fr-FR"/>
              <a:t>Kullback Leibler divergence</a:t>
            </a:r>
          </a:p>
          <a:p>
            <a:r>
              <a:rPr lang="fr-FR"/>
              <a:t>sampling becomes optimization</a:t>
            </a:r>
          </a:p>
          <a:p>
            <a:r>
              <a:rPr lang="fr-FR"/>
              <a:t>can't get to posterior distribution directly</a:t>
            </a:r>
          </a:p>
          <a:p>
            <a:r>
              <a:rPr lang="fr-FR"/>
              <a:t>minimizing ELBO &lt;=&gt; max KL distance</a:t>
            </a:r>
          </a:p>
          <a:p>
            <a:r>
              <a:rPr lang="fr-FR"/>
              <a:t>ADVI: Automatic Differentiation Variational Inference</a:t>
            </a:r>
          </a:p>
          <a:p>
            <a:endParaRPr lang="fr-FR"/>
          </a:p>
          <a:p>
            <a:endParaRPr lang="fr-FR"/>
          </a:p>
        </p:txBody>
      </p:sp>
    </p:spTree>
    <p:extLst>
      <p:ext uri="{BB962C8B-B14F-4D97-AF65-F5344CB8AC3E}">
        <p14:creationId xmlns:p14="http://schemas.microsoft.com/office/powerpoint/2010/main" val="2291468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B61E-8D0A-594A-8BA0-BBEF3DF1550A}"/>
              </a:ext>
            </a:extLst>
          </p:cNvPr>
          <p:cNvSpPr>
            <a:spLocks noGrp="1"/>
          </p:cNvSpPr>
          <p:nvPr>
            <p:ph type="ctrTitle"/>
          </p:nvPr>
        </p:nvSpPr>
        <p:spPr/>
        <p:txBody>
          <a:bodyPr/>
          <a:lstStyle/>
          <a:p>
            <a:r>
              <a:rPr lang="fr-FR"/>
              <a:t>ADVI</a:t>
            </a:r>
          </a:p>
        </p:txBody>
      </p:sp>
      <p:sp>
        <p:nvSpPr>
          <p:cNvPr id="3" name="Subtitle 2">
            <a:extLst>
              <a:ext uri="{FF2B5EF4-FFF2-40B4-BE49-F238E27FC236}">
                <a16:creationId xmlns:a16="http://schemas.microsoft.com/office/drawing/2014/main" id="{75856214-B0D5-CA46-B6F3-757643764184}"/>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190972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A62F-4262-FF48-99D0-D747CEBD8629}"/>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0DA79276-270E-EB4A-8892-E76B2E13C725}"/>
              </a:ext>
            </a:extLst>
          </p:cNvPr>
          <p:cNvSpPr>
            <a:spLocks noGrp="1"/>
          </p:cNvSpPr>
          <p:nvPr>
            <p:ph idx="1"/>
          </p:nvPr>
        </p:nvSpPr>
        <p:spPr/>
        <p:txBody>
          <a:bodyPr/>
          <a:lstStyle/>
          <a:p>
            <a:r>
              <a:rPr lang="fr-FR"/>
              <a:t>Kullback Leibler divergence</a:t>
            </a:r>
          </a:p>
          <a:p>
            <a:r>
              <a:rPr lang="fr-FR"/>
              <a:t>Evidence Lower Bound (ELBO)</a:t>
            </a:r>
          </a:p>
          <a:p>
            <a:r>
              <a:rPr lang="fr-FR">
                <a:hlinkClick r:id="rId2"/>
              </a:rPr>
              <a:t>https://youtu.be/5TyvJ6jXHYE?t=1196</a:t>
            </a:r>
            <a:r>
              <a:rPr lang="fr-FR"/>
              <a:t> </a:t>
            </a:r>
          </a:p>
          <a:p>
            <a:endParaRPr lang="fr-FR"/>
          </a:p>
        </p:txBody>
      </p:sp>
    </p:spTree>
    <p:extLst>
      <p:ext uri="{BB962C8B-B14F-4D97-AF65-F5344CB8AC3E}">
        <p14:creationId xmlns:p14="http://schemas.microsoft.com/office/powerpoint/2010/main" val="2409625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A173-8A40-B443-B293-208B4FC0628E}"/>
              </a:ext>
            </a:extLst>
          </p:cNvPr>
          <p:cNvSpPr>
            <a:spLocks noGrp="1"/>
          </p:cNvSpPr>
          <p:nvPr>
            <p:ph type="title"/>
          </p:nvPr>
        </p:nvSpPr>
        <p:spPr/>
        <p:txBody>
          <a:bodyPr/>
          <a:lstStyle/>
          <a:p>
            <a:r>
              <a:rPr lang="fr-FR"/>
              <a:t>HMC Hamiltonian Monte Carlo explained</a:t>
            </a:r>
          </a:p>
        </p:txBody>
      </p:sp>
      <p:sp>
        <p:nvSpPr>
          <p:cNvPr id="3" name="Content Placeholder 2">
            <a:extLst>
              <a:ext uri="{FF2B5EF4-FFF2-40B4-BE49-F238E27FC236}">
                <a16:creationId xmlns:a16="http://schemas.microsoft.com/office/drawing/2014/main" id="{F39D12D5-7BE5-0B48-BC5F-7DD369319DE0}"/>
              </a:ext>
            </a:extLst>
          </p:cNvPr>
          <p:cNvSpPr>
            <a:spLocks noGrp="1"/>
          </p:cNvSpPr>
          <p:nvPr>
            <p:ph idx="1"/>
          </p:nvPr>
        </p:nvSpPr>
        <p:spPr/>
        <p:txBody>
          <a:bodyPr/>
          <a:lstStyle/>
          <a:p>
            <a:r>
              <a:rPr lang="fr-FR">
                <a:hlinkClick r:id="rId2"/>
              </a:rPr>
              <a:t>https://arogozhnikov.github.io/2016/12/19/markov_chain_monte_carlo.html</a:t>
            </a:r>
            <a:r>
              <a:rPr lang="fr-FR"/>
              <a:t> </a:t>
            </a:r>
          </a:p>
          <a:p>
            <a:r>
              <a:rPr lang="fr-FR"/>
              <a:t>visual demo et some math</a:t>
            </a:r>
          </a:p>
          <a:p>
            <a:endParaRPr lang="fr-FR"/>
          </a:p>
          <a:p>
            <a:endParaRPr lang="fr-FR"/>
          </a:p>
        </p:txBody>
      </p:sp>
    </p:spTree>
    <p:extLst>
      <p:ext uri="{BB962C8B-B14F-4D97-AF65-F5344CB8AC3E}">
        <p14:creationId xmlns:p14="http://schemas.microsoft.com/office/powerpoint/2010/main" val="430199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2AA9-7F33-E643-B5C3-B6A4F25783C5}"/>
              </a:ext>
            </a:extLst>
          </p:cNvPr>
          <p:cNvSpPr>
            <a:spLocks noGrp="1"/>
          </p:cNvSpPr>
          <p:nvPr>
            <p:ph type="title"/>
          </p:nvPr>
        </p:nvSpPr>
        <p:spPr/>
        <p:txBody>
          <a:bodyPr/>
          <a:lstStyle/>
          <a:p>
            <a:r>
              <a:rPr lang="fr-FR"/>
              <a:t>Correlation</a:t>
            </a:r>
          </a:p>
        </p:txBody>
      </p:sp>
      <p:sp>
        <p:nvSpPr>
          <p:cNvPr id="3" name="Content Placeholder 2">
            <a:extLst>
              <a:ext uri="{FF2B5EF4-FFF2-40B4-BE49-F238E27FC236}">
                <a16:creationId xmlns:a16="http://schemas.microsoft.com/office/drawing/2014/main" id="{309AC7C5-9BFB-9745-8CF5-0EE4E66DDCF9}"/>
              </a:ext>
            </a:extLst>
          </p:cNvPr>
          <p:cNvSpPr>
            <a:spLocks noGrp="1"/>
          </p:cNvSpPr>
          <p:nvPr>
            <p:ph idx="1"/>
          </p:nvPr>
        </p:nvSpPr>
        <p:spPr/>
        <p:txBody>
          <a:bodyPr/>
          <a:lstStyle/>
          <a:p>
            <a:r>
              <a:rPr lang="fr-FR"/>
              <a:t>Influence of correlation on MCMC</a:t>
            </a:r>
          </a:p>
        </p:txBody>
      </p:sp>
    </p:spTree>
    <p:extLst>
      <p:ext uri="{BB962C8B-B14F-4D97-AF65-F5344CB8AC3E}">
        <p14:creationId xmlns:p14="http://schemas.microsoft.com/office/powerpoint/2010/main" val="4058336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7F76-244B-3D48-A4CD-C4631439084F}"/>
              </a:ext>
            </a:extLst>
          </p:cNvPr>
          <p:cNvSpPr>
            <a:spLocks noGrp="1"/>
          </p:cNvSpPr>
          <p:nvPr>
            <p:ph type="title"/>
          </p:nvPr>
        </p:nvSpPr>
        <p:spPr/>
        <p:txBody>
          <a:bodyPr/>
          <a:lstStyle/>
          <a:p>
            <a:r>
              <a:rPr lang="fr-FR"/>
              <a:t>specific loss functions</a:t>
            </a:r>
          </a:p>
        </p:txBody>
      </p:sp>
      <p:sp>
        <p:nvSpPr>
          <p:cNvPr id="3" name="Content Placeholder 2">
            <a:extLst>
              <a:ext uri="{FF2B5EF4-FFF2-40B4-BE49-F238E27FC236}">
                <a16:creationId xmlns:a16="http://schemas.microsoft.com/office/drawing/2014/main" id="{3E96A94E-FDD4-DB43-ADC3-2BC94B2EA8D8}"/>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649961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F240-D6C0-3644-B746-235F96F5930B}"/>
              </a:ext>
            </a:extLst>
          </p:cNvPr>
          <p:cNvSpPr>
            <a:spLocks noGrp="1"/>
          </p:cNvSpPr>
          <p:nvPr>
            <p:ph type="ctrTitle"/>
          </p:nvPr>
        </p:nvSpPr>
        <p:spPr/>
        <p:txBody>
          <a:bodyPr/>
          <a:lstStyle/>
          <a:p>
            <a:r>
              <a:rPr lang="fr-FR"/>
              <a:t>Hierarchical Linear Regression</a:t>
            </a:r>
          </a:p>
        </p:txBody>
      </p:sp>
      <p:sp>
        <p:nvSpPr>
          <p:cNvPr id="3" name="Subtitle 2">
            <a:extLst>
              <a:ext uri="{FF2B5EF4-FFF2-40B4-BE49-F238E27FC236}">
                <a16:creationId xmlns:a16="http://schemas.microsoft.com/office/drawing/2014/main" id="{8F1CEBD5-9A1F-E641-994C-0DC76459CC50}"/>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757475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B292-AB25-4741-8B60-EA426779EB68}"/>
              </a:ext>
            </a:extLst>
          </p:cNvPr>
          <p:cNvSpPr>
            <a:spLocks noGrp="1"/>
          </p:cNvSpPr>
          <p:nvPr>
            <p:ph type="title"/>
          </p:nvPr>
        </p:nvSpPr>
        <p:spPr/>
        <p:txBody>
          <a:bodyPr/>
          <a:lstStyle/>
          <a:p>
            <a:r>
              <a:rPr lang="fr-FR"/>
              <a:t>Car models</a:t>
            </a:r>
          </a:p>
        </p:txBody>
      </p:sp>
      <p:sp>
        <p:nvSpPr>
          <p:cNvPr id="3" name="Content Placeholder 2">
            <a:extLst>
              <a:ext uri="{FF2B5EF4-FFF2-40B4-BE49-F238E27FC236}">
                <a16:creationId xmlns:a16="http://schemas.microsoft.com/office/drawing/2014/main" id="{762A52D7-97BD-7243-B489-9FBDE0296573}"/>
              </a:ext>
            </a:extLst>
          </p:cNvPr>
          <p:cNvSpPr>
            <a:spLocks noGrp="1"/>
          </p:cNvSpPr>
          <p:nvPr>
            <p:ph idx="1"/>
          </p:nvPr>
        </p:nvSpPr>
        <p:spPr/>
        <p:txBody>
          <a:bodyPr/>
          <a:lstStyle/>
          <a:p>
            <a:r>
              <a:rPr lang="fr-FR">
                <a:hlinkClick r:id="rId2"/>
              </a:rPr>
              <a:t>https://blog.applied.ai/bayesian-inference-with-pymc3-part-3/</a:t>
            </a:r>
            <a:endParaRPr lang="fr-FR"/>
          </a:p>
          <a:p>
            <a:endParaRPr lang="fr-FR"/>
          </a:p>
          <a:p>
            <a:r>
              <a:rPr lang="fr-FR">
                <a:hlinkClick r:id="rId3"/>
              </a:rPr>
              <a:t>https://s3-eu-west-1.amazonaws.com/appliedai-bd4230b45d5a278bf906ab9c19dfa338cdc93cd4/pymc3linearmodels/93_HierarchicalLinearRegression.html</a:t>
            </a:r>
            <a:r>
              <a:rPr lang="fr-FR"/>
              <a:t> </a:t>
            </a:r>
          </a:p>
        </p:txBody>
      </p:sp>
    </p:spTree>
    <p:extLst>
      <p:ext uri="{BB962C8B-B14F-4D97-AF65-F5344CB8AC3E}">
        <p14:creationId xmlns:p14="http://schemas.microsoft.com/office/powerpoint/2010/main" val="4267170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2A89-D0C2-9846-9982-EA1A81740862}"/>
              </a:ext>
            </a:extLst>
          </p:cNvPr>
          <p:cNvSpPr>
            <a:spLocks noGrp="1"/>
          </p:cNvSpPr>
          <p:nvPr>
            <p:ph type="title"/>
          </p:nvPr>
        </p:nvSpPr>
        <p:spPr/>
        <p:txBody>
          <a:bodyPr/>
          <a:lstStyle/>
          <a:p>
            <a:r>
              <a:rPr lang="fr-FR"/>
              <a:t>A Primer on Bayesian Methods for Multilevel Modeling</a:t>
            </a:r>
          </a:p>
        </p:txBody>
      </p:sp>
      <p:sp>
        <p:nvSpPr>
          <p:cNvPr id="3" name="Content Placeholder 2">
            <a:extLst>
              <a:ext uri="{FF2B5EF4-FFF2-40B4-BE49-F238E27FC236}">
                <a16:creationId xmlns:a16="http://schemas.microsoft.com/office/drawing/2014/main" id="{658156A3-0334-7B48-8812-0596BB85D919}"/>
              </a:ext>
            </a:extLst>
          </p:cNvPr>
          <p:cNvSpPr>
            <a:spLocks noGrp="1"/>
          </p:cNvSpPr>
          <p:nvPr>
            <p:ph idx="1"/>
          </p:nvPr>
        </p:nvSpPr>
        <p:spPr/>
        <p:txBody>
          <a:bodyPr/>
          <a:lstStyle/>
          <a:p>
            <a:r>
              <a:rPr lang="fr-FR">
                <a:hlinkClick r:id="rId2"/>
              </a:rPr>
              <a:t>https://nbviewer.jupyter.org/github/fonnesbeck/multilevel_modeling/blob/master/multilevel_modeling.ipynb?create=1</a:t>
            </a:r>
            <a:endParaRPr lang="fr-FR"/>
          </a:p>
          <a:p>
            <a:r>
              <a:rPr lang="en-US"/>
              <a:t>Radon contamination (Gelman and Hill 2006)</a:t>
            </a:r>
            <a:endParaRPr lang="fr-FR"/>
          </a:p>
        </p:txBody>
      </p:sp>
    </p:spTree>
    <p:extLst>
      <p:ext uri="{BB962C8B-B14F-4D97-AF65-F5344CB8AC3E}">
        <p14:creationId xmlns:p14="http://schemas.microsoft.com/office/powerpoint/2010/main" val="591265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5FD4-B1B5-804B-A6C1-964741A37325}"/>
              </a:ext>
            </a:extLst>
          </p:cNvPr>
          <p:cNvSpPr>
            <a:spLocks noGrp="1"/>
          </p:cNvSpPr>
          <p:nvPr>
            <p:ph type="ctrTitle"/>
          </p:nvPr>
        </p:nvSpPr>
        <p:spPr/>
        <p:txBody>
          <a:bodyPr/>
          <a:lstStyle/>
          <a:p>
            <a:r>
              <a:rPr lang="fr-FR"/>
              <a:t>Phase detection</a:t>
            </a:r>
          </a:p>
        </p:txBody>
      </p:sp>
      <p:sp>
        <p:nvSpPr>
          <p:cNvPr id="3" name="Subtitle 2">
            <a:extLst>
              <a:ext uri="{FF2B5EF4-FFF2-40B4-BE49-F238E27FC236}">
                <a16:creationId xmlns:a16="http://schemas.microsoft.com/office/drawing/2014/main" id="{44E6A109-C877-074B-B539-EC9E2C56B413}"/>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4971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0106-1DF4-F647-82EB-B1F84B33975A}"/>
              </a:ext>
            </a:extLst>
          </p:cNvPr>
          <p:cNvSpPr>
            <a:spLocks noGrp="1"/>
          </p:cNvSpPr>
          <p:nvPr>
            <p:ph type="ctrTitle"/>
          </p:nvPr>
        </p:nvSpPr>
        <p:spPr/>
        <p:txBody>
          <a:bodyPr/>
          <a:lstStyle/>
          <a:p>
            <a:r>
              <a:rPr lang="fr-FR"/>
              <a:t>Priors</a:t>
            </a:r>
          </a:p>
        </p:txBody>
      </p:sp>
      <p:sp>
        <p:nvSpPr>
          <p:cNvPr id="3" name="Subtitle 2">
            <a:extLst>
              <a:ext uri="{FF2B5EF4-FFF2-40B4-BE49-F238E27FC236}">
                <a16:creationId xmlns:a16="http://schemas.microsoft.com/office/drawing/2014/main" id="{DB646EDE-DB8E-9B41-823D-7CE14E7C0216}"/>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213877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63B9-39A5-504B-8DF2-AC539BA6E393}"/>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0B2C86BA-185E-FE43-939B-E0562E771E45}"/>
              </a:ext>
            </a:extLst>
          </p:cNvPr>
          <p:cNvSpPr>
            <a:spLocks noGrp="1"/>
          </p:cNvSpPr>
          <p:nvPr>
            <p:ph idx="1"/>
          </p:nvPr>
        </p:nvSpPr>
        <p:spPr/>
        <p:txBody>
          <a:bodyPr>
            <a:normAutofit fontScale="92500" lnSpcReduction="10000"/>
          </a:bodyPr>
          <a:lstStyle/>
          <a:p>
            <a:r>
              <a:rPr lang="fr"/>
              <a:t>Phase detection in time series</a:t>
            </a:r>
          </a:p>
          <a:p>
            <a:r>
              <a:rPr lang="fr"/>
              <a:t>- IoT, simple texting example</a:t>
            </a:r>
          </a:p>
          <a:p>
            <a:r>
              <a:rPr lang="fr"/>
              <a:t>- application to ELX sales, financial series, ...</a:t>
            </a:r>
          </a:p>
          <a:p>
            <a:endParaRPr lang="fr"/>
          </a:p>
          <a:p>
            <a:r>
              <a:rPr lang="fr"/>
              <a:t>Etant donnée une serie temporelle, nous allons detecter si un changement de phase apparait et determiner les parametres des differentes phases.</a:t>
            </a:r>
          </a:p>
          <a:p>
            <a:endParaRPr lang="fr"/>
          </a:p>
          <a:p>
            <a:r>
              <a:rPr lang="fr"/>
              <a:t>- Etude d'un cas d'école: nombre de messages émis par jour sur une periode donnée.</a:t>
            </a:r>
          </a:p>
          <a:p>
            <a:r>
              <a:rPr lang="fr"/>
              <a:t>- Modelisation du phénomène, resultats, interpretation</a:t>
            </a:r>
          </a:p>
          <a:p>
            <a:endParaRPr lang="fr-FR"/>
          </a:p>
        </p:txBody>
      </p:sp>
    </p:spTree>
    <p:extLst>
      <p:ext uri="{BB962C8B-B14F-4D97-AF65-F5344CB8AC3E}">
        <p14:creationId xmlns:p14="http://schemas.microsoft.com/office/powerpoint/2010/main" val="248548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D902-A149-EA45-B7F5-5166D95ACB0C}"/>
              </a:ext>
            </a:extLst>
          </p:cNvPr>
          <p:cNvSpPr>
            <a:spLocks noGrp="1"/>
          </p:cNvSpPr>
          <p:nvPr>
            <p:ph type="title"/>
          </p:nvPr>
        </p:nvSpPr>
        <p:spPr/>
        <p:txBody>
          <a:bodyPr/>
          <a:lstStyle/>
          <a:p>
            <a:r>
              <a:rPr lang="fr-FR"/>
              <a:t>Choosing a prior</a:t>
            </a:r>
          </a:p>
        </p:txBody>
      </p:sp>
      <p:sp>
        <p:nvSpPr>
          <p:cNvPr id="3" name="Content Placeholder 2">
            <a:extLst>
              <a:ext uri="{FF2B5EF4-FFF2-40B4-BE49-F238E27FC236}">
                <a16:creationId xmlns:a16="http://schemas.microsoft.com/office/drawing/2014/main" id="{8E7411F7-4199-FE4E-AA2E-C2B76FA226D2}"/>
              </a:ext>
            </a:extLst>
          </p:cNvPr>
          <p:cNvSpPr>
            <a:spLocks noGrp="1"/>
          </p:cNvSpPr>
          <p:nvPr>
            <p:ph idx="1"/>
          </p:nvPr>
        </p:nvSpPr>
        <p:spPr/>
        <p:txBody>
          <a:bodyPr>
            <a:normAutofit fontScale="55000" lnSpcReduction="20000"/>
          </a:bodyPr>
          <a:lstStyle/>
          <a:p>
            <a:r>
              <a:rPr lang="en-US"/>
              <a:t>https://github.com/stan-dev/stan/wiki/Prior-Choice-Recommendations</a:t>
            </a:r>
          </a:p>
          <a:p>
            <a:endParaRPr lang="en-US"/>
          </a:p>
          <a:p>
            <a:endParaRPr lang="en-US"/>
          </a:p>
          <a:p>
            <a:r>
              <a:rPr lang="en-US"/>
              <a:t>* Flat prior;</a:t>
            </a:r>
          </a:p>
          <a:p>
            <a:r>
              <a:rPr lang="en-US"/>
              <a:t>* Super-vague but proper prior: normal(0, 1e6);</a:t>
            </a:r>
          </a:p>
          <a:p>
            <a:r>
              <a:rPr lang="en-US"/>
              <a:t>* Weakly informative prior, very weak: normal(0, 10);</a:t>
            </a:r>
          </a:p>
          <a:p>
            <a:r>
              <a:rPr lang="en-US"/>
              <a:t>* Generic weakly informative prior: normal(0, 1);</a:t>
            </a:r>
          </a:p>
          <a:p>
            <a:r>
              <a:rPr lang="en-US"/>
              <a:t>* Specific informative prior: normal(0.4, 0.2) or whatever. Sometimes this can be expressed as a scaling followed by a generic prior: theta = 0.4 + 0.2*z; z ~ normal(0, 1);</a:t>
            </a:r>
          </a:p>
          <a:p>
            <a:endParaRPr lang="fr-FR"/>
          </a:p>
          <a:p>
            <a:r>
              <a:rPr lang="en-US"/>
              <a:t>see Also Kruschke paper</a:t>
            </a:r>
          </a:p>
          <a:p>
            <a:r>
              <a:rPr lang="en-US"/>
              <a:t>"Even though the prior distribution is often selected to be noncommittal, this does not imply that the prior distribution is an inconvenient nuisance for which a researcher must apologize."</a:t>
            </a:r>
          </a:p>
          <a:p>
            <a:r>
              <a:rPr lang="en-US"/>
              <a:t>"a well-informed prior distribution can provide inferential leverage."</a:t>
            </a:r>
          </a:p>
          <a:p>
            <a:r>
              <a:rPr lang="fr-FR"/>
              <a:t>see also :  Bayesian Methods for Hackers Ch6_Priors_PyMC3.ipynb</a:t>
            </a:r>
          </a:p>
        </p:txBody>
      </p:sp>
    </p:spTree>
    <p:extLst>
      <p:ext uri="{BB962C8B-B14F-4D97-AF65-F5344CB8AC3E}">
        <p14:creationId xmlns:p14="http://schemas.microsoft.com/office/powerpoint/2010/main" val="388472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46EF-030A-1F40-B148-6974D2156792}"/>
              </a:ext>
            </a:extLst>
          </p:cNvPr>
          <p:cNvSpPr>
            <a:spLocks noGrp="1"/>
          </p:cNvSpPr>
          <p:nvPr>
            <p:ph type="ctrTitle"/>
          </p:nvPr>
        </p:nvSpPr>
        <p:spPr/>
        <p:txBody>
          <a:bodyPr/>
          <a:lstStyle/>
          <a:p>
            <a:r>
              <a:rPr lang="fr-FR"/>
              <a:t>Phase detection</a:t>
            </a:r>
          </a:p>
        </p:txBody>
      </p:sp>
      <p:sp>
        <p:nvSpPr>
          <p:cNvPr id="3" name="Subtitle 2">
            <a:extLst>
              <a:ext uri="{FF2B5EF4-FFF2-40B4-BE49-F238E27FC236}">
                <a16:creationId xmlns:a16="http://schemas.microsoft.com/office/drawing/2014/main" id="{DD2E5B0E-CE0E-BC4B-9D76-351471D18D53}"/>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2034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5C52-AA39-C549-BBC7-95FDB1C3BFF0}"/>
              </a:ext>
            </a:extLst>
          </p:cNvPr>
          <p:cNvSpPr>
            <a:spLocks noGrp="1"/>
          </p:cNvSpPr>
          <p:nvPr>
            <p:ph type="title"/>
          </p:nvPr>
        </p:nvSpPr>
        <p:spPr/>
        <p:txBody>
          <a:bodyPr/>
          <a:lstStyle/>
          <a:p>
            <a:r>
              <a:rPr lang="fr-FR"/>
              <a:t>Bayesian Methods for Hackers</a:t>
            </a:r>
          </a:p>
        </p:txBody>
      </p:sp>
      <p:pic>
        <p:nvPicPr>
          <p:cNvPr id="5" name="Content Placeholder 4">
            <a:extLst>
              <a:ext uri="{FF2B5EF4-FFF2-40B4-BE49-F238E27FC236}">
                <a16:creationId xmlns:a16="http://schemas.microsoft.com/office/drawing/2014/main" id="{3A5DB10A-AB16-0941-9BD2-ECC37E827921}"/>
              </a:ext>
            </a:extLst>
          </p:cNvPr>
          <p:cNvPicPr>
            <a:picLocks noGrp="1" noChangeAspect="1"/>
          </p:cNvPicPr>
          <p:nvPr>
            <p:ph idx="1"/>
          </p:nvPr>
        </p:nvPicPr>
        <p:blipFill>
          <a:blip r:embed="rId2"/>
          <a:stretch>
            <a:fillRect/>
          </a:stretch>
        </p:blipFill>
        <p:spPr>
          <a:xfrm>
            <a:off x="903702" y="1690688"/>
            <a:ext cx="3330653" cy="4351338"/>
          </a:xfrm>
        </p:spPr>
      </p:pic>
      <p:sp>
        <p:nvSpPr>
          <p:cNvPr id="6" name="Rectangle 5">
            <a:extLst>
              <a:ext uri="{FF2B5EF4-FFF2-40B4-BE49-F238E27FC236}">
                <a16:creationId xmlns:a16="http://schemas.microsoft.com/office/drawing/2014/main" id="{80408F2B-20F4-1E4C-A4D9-BB5A81476F46}"/>
              </a:ext>
            </a:extLst>
          </p:cNvPr>
          <p:cNvSpPr/>
          <p:nvPr/>
        </p:nvSpPr>
        <p:spPr>
          <a:xfrm>
            <a:off x="4545874" y="2374315"/>
            <a:ext cx="6096000" cy="646331"/>
          </a:xfrm>
          <a:prstGeom prst="rect">
            <a:avLst/>
          </a:prstGeom>
        </p:spPr>
        <p:txBody>
          <a:bodyPr>
            <a:spAutoFit/>
          </a:bodyPr>
          <a:lstStyle/>
          <a:p>
            <a:r>
              <a:rPr lang="fr-FR">
                <a:hlinkClick r:id="rId3"/>
              </a:rPr>
              <a:t>https://github.com/CamDavidsonPilon/Probabilistic-Programming-and-Bayesian-Methods-for-Hackers</a:t>
            </a:r>
            <a:r>
              <a:rPr lang="fr-FR"/>
              <a:t> </a:t>
            </a:r>
          </a:p>
        </p:txBody>
      </p:sp>
      <p:sp>
        <p:nvSpPr>
          <p:cNvPr id="7" name="TextBox 6">
            <a:extLst>
              <a:ext uri="{FF2B5EF4-FFF2-40B4-BE49-F238E27FC236}">
                <a16:creationId xmlns:a16="http://schemas.microsoft.com/office/drawing/2014/main" id="{6E55FF6B-37F8-6D44-B03C-BADF686AE248}"/>
              </a:ext>
            </a:extLst>
          </p:cNvPr>
          <p:cNvSpPr txBox="1"/>
          <p:nvPr/>
        </p:nvSpPr>
        <p:spPr>
          <a:xfrm>
            <a:off x="5355771" y="3814354"/>
            <a:ext cx="4574907" cy="369332"/>
          </a:xfrm>
          <a:prstGeom prst="rect">
            <a:avLst/>
          </a:prstGeom>
          <a:noFill/>
        </p:spPr>
        <p:txBody>
          <a:bodyPr wrap="none" rtlCol="0">
            <a:spAutoFit/>
          </a:bodyPr>
          <a:lstStyle/>
          <a:p>
            <a:r>
              <a:rPr lang="fr-FR"/>
              <a:t>Did the user change his / her habits over time?</a:t>
            </a:r>
          </a:p>
        </p:txBody>
      </p:sp>
    </p:spTree>
    <p:extLst>
      <p:ext uri="{BB962C8B-B14F-4D97-AF65-F5344CB8AC3E}">
        <p14:creationId xmlns:p14="http://schemas.microsoft.com/office/powerpoint/2010/main" val="1733104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143C-3ACC-CD45-92AB-256DE38E3516}"/>
              </a:ext>
            </a:extLst>
          </p:cNvPr>
          <p:cNvSpPr>
            <a:spLocks noGrp="1"/>
          </p:cNvSpPr>
          <p:nvPr>
            <p:ph type="title"/>
          </p:nvPr>
        </p:nvSpPr>
        <p:spPr/>
        <p:txBody>
          <a:bodyPr/>
          <a:lstStyle/>
          <a:p>
            <a:r>
              <a:rPr lang="fr-FR" sz="3600"/>
              <a:t>Did the user change his / her texting habits over time ?</a:t>
            </a:r>
            <a:r>
              <a:rPr lang="fr-FR"/>
              <a:t> </a:t>
            </a:r>
          </a:p>
        </p:txBody>
      </p:sp>
      <p:pic>
        <p:nvPicPr>
          <p:cNvPr id="5" name="Content Placeholder 4">
            <a:extLst>
              <a:ext uri="{FF2B5EF4-FFF2-40B4-BE49-F238E27FC236}">
                <a16:creationId xmlns:a16="http://schemas.microsoft.com/office/drawing/2014/main" id="{C6DDEB6E-F7E3-1D4D-8B00-D195E5C2EC63}"/>
              </a:ext>
            </a:extLst>
          </p:cNvPr>
          <p:cNvPicPr>
            <a:picLocks noGrp="1" noChangeAspect="1"/>
          </p:cNvPicPr>
          <p:nvPr>
            <p:ph idx="1"/>
          </p:nvPr>
        </p:nvPicPr>
        <p:blipFill>
          <a:blip r:embed="rId2"/>
          <a:stretch>
            <a:fillRect/>
          </a:stretch>
        </p:blipFill>
        <p:spPr>
          <a:xfrm>
            <a:off x="707571" y="1776254"/>
            <a:ext cx="10515600" cy="4206240"/>
          </a:xfrm>
        </p:spPr>
      </p:pic>
    </p:spTree>
    <p:extLst>
      <p:ext uri="{BB962C8B-B14F-4D97-AF65-F5344CB8AC3E}">
        <p14:creationId xmlns:p14="http://schemas.microsoft.com/office/powerpoint/2010/main" val="23287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B483-22BA-A046-9A79-8464EA581F23}"/>
              </a:ext>
            </a:extLst>
          </p:cNvPr>
          <p:cNvSpPr>
            <a:spLocks noGrp="1"/>
          </p:cNvSpPr>
          <p:nvPr>
            <p:ph type="title"/>
          </p:nvPr>
        </p:nvSpPr>
        <p:spPr/>
        <p:txBody>
          <a:bodyPr/>
          <a:lstStyle/>
          <a:p>
            <a:r>
              <a:rPr lang="fr-FR"/>
              <a:t>Modelisation</a:t>
            </a:r>
          </a:p>
        </p:txBody>
      </p:sp>
      <p:pic>
        <p:nvPicPr>
          <p:cNvPr id="11" name="Picture 10">
            <a:extLst>
              <a:ext uri="{FF2B5EF4-FFF2-40B4-BE49-F238E27FC236}">
                <a16:creationId xmlns:a16="http://schemas.microsoft.com/office/drawing/2014/main" id="{61891084-BF50-2643-A4AA-57D1BD3BE252}"/>
              </a:ext>
            </a:extLst>
          </p:cNvPr>
          <p:cNvPicPr>
            <a:picLocks noChangeAspect="1"/>
          </p:cNvPicPr>
          <p:nvPr/>
        </p:nvPicPr>
        <p:blipFill>
          <a:blip r:embed="rId2"/>
          <a:stretch>
            <a:fillRect/>
          </a:stretch>
        </p:blipFill>
        <p:spPr>
          <a:xfrm>
            <a:off x="6859452" y="4163908"/>
            <a:ext cx="4064000" cy="660400"/>
          </a:xfrm>
          <a:prstGeom prst="rect">
            <a:avLst/>
          </a:prstGeom>
        </p:spPr>
      </p:pic>
      <p:pic>
        <p:nvPicPr>
          <p:cNvPr id="13" name="Picture 12">
            <a:extLst>
              <a:ext uri="{FF2B5EF4-FFF2-40B4-BE49-F238E27FC236}">
                <a16:creationId xmlns:a16="http://schemas.microsoft.com/office/drawing/2014/main" id="{2168F2A2-18D6-4A48-8149-A3194E2A645A}"/>
              </a:ext>
            </a:extLst>
          </p:cNvPr>
          <p:cNvPicPr>
            <a:picLocks noChangeAspect="1"/>
          </p:cNvPicPr>
          <p:nvPr/>
        </p:nvPicPr>
        <p:blipFill>
          <a:blip r:embed="rId3"/>
          <a:stretch>
            <a:fillRect/>
          </a:stretch>
        </p:blipFill>
        <p:spPr>
          <a:xfrm>
            <a:off x="5988050" y="1836785"/>
            <a:ext cx="2590800" cy="698500"/>
          </a:xfrm>
          <a:prstGeom prst="rect">
            <a:avLst/>
          </a:prstGeom>
        </p:spPr>
      </p:pic>
      <p:pic>
        <p:nvPicPr>
          <p:cNvPr id="15" name="Picture 14">
            <a:extLst>
              <a:ext uri="{FF2B5EF4-FFF2-40B4-BE49-F238E27FC236}">
                <a16:creationId xmlns:a16="http://schemas.microsoft.com/office/drawing/2014/main" id="{4FED9BD5-CB86-264C-AEE1-300B12596585}"/>
              </a:ext>
            </a:extLst>
          </p:cNvPr>
          <p:cNvPicPr>
            <a:picLocks noChangeAspect="1"/>
          </p:cNvPicPr>
          <p:nvPr/>
        </p:nvPicPr>
        <p:blipFill>
          <a:blip r:embed="rId4"/>
          <a:stretch>
            <a:fillRect/>
          </a:stretch>
        </p:blipFill>
        <p:spPr>
          <a:xfrm>
            <a:off x="7283450" y="2647898"/>
            <a:ext cx="2933700" cy="1219200"/>
          </a:xfrm>
          <a:prstGeom prst="rect">
            <a:avLst/>
          </a:prstGeom>
        </p:spPr>
      </p:pic>
      <p:pic>
        <p:nvPicPr>
          <p:cNvPr id="17" name="Picture 16">
            <a:extLst>
              <a:ext uri="{FF2B5EF4-FFF2-40B4-BE49-F238E27FC236}">
                <a16:creationId xmlns:a16="http://schemas.microsoft.com/office/drawing/2014/main" id="{3A31B1C9-5176-724C-9BAA-FDF96B9C7480}"/>
              </a:ext>
            </a:extLst>
          </p:cNvPr>
          <p:cNvPicPr>
            <a:picLocks noChangeAspect="1"/>
          </p:cNvPicPr>
          <p:nvPr/>
        </p:nvPicPr>
        <p:blipFill>
          <a:blip r:embed="rId5"/>
          <a:stretch>
            <a:fillRect/>
          </a:stretch>
        </p:blipFill>
        <p:spPr>
          <a:xfrm>
            <a:off x="7283450" y="5495721"/>
            <a:ext cx="3149600" cy="1219200"/>
          </a:xfrm>
          <a:prstGeom prst="rect">
            <a:avLst/>
          </a:prstGeom>
        </p:spPr>
      </p:pic>
      <p:sp>
        <p:nvSpPr>
          <p:cNvPr id="18" name="TextBox 17">
            <a:extLst>
              <a:ext uri="{FF2B5EF4-FFF2-40B4-BE49-F238E27FC236}">
                <a16:creationId xmlns:a16="http://schemas.microsoft.com/office/drawing/2014/main" id="{AB64DC89-AF57-E240-A22C-2BBF43751FDF}"/>
              </a:ext>
            </a:extLst>
          </p:cNvPr>
          <p:cNvSpPr txBox="1"/>
          <p:nvPr/>
        </p:nvSpPr>
        <p:spPr>
          <a:xfrm>
            <a:off x="537029" y="2043569"/>
            <a:ext cx="5241307" cy="369332"/>
          </a:xfrm>
          <a:prstGeom prst="rect">
            <a:avLst/>
          </a:prstGeom>
          <a:noFill/>
        </p:spPr>
        <p:txBody>
          <a:bodyPr wrap="none" rtlCol="0">
            <a:spAutoFit/>
          </a:bodyPr>
          <a:lstStyle/>
          <a:p>
            <a:r>
              <a:rPr lang="fr-FR"/>
              <a:t>Number of texts sent ~ Poisson(lambda) over a period</a:t>
            </a:r>
          </a:p>
        </p:txBody>
      </p:sp>
      <p:sp>
        <p:nvSpPr>
          <p:cNvPr id="19" name="TextBox 18">
            <a:extLst>
              <a:ext uri="{FF2B5EF4-FFF2-40B4-BE49-F238E27FC236}">
                <a16:creationId xmlns:a16="http://schemas.microsoft.com/office/drawing/2014/main" id="{49CBE645-9AEE-A449-A10A-B22C93B3D9C1}"/>
              </a:ext>
            </a:extLst>
          </p:cNvPr>
          <p:cNvSpPr txBox="1"/>
          <p:nvPr/>
        </p:nvSpPr>
        <p:spPr>
          <a:xfrm>
            <a:off x="537029" y="3072832"/>
            <a:ext cx="6000104" cy="369332"/>
          </a:xfrm>
          <a:prstGeom prst="rect">
            <a:avLst/>
          </a:prstGeom>
          <a:noFill/>
        </p:spPr>
        <p:txBody>
          <a:bodyPr wrap="none" rtlCol="0">
            <a:spAutoFit/>
          </a:bodyPr>
          <a:lstStyle/>
          <a:p>
            <a:r>
              <a:rPr lang="fr-FR"/>
              <a:t>If there is a time shift, then at some time tau, lambda changes</a:t>
            </a:r>
          </a:p>
        </p:txBody>
      </p:sp>
      <p:sp>
        <p:nvSpPr>
          <p:cNvPr id="20" name="TextBox 19">
            <a:extLst>
              <a:ext uri="{FF2B5EF4-FFF2-40B4-BE49-F238E27FC236}">
                <a16:creationId xmlns:a16="http://schemas.microsoft.com/office/drawing/2014/main" id="{78B439B9-4878-AC4E-AB24-70F75D6142BE}"/>
              </a:ext>
            </a:extLst>
          </p:cNvPr>
          <p:cNvSpPr txBox="1"/>
          <p:nvPr/>
        </p:nvSpPr>
        <p:spPr>
          <a:xfrm>
            <a:off x="537029" y="4163908"/>
            <a:ext cx="4925900" cy="646331"/>
          </a:xfrm>
          <a:prstGeom prst="rect">
            <a:avLst/>
          </a:prstGeom>
          <a:noFill/>
        </p:spPr>
        <p:txBody>
          <a:bodyPr wrap="none" rtlCol="0">
            <a:spAutoFit/>
          </a:bodyPr>
          <a:lstStyle/>
          <a:p>
            <a:r>
              <a:rPr lang="fr-FR"/>
              <a:t>tau: The switch between lambda_1 and lambda_2 </a:t>
            </a:r>
            <a:br>
              <a:rPr lang="fr-FR"/>
            </a:br>
            <a:r>
              <a:rPr lang="fr-FR"/>
              <a:t>may happen at anytime </a:t>
            </a:r>
          </a:p>
        </p:txBody>
      </p:sp>
      <p:sp>
        <p:nvSpPr>
          <p:cNvPr id="21" name="TextBox 20">
            <a:extLst>
              <a:ext uri="{FF2B5EF4-FFF2-40B4-BE49-F238E27FC236}">
                <a16:creationId xmlns:a16="http://schemas.microsoft.com/office/drawing/2014/main" id="{E4D6D4F9-53DD-2F49-9D89-9385F57A53BE}"/>
              </a:ext>
            </a:extLst>
          </p:cNvPr>
          <p:cNvSpPr txBox="1"/>
          <p:nvPr/>
        </p:nvSpPr>
        <p:spPr>
          <a:xfrm>
            <a:off x="537029" y="5735989"/>
            <a:ext cx="5432321" cy="646331"/>
          </a:xfrm>
          <a:prstGeom prst="rect">
            <a:avLst/>
          </a:prstGeom>
          <a:noFill/>
        </p:spPr>
        <p:txBody>
          <a:bodyPr wrap="none" rtlCol="0">
            <a:spAutoFit/>
          </a:bodyPr>
          <a:lstStyle/>
          <a:p>
            <a:r>
              <a:rPr lang="fr-FR"/>
              <a:t>And we assume lambdas both follow </a:t>
            </a:r>
            <a:br>
              <a:rPr lang="fr-FR"/>
            </a:br>
            <a:r>
              <a:rPr lang="fr-FR"/>
              <a:t>the same exponential distribution with parameter alpha</a:t>
            </a:r>
          </a:p>
        </p:txBody>
      </p:sp>
    </p:spTree>
    <p:extLst>
      <p:ext uri="{BB962C8B-B14F-4D97-AF65-F5344CB8AC3E}">
        <p14:creationId xmlns:p14="http://schemas.microsoft.com/office/powerpoint/2010/main" val="386509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6723-EC07-0742-88F5-3CBC621F9303}"/>
              </a:ext>
            </a:extLst>
          </p:cNvPr>
          <p:cNvSpPr>
            <a:spLocks noGrp="1"/>
          </p:cNvSpPr>
          <p:nvPr>
            <p:ph type="ctrTitle"/>
          </p:nvPr>
        </p:nvSpPr>
        <p:spPr/>
        <p:txBody>
          <a:bodyPr/>
          <a:lstStyle/>
          <a:p>
            <a:r>
              <a:rPr lang="fr-FR"/>
              <a:t>AB testing</a:t>
            </a:r>
          </a:p>
        </p:txBody>
      </p:sp>
      <p:sp>
        <p:nvSpPr>
          <p:cNvPr id="3" name="Subtitle 2">
            <a:extLst>
              <a:ext uri="{FF2B5EF4-FFF2-40B4-BE49-F238E27FC236}">
                <a16:creationId xmlns:a16="http://schemas.microsoft.com/office/drawing/2014/main" id="{F503FFEB-19D7-9E40-B9D0-597877C442FB}"/>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139699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17370</TotalTime>
  <Words>1052</Words>
  <Application>Microsoft Macintosh PowerPoint</Application>
  <PresentationFormat>Widescreen</PresentationFormat>
  <Paragraphs>131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Day 03</vt:lpstr>
      <vt:lpstr>Today</vt:lpstr>
      <vt:lpstr>Priors</vt:lpstr>
      <vt:lpstr>Choosing a prior</vt:lpstr>
      <vt:lpstr>Phase detection</vt:lpstr>
      <vt:lpstr>Bayesian Methods for Hackers</vt:lpstr>
      <vt:lpstr>Did the user change his / her texting habits over time ? </vt:lpstr>
      <vt:lpstr>Modelisation</vt:lpstr>
      <vt:lpstr>AB testing</vt:lpstr>
      <vt:lpstr>A/B Testing</vt:lpstr>
      <vt:lpstr>A/B testing</vt:lpstr>
      <vt:lpstr>Hierarchical Models</vt:lpstr>
      <vt:lpstr>Hierarchical models</vt:lpstr>
      <vt:lpstr>multiple-comparison-type errors</vt:lpstr>
      <vt:lpstr>hierarchical models</vt:lpstr>
      <vt:lpstr>Other samplings</vt:lpstr>
      <vt:lpstr>PowerPoint Presentation</vt:lpstr>
      <vt:lpstr>PowerPoint Presentation</vt:lpstr>
      <vt:lpstr>PowerPoint Presentation</vt:lpstr>
      <vt:lpstr>ADVI - ELBO</vt:lpstr>
      <vt:lpstr>ADVI</vt:lpstr>
      <vt:lpstr>PowerPoint Presentation</vt:lpstr>
      <vt:lpstr>HMC Hamiltonian Monte Carlo explained</vt:lpstr>
      <vt:lpstr>Correlation</vt:lpstr>
      <vt:lpstr>specific loss functions</vt:lpstr>
      <vt:lpstr>Hierarchical Linear Regression</vt:lpstr>
      <vt:lpstr>Car models</vt:lpstr>
      <vt:lpstr>A Primer on Bayesian Methods for Multilevel Modeling</vt:lpstr>
      <vt:lpstr>Phase detection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03</dc:title>
  <dc:creator>Alex Perrier</dc:creator>
  <cp:lastModifiedBy>Alex Perrier</cp:lastModifiedBy>
  <cp:revision>39</cp:revision>
  <dcterms:created xsi:type="dcterms:W3CDTF">2019-03-04T15:33:22Z</dcterms:created>
  <dcterms:modified xsi:type="dcterms:W3CDTF">2019-03-27T16:56:30Z</dcterms:modified>
</cp:coreProperties>
</file>