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257" r:id="rId10"/>
    <p:sldId id="258" r:id="rId11"/>
    <p:sldId id="259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4"/>
  </p:normalViewPr>
  <p:slideViewPr>
    <p:cSldViewPr snapToGrid="0" snapToObjects="1" showGuides="1">
      <p:cViewPr varScale="1">
        <p:scale>
          <a:sx n="100" d="100"/>
          <a:sy n="100" d="100"/>
        </p:scale>
        <p:origin x="368" y="17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7E5F-1CB3-3A40-B98F-B741B24D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440C6-8059-AD44-8778-4155EEF1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1990-43FF-3D49-8963-20574499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0835-82FC-AE4E-A429-19A8FD20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4504-BEE4-5A45-914B-D2D1901D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2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DA91-28BB-054C-BC20-FEF5BB99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4B1-38E7-9F46-914E-9073AA102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2D90-F97E-C749-A0EE-25592AC1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1FAD-AE70-D440-A248-424CFD98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EC6E-FE6C-9640-BC07-133FB452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91D21-DC19-D041-996A-0ECCD2982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3657D-0276-1A45-A5E2-6D1D084B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F919-5B19-A549-983A-A14A1831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CA5D-A5BE-6144-9350-4E12FACB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28CF-47EA-074A-A41A-4542C62F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4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644C-1B89-3446-BF4F-16A72974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E8D2-5521-3E43-92D7-C85889E9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0503-99EE-9C4A-9E55-32F35C9B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6777-46F3-9043-85FB-ECB7CC4F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BB3D-2174-E54E-B932-B741E237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31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168-F077-5449-8C15-F44587ED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1D6DF-8C9D-8B47-BE23-0B74ED61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D8F08-DF28-EA44-A511-BEB2F20D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0B3B-1BDA-1E4C-99C5-5B8DFE82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A809-635E-B24E-92ED-B50FC513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BABD-5C3D-A243-9DE6-9E095CFE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A0F2-5374-2D4D-A506-7C4D72428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AD5C8-C051-7F44-801D-8D726D782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0E49-CAFB-0942-B2F5-FAB10D68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E89FC-C2E4-F64C-9B84-74BDA74F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DB0D9-168B-8343-B78B-7FE07BF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70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E41-3B35-C641-9045-B145F046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ED95-BCCC-1C4C-B793-3F55D845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4C3F6-C5E9-E74E-AC72-B6A75093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F33DD-BC95-E641-9B4A-40178A44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FE726-F892-8246-8A74-42D6119D3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62E49-C556-0E4C-9760-F130A728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5AB4A-DF03-EE4D-A6CF-26F7E178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2888D-959F-A34E-9B2B-63F4A140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6E51-928D-BD46-B297-47D27B80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D3E1D-7905-A441-BAA5-F19F938D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BE8CE-EBDB-3746-A5DE-625E4DBE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64E04-ECB8-D948-B8ED-5BA109D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7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B3003-43C6-2740-8098-B935CB46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7C043-F662-7642-8D32-2435F738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156C7-9BD3-0B41-9809-578712BD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BD03-9A03-4740-9FD5-2386632B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1456-EC2A-8A4E-8BBD-6AA0299A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79923-C8AE-9346-9D9B-3545250B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12B3-5E6A-F54B-9D31-1A61F82B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EFC29-BF86-EA4E-9F70-4751AF2E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3409-8F08-1046-BF15-F721B283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D8A2-7AEC-024A-BD10-FD9ADB3D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8FD6C-4DF3-3D45-99DD-43B8BECB9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F53F-4F61-0C46-B41B-5CA0A2DC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3AB1-9EC7-A140-BE19-6D211983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65C54-178A-734D-8D5F-447EE425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44EF-6D87-ED44-9EB1-859923E6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C6E4-C063-1742-ADD2-F75F6EB2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39D5-7484-D642-815E-0D8FAD26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EC9C-DFFF-714F-B39B-C7F108CD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9AF9-620B-9545-B81C-84A24F707E48}" type="datetimeFigureOut">
              <a:t>3/27/19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EE78-7F50-9B4E-A397-285D17477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EE06-48B8-1E4D-B86C-D6D51F6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74F6-0420-8844-9D51-73A43DDF5D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9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itchievink.com/blog/2018/09/26/algorithm-breakdown-ar-ma-and-arima-mode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urse.pymc.io/t/how-to-set-up-a-custom-likelihood-function-for-two-variables/906" TargetMode="External"/><Relationship Id="rId2" Type="http://schemas.openxmlformats.org/officeDocument/2006/relationships/hyperlink" Target="https://stats.stackexchange.com/questions/353146/forecasting-intermittent-demand-with-pymc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arkieva.com/the-family-tree-of-map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288F-F26C-F74F-B59F-EE8C36F95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Day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4256-F6E3-4049-9D67-A6753EC84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Demand Planning Hackathon!</a:t>
            </a:r>
          </a:p>
        </p:txBody>
      </p:sp>
    </p:spTree>
    <p:extLst>
      <p:ext uri="{BB962C8B-B14F-4D97-AF65-F5344CB8AC3E}">
        <p14:creationId xmlns:p14="http://schemas.microsoft.com/office/powerpoint/2010/main" val="46402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6905-7061-F04C-85EC-4632DF3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Modelisation Ar – MA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13E1-042B-4C4D-8998-E0A8B9EF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Examples</a:t>
            </a:r>
          </a:p>
          <a:p>
            <a:r>
              <a:rPr lang="fr-FR"/>
              <a:t>Stationarity</a:t>
            </a:r>
          </a:p>
          <a:p>
            <a:r>
              <a:rPr lang="fr-FR"/>
              <a:t>see </a:t>
            </a:r>
            <a:r>
              <a:rPr lang="fr-FR">
                <a:hlinkClick r:id="rId2"/>
              </a:rPr>
              <a:t>https://www.ritchievink.com/blog/2018/09/26/algorithm-breakdown-ar-ma-and-arima-models/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09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1682-2563-6B4B-9FE2-550786D3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Order of ARIMA(,d,q)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4E2A-FC03-684B-8A43-1EE54D78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autocorrelation and partial autocorrelation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39864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5B77-B66F-7040-8F98-955BF218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192C-EE5C-6347-8ADE-A7538B5C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en-US" b="1"/>
              <a:t>Bayesian Auto-Regressive Time Series Analysis in PYMC3</a:t>
            </a:r>
          </a:p>
          <a:p>
            <a:pPr marL="0" indent="0">
              <a:buNone/>
            </a:pPr>
            <a:r>
              <a:rPr lang="en-US"/>
              <a:t>http://barnesanalytics.com/bayesian-auto-regressive-time-series-analysis-pymc3</a:t>
            </a:r>
          </a:p>
        </p:txBody>
      </p:sp>
    </p:spTree>
    <p:extLst>
      <p:ext uri="{BB962C8B-B14F-4D97-AF65-F5344CB8AC3E}">
        <p14:creationId xmlns:p14="http://schemas.microsoft.com/office/powerpoint/2010/main" val="109567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B9E9-8CDA-B94B-B3AF-526B57D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7BE6-4511-D549-85FF-3530E036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D157E-C518-2843-A490-94955A240ED9}"/>
              </a:ext>
            </a:extLst>
          </p:cNvPr>
          <p:cNvSpPr/>
          <p:nvPr/>
        </p:nvSpPr>
        <p:spPr>
          <a:xfrm>
            <a:off x="3048000" y="29673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Forecasting intermittent demand with PyMC3</a:t>
            </a:r>
          </a:p>
          <a:p>
            <a:r>
              <a:rPr lang="fr-FR">
                <a:hlinkClick r:id="rId2"/>
              </a:rPr>
              <a:t>https://stats.stackexchange.com/questions/353146/forecasting-intermittent-demand-with-pymc3</a:t>
            </a:r>
            <a:endParaRPr lang="fr-FR"/>
          </a:p>
          <a:p>
            <a:r>
              <a:rPr lang="fr-FR">
                <a:hlinkClick r:id="rId3"/>
              </a:rPr>
              <a:t>https://discourse.pymc.io/t/how-to-set-up-a-custom-likelihood-function-for-two-variables/906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6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6DBF-9556-2E44-A111-291BE9CC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BCC3-A0BB-004C-BE90-318966D1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Supply chain</a:t>
            </a:r>
          </a:p>
          <a:p>
            <a:r>
              <a:rPr lang="fr-FR"/>
              <a:t>Forecasting sales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5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7F84-8F63-2B4C-9B39-9D4D99E0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Demand Planning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7384-6EF5-4742-AEFF-EAA3D217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linkClick r:id="rId2"/>
              </a:rPr>
              <a:t>https://blog.arkieva.com/the-family-tree-of-mape/</a:t>
            </a:r>
            <a:endParaRPr lang="fr-FR"/>
          </a:p>
          <a:p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33C340-220B-9943-A678-113F1BB0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4894267"/>
            <a:ext cx="6057900" cy="139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59C20C-1691-A944-9394-04B54CEAC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150" y="2322514"/>
            <a:ext cx="4711700" cy="1295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687A6F-6150-1247-B2C7-9392E20A0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175" y="3487739"/>
            <a:ext cx="5308600" cy="142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77060C-6418-A54F-9488-5F3D65A4B12B}"/>
              </a:ext>
            </a:extLst>
          </p:cNvPr>
          <p:cNvSpPr txBox="1"/>
          <p:nvPr/>
        </p:nvSpPr>
        <p:spPr>
          <a:xfrm>
            <a:off x="959965" y="2785548"/>
            <a:ext cx="265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Bias towards low forecasts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45179-9618-644E-A41E-9C49A191E311}"/>
              </a:ext>
            </a:extLst>
          </p:cNvPr>
          <p:cNvSpPr txBox="1"/>
          <p:nvPr/>
        </p:nvSpPr>
        <p:spPr>
          <a:xfrm>
            <a:off x="838200" y="4014273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Bias towards high forecasts</a:t>
            </a:r>
          </a:p>
        </p:txBody>
      </p:sp>
    </p:spTree>
    <p:extLst>
      <p:ext uri="{BB962C8B-B14F-4D97-AF65-F5344CB8AC3E}">
        <p14:creationId xmlns:p14="http://schemas.microsoft.com/office/powerpoint/2010/main" val="227492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CDAE-E9C0-A144-98B3-F95CB1F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ED83-0201-EF4F-9B25-25AF6244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dpa = sum(abs(actuals - forecast) ) / sum(forecast)</a:t>
            </a:r>
          </a:p>
          <a:p>
            <a:r>
              <a:rPr lang="fr-FR"/>
              <a:t>sum over all products</a:t>
            </a:r>
          </a:p>
          <a:p>
            <a:r>
              <a:rPr lang="fr-FR"/>
              <a:t>biais:</a:t>
            </a:r>
          </a:p>
          <a:p>
            <a:pPr lvl="1"/>
            <a:r>
              <a:rPr lang="fr-FR"/>
              <a:t>high forecast reduces the ratio</a:t>
            </a:r>
          </a:p>
          <a:p>
            <a:pPr lvl="1"/>
            <a:r>
              <a:rPr lang="fr-FR"/>
              <a:t>low volume products count less than high volume ones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A581-485A-E944-9191-F89B92F9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6542-0B82-1E47-897A-03B69C68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Time series of sales over 36 months for N products</a:t>
            </a:r>
          </a:p>
          <a:p>
            <a:pPr lvl="1"/>
            <a:r>
              <a:rPr lang="fr-FR"/>
              <a:t>high volume vs low volume</a:t>
            </a:r>
          </a:p>
          <a:p>
            <a:pPr lvl="1"/>
            <a:r>
              <a:rPr lang="fr-FR"/>
              <a:t>intermittent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5FC3-2A4E-184C-AF70-DA374EDD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EDE0-5FF4-444C-B16B-0D57F509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Using PyMC3 timeseries distributions obtain the best DPA across all products for one month ahead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073FC-4FCB-AC48-9A3E-9FE01B326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6302"/>
            <a:ext cx="12192000" cy="34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8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338-96D8-4A4E-A6B4-BA01038F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99DC-F6FF-324C-96AD-0634D88A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load and explore</a:t>
            </a:r>
          </a:p>
          <a:p>
            <a:r>
              <a:rPr lang="fr-FR"/>
              <a:t>stationnary ?</a:t>
            </a:r>
          </a:p>
          <a:p>
            <a:r>
              <a:rPr lang="fr-FR"/>
              <a:t>Establish baseline : average, n-1 on smoothed data, …</a:t>
            </a:r>
          </a:p>
          <a:p>
            <a:r>
              <a:rPr lang="fr-FR"/>
              <a:t>Try to apply ARIMA methods using statsmodel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27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C6FA-977C-BB43-9B4A-66802FEB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With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C502-BED8-6740-879A-179DCEC3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Suggestions</a:t>
            </a:r>
          </a:p>
          <a:p>
            <a:pPr lvl="1"/>
            <a:r>
              <a:rPr lang="fr-FR"/>
              <a:t>Try fitting an AR1 model</a:t>
            </a:r>
          </a:p>
          <a:p>
            <a:pPr lvl="1"/>
            <a:r>
              <a:rPr lang="fr-FR"/>
              <a:t>Use the Random Walk distribution</a:t>
            </a:r>
          </a:p>
          <a:p>
            <a:pPr lvl="1"/>
            <a:r>
              <a:rPr lang="fr-FR"/>
              <a:t>how to make predictions with PyMC3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69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B61E-8D0A-594A-8BA0-BBEF3DF15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56214-B0D5-CA46-B6F3-757643764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3948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</TotalTime>
  <Words>233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Day 04</vt:lpstr>
      <vt:lpstr>Demand Planning</vt:lpstr>
      <vt:lpstr>Demand Planning Metrics</vt:lpstr>
      <vt:lpstr>DPA</vt:lpstr>
      <vt:lpstr>Data</vt:lpstr>
      <vt:lpstr>Goal</vt:lpstr>
      <vt:lpstr>Plan</vt:lpstr>
      <vt:lpstr>With probabilistic programming</vt:lpstr>
      <vt:lpstr>ARIMA</vt:lpstr>
      <vt:lpstr>Modelisation Ar – MA - I</vt:lpstr>
      <vt:lpstr>Order of ARIMA(,d,q)</vt:lpstr>
      <vt:lpstr>AR1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04</dc:title>
  <dc:creator>Alex Perrier</dc:creator>
  <cp:lastModifiedBy>Alex Perrier</cp:lastModifiedBy>
  <cp:revision>15</cp:revision>
  <dcterms:created xsi:type="dcterms:W3CDTF">2019-03-04T16:37:29Z</dcterms:created>
  <dcterms:modified xsi:type="dcterms:W3CDTF">2019-03-29T16:22:27Z</dcterms:modified>
</cp:coreProperties>
</file>