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9175-3C08-E849-8806-AC77FC703461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F29CC-4480-C54F-849A-D9D09791D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screener.fidelity.com</a:t>
            </a:r>
            <a:r>
              <a:rPr lang="en-US" dirty="0" smtClean="0"/>
              <a:t>/</a:t>
            </a:r>
            <a:r>
              <a:rPr lang="en-US" dirty="0" err="1" smtClean="0"/>
              <a:t>ftgw</a:t>
            </a:r>
            <a:r>
              <a:rPr lang="en-US" dirty="0" smtClean="0"/>
              <a:t>/</a:t>
            </a:r>
            <a:r>
              <a:rPr lang="en-US" dirty="0" err="1" smtClean="0"/>
              <a:t>etf</a:t>
            </a:r>
            <a:r>
              <a:rPr lang="en-US" dirty="0" smtClean="0"/>
              <a:t>/</a:t>
            </a:r>
            <a:r>
              <a:rPr lang="en-US" dirty="0" err="1" smtClean="0"/>
              <a:t>goto</a:t>
            </a:r>
            <a:r>
              <a:rPr lang="en-US" dirty="0" smtClean="0"/>
              <a:t>/snapshot/</a:t>
            </a:r>
            <a:r>
              <a:rPr lang="en-US" dirty="0" err="1" smtClean="0"/>
              <a:t>portfolioComposition.jhtml?symbols</a:t>
            </a:r>
            <a:r>
              <a:rPr lang="en-US" dirty="0" smtClean="0"/>
              <a:t>=AGG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F29CC-4480-C54F-849A-D9D09791DA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1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7/14/16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7/14/16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Final Presentation:</a:t>
            </a:r>
            <a:br>
              <a:rPr lang="en-US" sz="4800" dirty="0" smtClean="0"/>
            </a:br>
            <a:r>
              <a:rPr lang="en-US" sz="4800" dirty="0" smtClean="0"/>
              <a:t>Deliverable # 1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Hogan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ajor </a:t>
            </a:r>
            <a:r>
              <a:rPr lang="en-US" dirty="0"/>
              <a:t>a</a:t>
            </a:r>
            <a:r>
              <a:rPr lang="en-US" dirty="0" smtClean="0"/>
              <a:t>sset classes </a:t>
            </a:r>
            <a:r>
              <a:rPr lang="en-US" dirty="0" smtClean="0"/>
              <a:t>were highly </a:t>
            </a:r>
            <a:r>
              <a:rPr lang="en-US" dirty="0" smtClean="0"/>
              <a:t>correlated during </a:t>
            </a:r>
            <a:r>
              <a:rPr lang="en-US" dirty="0" smtClean="0"/>
              <a:t>market turmoil of 2007-10:</a:t>
            </a:r>
            <a:endParaRPr lang="en-US" dirty="0" smtClean="0"/>
          </a:p>
          <a:p>
            <a:pPr lvl="1"/>
            <a:r>
              <a:rPr lang="en-US" dirty="0" smtClean="0"/>
              <a:t>Equities (stock)</a:t>
            </a:r>
          </a:p>
          <a:p>
            <a:pPr lvl="1"/>
            <a:r>
              <a:rPr lang="en-US" dirty="0" smtClean="0"/>
              <a:t>Fixed Income (debt)</a:t>
            </a:r>
          </a:p>
          <a:p>
            <a:pPr lvl="1"/>
            <a:r>
              <a:rPr lang="en-US" dirty="0" smtClean="0"/>
              <a:t>Cash and cash equivalents (savings, money markets)</a:t>
            </a:r>
          </a:p>
          <a:p>
            <a:pPr lvl="1"/>
            <a:r>
              <a:rPr lang="en-US" dirty="0" smtClean="0"/>
              <a:t>Real Estate (direct, indirect)</a:t>
            </a:r>
          </a:p>
          <a:p>
            <a:pPr lvl="1"/>
            <a:r>
              <a:rPr lang="en-US" dirty="0" smtClean="0"/>
              <a:t>Commodity (mined items or items collected in raw form: timber)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From 2007-2009 everyone sold everything and everything lost value.  Traditional asset allocation and diversification doesn’t work during these cycles.</a:t>
            </a:r>
          </a:p>
          <a:p>
            <a:r>
              <a:rPr lang="en-US" dirty="0" smtClean="0"/>
              <a:t>Massive implications to retirees and people living off saving’s/ investments during time of extended market disruption. 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5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7"/>
            <a:ext cx="9026222" cy="687882"/>
          </a:xfrm>
        </p:spPr>
        <p:txBody>
          <a:bodyPr/>
          <a:lstStyle/>
          <a:p>
            <a:r>
              <a:rPr lang="en-US" dirty="0" smtClean="0"/>
              <a:t>Data - example</a:t>
            </a:r>
            <a:endParaRPr lang="en-US" dirty="0"/>
          </a:p>
        </p:txBody>
      </p:sp>
      <p:pic>
        <p:nvPicPr>
          <p:cNvPr id="4" name="Content Placeholder 3" descr="2015CallanTable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1" t="4089" r="4821" b="22958"/>
          <a:stretch/>
        </p:blipFill>
        <p:spPr>
          <a:xfrm>
            <a:off x="0" y="689429"/>
            <a:ext cx="8436429" cy="5756088"/>
          </a:xfrm>
        </p:spPr>
      </p:pic>
    </p:spTree>
    <p:extLst>
      <p:ext uri="{BB962C8B-B14F-4D97-AF65-F5344CB8AC3E}">
        <p14:creationId xmlns:p14="http://schemas.microsoft.com/office/powerpoint/2010/main" val="89683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25384" cy="1143000"/>
          </a:xfrm>
        </p:spPr>
        <p:txBody>
          <a:bodyPr/>
          <a:lstStyle/>
          <a:p>
            <a:r>
              <a:rPr lang="en-US" dirty="0" smtClean="0"/>
              <a:t>Data - example</a:t>
            </a:r>
            <a:endParaRPr lang="en-US" dirty="0"/>
          </a:p>
        </p:txBody>
      </p:sp>
      <p:pic>
        <p:nvPicPr>
          <p:cNvPr id="4" name="Content Placeholder 3" descr="Screen Shot 2016-07-05 at 5.15.2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" r="2803"/>
          <a:stretch/>
        </p:blipFill>
        <p:spPr>
          <a:xfrm>
            <a:off x="0" y="767099"/>
            <a:ext cx="9144000" cy="6090901"/>
          </a:xfrm>
        </p:spPr>
      </p:pic>
    </p:spTree>
    <p:extLst>
      <p:ext uri="{BB962C8B-B14F-4D97-AF65-F5344CB8AC3E}">
        <p14:creationId xmlns:p14="http://schemas.microsoft.com/office/powerpoint/2010/main" val="396683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S&amp;P Capital IQ, </a:t>
            </a:r>
            <a:r>
              <a:rPr lang="en-US" dirty="0"/>
              <a:t>Bloomberg, </a:t>
            </a:r>
            <a:r>
              <a:rPr lang="en-US" dirty="0" smtClean="0"/>
              <a:t>Morningstar Advisor Workstation</a:t>
            </a:r>
          </a:p>
          <a:p>
            <a:r>
              <a:rPr lang="en-US" dirty="0" smtClean="0"/>
              <a:t>Yahoo Finance, Google Finance, Google Analytics</a:t>
            </a:r>
          </a:p>
          <a:p>
            <a:r>
              <a:rPr lang="en-US" dirty="0" smtClean="0"/>
              <a:t>Sell-side sales desks: JP Morgan, Wells Fargo, Morgan Stanley, etc.</a:t>
            </a:r>
          </a:p>
          <a:p>
            <a:r>
              <a:rPr lang="en-US" dirty="0" smtClean="0"/>
              <a:t>WSJ, Financial Times, </a:t>
            </a:r>
            <a:r>
              <a:rPr lang="en-US" dirty="0" err="1" smtClean="0"/>
              <a:t>Investopedia</a:t>
            </a:r>
            <a:endParaRPr lang="en-US" dirty="0" smtClean="0"/>
          </a:p>
          <a:p>
            <a:r>
              <a:rPr lang="en-US" dirty="0" err="1" smtClean="0"/>
              <a:t>Quantopian</a:t>
            </a:r>
            <a:r>
              <a:rPr lang="en-US" dirty="0" smtClean="0"/>
              <a:t>, </a:t>
            </a:r>
            <a:r>
              <a:rPr lang="en-US" dirty="0" err="1" smtClean="0"/>
              <a:t>Psychsignal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892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a basket of assets/ a portfolio with minimal overlap and a correlation is as close to -1 will yield better results than general indexing or generic asset allocation. </a:t>
            </a:r>
          </a:p>
          <a:p>
            <a:endParaRPr lang="en-US" dirty="0"/>
          </a:p>
          <a:p>
            <a:r>
              <a:rPr lang="en-US" dirty="0" smtClean="0"/>
              <a:t>Success could be defined as achieving losses no greater than -10% within the portfolio over a 30 year cycle. </a:t>
            </a:r>
          </a:p>
          <a:p>
            <a:pPr lvl="1"/>
            <a:r>
              <a:rPr lang="en-US" dirty="0" smtClean="0"/>
              <a:t>30 years – average retirement duration for baby boomers.</a:t>
            </a:r>
          </a:p>
          <a:p>
            <a:pPr lvl="1"/>
            <a:r>
              <a:rPr lang="en-US" dirty="0" smtClean="0"/>
              <a:t>S&amp;P 500 returned -37% in 2008.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45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103</TotalTime>
  <Words>250</Words>
  <Application>Microsoft Macintosh PowerPoint</Application>
  <PresentationFormat>On-screen Show (4:3)</PresentationFormat>
  <Paragraphs>29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Final Presentation: Deliverable # 1 </vt:lpstr>
      <vt:lpstr>The Problem</vt:lpstr>
      <vt:lpstr>Data - example</vt:lpstr>
      <vt:lpstr>Data - example</vt:lpstr>
      <vt:lpstr>Data Sources</vt:lpstr>
      <vt:lpstr>Hypothesis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Presentation: Efficient Markets Theory is obsolete</dc:title>
  <dc:creator>Matthew Hogan</dc:creator>
  <cp:lastModifiedBy>Matthew Hogan</cp:lastModifiedBy>
  <cp:revision>15</cp:revision>
  <dcterms:created xsi:type="dcterms:W3CDTF">2016-07-05T19:56:45Z</dcterms:created>
  <dcterms:modified xsi:type="dcterms:W3CDTF">2016-07-14T22:08:40Z</dcterms:modified>
</cp:coreProperties>
</file>