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A54A6-8F59-B243-BB1A-B83E814C4DAA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228D-7E05-1A4D-A31C-4B00198F6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5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2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dimrehurek.com/gensi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ectrum.ieee.org/rss/blog/energywise/fulltext" TargetMode="External"/><Relationship Id="rId3" Type="http://schemas.openxmlformats.org/officeDocument/2006/relationships/hyperlink" Target="http://feeds.arstechnica.com/arstechnica/gam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ucturaltopicmodel.com/" TargetMode="External"/><Relationship Id="rId4" Type="http://schemas.openxmlformats.org/officeDocument/2006/relationships/hyperlink" Target="https://cran.r-project.org/web/packages/stm/vignettes/stmVignett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ierarchical_Dirichlet_process" TargetMode="External"/><Relationship Id="rId3" Type="http://schemas.openxmlformats.org/officeDocument/2006/relationships/hyperlink" Target="https://cran.r-project.org/web/packages/ldatuning/vignettes/topic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products/rstudio/downloa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mon-place-archives.org/vol-06/no-02/tal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kaidyoxe/status/863398865566937088" TargetMode="External"/><Relationship Id="rId3" Type="http://schemas.openxmlformats.org/officeDocument/2006/relationships/hyperlink" Target="http://www.lemonde.fr/m-actu/article/2017/05/12/charlotte-gainsbourg-j-aime-l-idee-de-ne-pas-etre-satisfaite_5126803_4497186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8" y="80832"/>
            <a:ext cx="2410758" cy="1302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4651" y="80832"/>
            <a:ext cx="8990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ETUDES NUMERIQUES ET INNOVATION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25229" y="2631688"/>
            <a:ext cx="3268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Modeling</a:t>
            </a:r>
          </a:p>
          <a:p>
            <a:endParaRPr lang="en-US" dirty="0"/>
          </a:p>
          <a:p>
            <a:r>
              <a:rPr lang="en-US" dirty="0" smtClean="0"/>
              <a:t>Alexis Perrier</a:t>
            </a:r>
          </a:p>
          <a:p>
            <a:endParaRPr lang="en-US" dirty="0"/>
          </a:p>
          <a:p>
            <a:r>
              <a:rPr lang="en-US" dirty="0" smtClean="0"/>
              <a:t>Data Scientist </a:t>
            </a:r>
            <a:r>
              <a:rPr lang="en-US" dirty="0" err="1" smtClean="0"/>
              <a:t>DocentHealth.com</a:t>
            </a:r>
            <a:endParaRPr lang="en-US" smtClean="0"/>
          </a:p>
          <a:p>
            <a:endParaRPr lang="en-US"/>
          </a:p>
          <a:p>
            <a:r>
              <a:rPr lang="en-US" smtClean="0"/>
              <a:t>Twitter: @</a:t>
            </a:r>
            <a:r>
              <a:rPr lang="en-US" err="1" smtClean="0"/>
              <a:t>alexip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Approche Probabiliste: LDA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6790" y="1494263"/>
            <a:ext cx="26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Latent Dirichlet Allocation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575932" y="2286000"/>
            <a:ext cx="2150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Blei 2002</a:t>
            </a:r>
          </a:p>
          <a:p>
            <a:r>
              <a:rPr lang="fr-FR" smtClean="0"/>
              <a:t>Documents =&gt; topics</a:t>
            </a:r>
          </a:p>
          <a:p>
            <a:r>
              <a:rPr lang="fr-FR" smtClean="0"/>
              <a:t>Topics =&gt; Words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26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588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Latent Dirichlet Allocation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6790" y="1494263"/>
            <a:ext cx="24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Distribution de Dirichlet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575932" y="2286000"/>
            <a:ext cx="1586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Mathematique</a:t>
            </a:r>
          </a:p>
          <a:p>
            <a:r>
              <a:rPr lang="fr-FR" smtClean="0"/>
              <a:t>Visualisation</a:t>
            </a:r>
          </a:p>
          <a:p>
            <a:r>
              <a:rPr lang="fr-FR" smtClean="0"/>
              <a:t>Parametres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Librairies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590" y="1683834"/>
            <a:ext cx="740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Python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Gensim </a:t>
            </a:r>
            <a:r>
              <a:rPr lang="fr-FR" smtClean="0">
                <a:hlinkClick r:id="rId2"/>
              </a:rPr>
              <a:t>https</a:t>
            </a:r>
            <a:r>
              <a:rPr lang="fr-FR">
                <a:hlinkClick r:id="rId2"/>
              </a:rPr>
              <a:t>://</a:t>
            </a:r>
            <a:r>
              <a:rPr lang="fr-FR">
                <a:hlinkClick r:id="rId2"/>
              </a:rPr>
              <a:t>radimrehurek.com/gensim</a:t>
            </a:r>
            <a:r>
              <a:rPr lang="fr-FR" smtClean="0">
                <a:hlinkClick r:id="rId2"/>
              </a:rPr>
              <a:t>/</a:t>
            </a:r>
            <a:r>
              <a:rPr lang="fr-FR" smtClean="0"/>
              <a:t>  </a:t>
            </a:r>
            <a:r>
              <a:rPr lang="fr-FR"/>
              <a:t>- Topic Modelling </a:t>
            </a:r>
            <a:r>
              <a:rPr lang="fr-FR"/>
              <a:t>for </a:t>
            </a:r>
            <a:r>
              <a:rPr lang="fr-FR" smtClean="0"/>
              <a:t>Humans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LDA </a:t>
            </a:r>
            <a:r>
              <a:rPr lang="fr-FR"/>
              <a:t>Python </a:t>
            </a:r>
            <a:r>
              <a:rPr lang="fr-FR" smtClean="0"/>
              <a:t>library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Scikit-learn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739590" y="3079868"/>
            <a:ext cx="4903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R, packages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LDA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LSA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Topicmodels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STM package http</a:t>
            </a:r>
            <a:r>
              <a:rPr lang="fr-FR"/>
              <a:t>://</a:t>
            </a:r>
            <a:r>
              <a:rPr lang="fr-FR"/>
              <a:t>structuraltopicmodel.com</a:t>
            </a:r>
            <a:r>
              <a:rPr lang="fr-FR" smtClean="0"/>
              <a:t>/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438507" y="5330283"/>
            <a:ext cx="1368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Visualisation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65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Premier exemple de topic modeling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3834" y="1248937"/>
            <a:ext cx="651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Le Corpus: 935 resumés d’articles provenant de IEEE et ArsTechnica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683834" y="1863254"/>
            <a:ext cx="106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Constitution du corpus: Liste de 20 fils RSS des sites webs en question correspondant a 20 rubriques differentes  </a:t>
            </a:r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683834" y="2477572"/>
            <a:ext cx="604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Energy: </a:t>
            </a:r>
            <a:r>
              <a:rPr lang="fr-FR">
                <a:hlinkClick r:id="rId2"/>
              </a:rPr>
              <a:t>http</a:t>
            </a:r>
            <a:r>
              <a:rPr lang="fr-FR">
                <a:hlinkClick r:id="rId2"/>
              </a:rPr>
              <a:t>://</a:t>
            </a:r>
            <a:r>
              <a:rPr lang="fr-FR" smtClean="0">
                <a:hlinkClick r:id="rId2"/>
              </a:rPr>
              <a:t>spectrum.ieee.org/rss/blog/energywise/fulltext</a:t>
            </a:r>
            <a:endParaRPr lang="fr-FR" smtClean="0"/>
          </a:p>
          <a:p>
            <a:r>
              <a:rPr lang="fr-FR"/>
              <a:t>Gaming: </a:t>
            </a:r>
            <a:r>
              <a:rPr lang="fr-FR">
                <a:hlinkClick r:id="rId3"/>
              </a:rPr>
              <a:t>http</a:t>
            </a:r>
            <a:r>
              <a:rPr lang="fr-FR">
                <a:hlinkClick r:id="rId3"/>
              </a:rPr>
              <a:t>://</a:t>
            </a:r>
            <a:r>
              <a:rPr lang="fr-FR" smtClean="0">
                <a:hlinkClick r:id="rId3"/>
              </a:rPr>
              <a:t>feeds.arstechnica.com/arstechnica/gaming</a:t>
            </a:r>
            <a:r>
              <a:rPr lang="fr-FR" smtClean="0"/>
              <a:t> </a:t>
            </a:r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1683834" y="3488208"/>
            <a:ext cx="273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Script en python sur github</a:t>
            </a: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683834" y="3857540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Dataset sur github</a:t>
            </a: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683834" y="4300464"/>
            <a:ext cx="924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On connait les rubriques, les sujets abordés, le dataset est consistant mais a besoin de nettoyage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8439" y="5073805"/>
            <a:ext cx="16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Package R: STM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627" y="10313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STM R package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465" y="1260088"/>
            <a:ext cx="5179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Pourquoi celui-la et pas un autre?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Nombre de topics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Influence des variables externes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Preparation des textes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Nombreuses methodes d’exploration des resultats</a:t>
            </a:r>
          </a:p>
          <a:p>
            <a:pPr marL="285750" indent="-285750">
              <a:buFont typeface="Arial" charset="0"/>
              <a:buChar char="•"/>
            </a:pPr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81" y="103134"/>
            <a:ext cx="5843878" cy="68580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0469137" y="5977460"/>
            <a:ext cx="1284250" cy="36799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 18"/>
          <p:cNvGrpSpPr/>
          <p:nvPr/>
        </p:nvGrpSpPr>
        <p:grpSpPr>
          <a:xfrm>
            <a:off x="6463610" y="129626"/>
            <a:ext cx="5289777" cy="5814381"/>
            <a:chOff x="6463610" y="129626"/>
            <a:chExt cx="5289777" cy="5814381"/>
          </a:xfrm>
        </p:grpSpPr>
        <p:sp>
          <p:nvSpPr>
            <p:cNvPr id="8" name="Oval 7"/>
            <p:cNvSpPr/>
            <p:nvPr/>
          </p:nvSpPr>
          <p:spPr>
            <a:xfrm>
              <a:off x="10649416" y="3267308"/>
              <a:ext cx="947854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9865113" y="1785988"/>
              <a:ext cx="947854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/>
            <p:cNvSpPr/>
            <p:nvPr/>
          </p:nvSpPr>
          <p:spPr>
            <a:xfrm>
              <a:off x="9735016" y="892098"/>
              <a:ext cx="1208048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9735016" y="129626"/>
              <a:ext cx="1208048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/>
            <p:cNvSpPr/>
            <p:nvPr/>
          </p:nvSpPr>
          <p:spPr>
            <a:xfrm>
              <a:off x="10805533" y="3926616"/>
              <a:ext cx="947854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/>
            <p:cNvSpPr/>
            <p:nvPr/>
          </p:nvSpPr>
          <p:spPr>
            <a:xfrm>
              <a:off x="8039649" y="3347468"/>
              <a:ext cx="1284250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/>
            <p:cNvSpPr/>
            <p:nvPr/>
          </p:nvSpPr>
          <p:spPr>
            <a:xfrm>
              <a:off x="8039649" y="3635298"/>
              <a:ext cx="1284250" cy="26624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6463610" y="5677765"/>
              <a:ext cx="1284250" cy="26624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/>
            <p:cNvSpPr/>
            <p:nvPr/>
          </p:nvSpPr>
          <p:spPr>
            <a:xfrm>
              <a:off x="6490474" y="3346754"/>
              <a:ext cx="1284250" cy="26624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4149" y="6147518"/>
            <a:ext cx="696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3"/>
              </a:rPr>
              <a:t>http</a:t>
            </a:r>
            <a:r>
              <a:rPr lang="fr-FR">
                <a:hlinkClick r:id="rId3"/>
              </a:rPr>
              <a:t>://</a:t>
            </a:r>
            <a:r>
              <a:rPr lang="fr-FR" smtClean="0">
                <a:hlinkClick r:id="rId3"/>
              </a:rPr>
              <a:t>www.structuraltopicmodel.com/</a:t>
            </a:r>
            <a:r>
              <a:rPr lang="fr-FR" smtClean="0"/>
              <a:t> </a:t>
            </a:r>
          </a:p>
          <a:p>
            <a:r>
              <a:rPr lang="fr-FR">
                <a:hlinkClick r:id="rId4"/>
              </a:rPr>
              <a:t>https</a:t>
            </a:r>
            <a:r>
              <a:rPr lang="fr-FR">
                <a:hlinkClick r:id="rId4"/>
              </a:rPr>
              <a:t>://</a:t>
            </a:r>
            <a:r>
              <a:rPr lang="fr-FR" smtClean="0">
                <a:hlinkClick r:id="rId4"/>
              </a:rPr>
              <a:t>cran.r-project.org/web/packages/stm/vignettes/stmVignette.pdf</a:t>
            </a:r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41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627" y="103134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Parametres de LDA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531" y="1215483"/>
            <a:ext cx="3481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K: </a:t>
            </a:r>
            <a:r>
              <a:rPr lang="fr-FR" smtClean="0"/>
              <a:t>Nombre de topics</a:t>
            </a:r>
          </a:p>
          <a:p>
            <a:r>
              <a:rPr lang="fr-FR" smtClean="0"/>
              <a:t>α</a:t>
            </a:r>
            <a:r>
              <a:rPr lang="fr-FR"/>
              <a:t>: Nombre de topics </a:t>
            </a:r>
            <a:r>
              <a:rPr lang="fr-FR"/>
              <a:t>par </a:t>
            </a:r>
            <a:r>
              <a:rPr lang="fr-FR" smtClean="0"/>
              <a:t>document</a:t>
            </a:r>
          </a:p>
          <a:p>
            <a:r>
              <a:rPr lang="fr-FR" smtClean="0"/>
              <a:t>β: </a:t>
            </a:r>
            <a:r>
              <a:rPr lang="fr-FR"/>
              <a:t>Nombre de mots par topic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627" y="2138814"/>
            <a:ext cx="11579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Le plus difficile est de trouver le nombre de topics optimum</a:t>
            </a:r>
          </a:p>
          <a:p>
            <a:r>
              <a:rPr lang="fr-FR" smtClean="0"/>
              <a:t>De nombreuses techniques et reponses 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Hierarchical </a:t>
            </a:r>
            <a:r>
              <a:rPr lang="fr-FR"/>
              <a:t>Dirichlet </a:t>
            </a:r>
            <a:r>
              <a:rPr lang="fr-FR"/>
              <a:t>process a la place de LDA </a:t>
            </a:r>
            <a:r>
              <a:rPr lang="fr-FR">
                <a:hlinkClick r:id="rId2"/>
              </a:rPr>
              <a:t>https</a:t>
            </a:r>
            <a:r>
              <a:rPr lang="fr-FR">
                <a:hlinkClick r:id="rId2"/>
              </a:rPr>
              <a:t>://</a:t>
            </a:r>
            <a:r>
              <a:rPr lang="fr-FR" smtClean="0">
                <a:hlinkClick r:id="rId2"/>
              </a:rPr>
              <a:t>en.wikipedia.org/wiki/Hierarchical_Dirichlet_process</a:t>
            </a:r>
            <a:r>
              <a:rPr lang="fr-FR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Clustering metrics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4 methodes: </a:t>
            </a:r>
            <a:r>
              <a:rPr lang="fr-FR">
                <a:hlinkClick r:id="rId3"/>
              </a:rPr>
              <a:t>https</a:t>
            </a:r>
            <a:r>
              <a:rPr lang="fr-FR">
                <a:hlinkClick r:id="rId3"/>
              </a:rPr>
              <a:t>://</a:t>
            </a:r>
            <a:r>
              <a:rPr lang="fr-FR" smtClean="0">
                <a:hlinkClick r:id="rId3"/>
              </a:rPr>
              <a:t>cran.r-project.org/web/packages/ldatuning/vignettes/topics.html</a:t>
            </a:r>
            <a:r>
              <a:rPr lang="fr-FR" smtClean="0"/>
              <a:t> </a:t>
            </a:r>
          </a:p>
          <a:p>
            <a:endParaRPr lang="fr-FR"/>
          </a:p>
          <a:p>
            <a:r>
              <a:rPr lang="fr-FR"/>
              <a:t/>
            </a:r>
            <a:br>
              <a:rPr lang="fr-FR"/>
            </a:br>
            <a:endParaRPr lang="fr-FR"/>
          </a:p>
          <a:p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405627" y="4181708"/>
            <a:ext cx="108952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Semantic </a:t>
            </a:r>
            <a:r>
              <a:rPr lang="fr-FR" b="1" smtClean="0"/>
              <a:t>Coherence</a:t>
            </a:r>
            <a:r>
              <a:rPr lang="fr-FR" smtClean="0"/>
              <a:t> </a:t>
            </a:r>
            <a:r>
              <a:rPr lang="fr-FR"/>
              <a:t>: it is maximized when the most probable words in a given topic frequently </a:t>
            </a:r>
            <a:r>
              <a:rPr lang="fr-FR"/>
              <a:t>co-occur </a:t>
            </a:r>
            <a:r>
              <a:rPr lang="fr-FR" smtClean="0"/>
              <a:t>together</a:t>
            </a:r>
          </a:p>
          <a:p>
            <a:r>
              <a:rPr lang="fr-FR"/>
              <a:t>attaining high semantic coherence was relatively easy by having a few topics dominated by very common </a:t>
            </a:r>
            <a:r>
              <a:rPr lang="fr-FR"/>
              <a:t>words</a:t>
            </a:r>
            <a:r>
              <a:rPr lang="fr-FR" smtClean="0"/>
              <a:t>.</a:t>
            </a:r>
          </a:p>
          <a:p>
            <a:r>
              <a:rPr lang="fr-FR"/>
              <a:t>a metric to summarize topics that combines term frequency and exclusivity to that topic into </a:t>
            </a:r>
            <a:r>
              <a:rPr lang="fr-FR"/>
              <a:t>a </a:t>
            </a:r>
            <a:r>
              <a:rPr lang="fr-FR" smtClean="0"/>
              <a:t>univariate</a:t>
            </a:r>
          </a:p>
          <a:p>
            <a:r>
              <a:rPr lang="fr-FR" smtClean="0"/>
              <a:t> </a:t>
            </a:r>
            <a:r>
              <a:rPr lang="fr-FR"/>
              <a:t>summary statistic referred to </a:t>
            </a:r>
            <a:r>
              <a:rPr lang="fr-FR"/>
              <a:t>as </a:t>
            </a:r>
            <a:r>
              <a:rPr lang="fr-FR" smtClean="0"/>
              <a:t>FREX</a:t>
            </a:r>
          </a:p>
          <a:p>
            <a:endParaRPr lang="fr-FR"/>
          </a:p>
          <a:p>
            <a:r>
              <a:rPr lang="fr-FR" smtClean="0"/>
              <a:t>FREX </a:t>
            </a:r>
            <a:r>
              <a:rPr lang="fr-FR" b="1" smtClean="0"/>
              <a:t>exclusivity</a:t>
            </a:r>
            <a:r>
              <a:rPr lang="fr-FR" smtClean="0"/>
              <a:t>: The </a:t>
            </a:r>
            <a:r>
              <a:rPr lang="fr-FR"/>
              <a:t>harmonic mean ensures that chosen terms are both frequent and exclusive</a:t>
            </a:r>
            <a:r>
              <a:rPr lang="fr-FR"/>
              <a:t>, </a:t>
            </a:r>
            <a:endParaRPr lang="fr-FR" smtClean="0"/>
          </a:p>
          <a:p>
            <a:r>
              <a:rPr lang="fr-FR" smtClean="0"/>
              <a:t>rather </a:t>
            </a:r>
            <a:r>
              <a:rPr lang="fr-FR"/>
              <a:t>than simply an extreme on a single dimension.</a:t>
            </a:r>
          </a:p>
        </p:txBody>
      </p:sp>
    </p:spTree>
    <p:extLst>
      <p:ext uri="{BB962C8B-B14F-4D97-AF65-F5344CB8AC3E}">
        <p14:creationId xmlns:p14="http://schemas.microsoft.com/office/powerpoint/2010/main" val="141675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627" y="103134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Parametres de LDA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433" y="1973766"/>
            <a:ext cx="53494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Rstudio</a:t>
            </a:r>
          </a:p>
          <a:p>
            <a:r>
              <a:rPr lang="fr-FR">
                <a:hlinkClick r:id="rId2"/>
              </a:rPr>
              <a:t>https://</a:t>
            </a:r>
            <a:r>
              <a:rPr lang="fr-FR">
                <a:hlinkClick r:id="rId2"/>
              </a:rPr>
              <a:t>www.rstudio.com/products/rstudio/download</a:t>
            </a:r>
            <a:r>
              <a:rPr lang="fr-FR" smtClean="0">
                <a:hlinkClick r:id="rId2"/>
              </a:rPr>
              <a:t>/</a:t>
            </a:r>
            <a:endParaRPr lang="fr-FR" smtClean="0"/>
          </a:p>
          <a:p>
            <a:endParaRPr lang="fr-FR"/>
          </a:p>
          <a:p>
            <a:r>
              <a:rPr lang="fr-FR" smtClean="0"/>
              <a:t>Load script</a:t>
            </a:r>
          </a:p>
          <a:p>
            <a:r>
              <a:rPr lang="fr-FR" smtClean="0"/>
              <a:t> </a:t>
            </a:r>
          </a:p>
          <a:p>
            <a:r>
              <a:rPr lang="fr-FR" smtClean="0"/>
              <a:t>Run script</a:t>
            </a:r>
          </a:p>
          <a:p>
            <a:r>
              <a:rPr lang="fr-FR" smtClean="0"/>
              <a:t>Load environment</a:t>
            </a:r>
          </a:p>
          <a:p>
            <a:r>
              <a:rPr lang="fr-FR" smtClean="0"/>
              <a:t>Plot</a:t>
            </a:r>
          </a:p>
          <a:p>
            <a:r>
              <a:rPr lang="fr-FR" smtClean="0"/>
              <a:t>Visualize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8068" y="1973766"/>
            <a:ext cx="2077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Les packages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install.packages</a:t>
            </a:r>
            <a:r>
              <a:rPr lang="fr-FR" smtClean="0"/>
              <a:t>()</a:t>
            </a:r>
            <a:endParaRPr lang="fr-FR"/>
          </a:p>
          <a:p>
            <a:endParaRPr lang="fr-FR" smtClean="0"/>
          </a:p>
          <a:p>
            <a:r>
              <a:rPr lang="fr-FR" smtClean="0"/>
              <a:t>Working directory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setwd()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g</a:t>
            </a:r>
            <a:r>
              <a:rPr lang="fr-FR" smtClean="0"/>
              <a:t>etwed()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65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Plan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402" y="1897045"/>
            <a:ext cx="30820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I: Topic Modeling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Nature et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Approche</a:t>
            </a:r>
            <a:r>
              <a:rPr lang="en-US" dirty="0" smtClean="0"/>
              <a:t> </a:t>
            </a:r>
            <a:r>
              <a:rPr lang="en-US" dirty="0" err="1" smtClean="0"/>
              <a:t>deterministe</a:t>
            </a:r>
            <a:r>
              <a:rPr lang="en-US" dirty="0" smtClean="0"/>
              <a:t>: LSA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Approche</a:t>
            </a:r>
            <a:r>
              <a:rPr lang="en-US" dirty="0" smtClean="0"/>
              <a:t> </a:t>
            </a:r>
            <a:r>
              <a:rPr lang="en-US" dirty="0" err="1" smtClean="0"/>
              <a:t>Probabiliste</a:t>
            </a:r>
            <a:r>
              <a:rPr lang="en-US" dirty="0" smtClean="0"/>
              <a:t>: LDA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Librairies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 et python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1724" y="1897045"/>
            <a:ext cx="35513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II: </a:t>
            </a:r>
            <a:r>
              <a:rPr lang="en-US" dirty="0" err="1"/>
              <a:t>Projet</a:t>
            </a:r>
            <a:r>
              <a:rPr lang="en-US" dirty="0"/>
              <a:t>: Forum Alt-right Pro </a:t>
            </a:r>
            <a:r>
              <a:rPr lang="en-US" dirty="0" smtClean="0"/>
              <a:t>Trump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 Corpus brut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Premier </a:t>
            </a:r>
            <a:r>
              <a:rPr lang="fr-FR" dirty="0" smtClean="0"/>
              <a:t>résultats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mauvais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Quels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problemes</a:t>
            </a:r>
            <a:r>
              <a:rPr lang="en-US" dirty="0" smtClean="0"/>
              <a:t>?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Comment </a:t>
            </a:r>
            <a:r>
              <a:rPr lang="en-US" dirty="0" err="1" smtClean="0"/>
              <a:t>ameliorer</a:t>
            </a:r>
            <a:r>
              <a:rPr lang="en-US" dirty="0" smtClean="0"/>
              <a:t> le corpus?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POS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Stopwords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Et beaucoup de cuisine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Exemples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98341" y="1897045"/>
            <a:ext cx="2599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III: Application au français</a:t>
            </a:r>
          </a:p>
          <a:p>
            <a:endParaRPr lang="en-US" smtClean="0"/>
          </a:p>
          <a:p>
            <a:pPr marL="285750" indent="-285750">
              <a:buFont typeface="Arial" charset="0"/>
              <a:buChar char="•"/>
            </a:pPr>
            <a:r>
              <a:rPr lang="en-US" smtClean="0"/>
              <a:t>POS</a:t>
            </a:r>
          </a:p>
          <a:p>
            <a:pPr marL="285750" indent="-285750">
              <a:buFont typeface="Arial" charset="0"/>
              <a:buChar char="•"/>
            </a:pPr>
            <a:r>
              <a:rPr lang="en-US" smtClean="0"/>
              <a:t>NER</a:t>
            </a:r>
          </a:p>
          <a:p>
            <a:pPr marL="285750" indent="-285750">
              <a:buFont typeface="Arial" charset="0"/>
              <a:buChar char="•"/>
            </a:pPr>
            <a:r>
              <a:rPr lang="en-US" smtClean="0"/>
              <a:t>Stopwords</a:t>
            </a:r>
          </a:p>
          <a:p>
            <a:pPr marL="285750" indent="-285750">
              <a:buFont typeface="Arial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75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3668" y="1307585"/>
            <a:ext cx="84154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Extraction </a:t>
            </a:r>
            <a:r>
              <a:rPr lang="fr-FR"/>
              <a:t>de </a:t>
            </a:r>
            <a:r>
              <a:rPr lang="fr-FR" smtClean="0"/>
              <a:t>sujets a partir d’un set de documents de façon non supervisées</a:t>
            </a:r>
          </a:p>
          <a:p>
            <a:r>
              <a:rPr lang="fr-FR" smtClean="0"/>
              <a:t>Aucun a priori sur le contenu des documents</a:t>
            </a:r>
          </a:p>
          <a:p>
            <a:endParaRPr lang="fr-FR" smtClean="0"/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Quels sont les themes, les sujets abordés dans ces documents?</a:t>
            </a:r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Decouvrir des trends</a:t>
            </a:r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Croisement avec des variables externes</a:t>
            </a:r>
          </a:p>
          <a:p>
            <a:pPr marL="742950" lvl="1" indent="-285750">
              <a:buFont typeface="Symbol" charset="2"/>
              <a:buChar char="Þ"/>
            </a:pPr>
            <a:r>
              <a:rPr lang="fr-FR" smtClean="0"/>
              <a:t>Evolution dans le temps</a:t>
            </a:r>
          </a:p>
          <a:p>
            <a:pPr marL="742950" lvl="1" indent="-285750">
              <a:buFont typeface="Symbol" charset="2"/>
              <a:buChar char="Þ"/>
            </a:pPr>
            <a:r>
              <a:rPr lang="fr-FR" smtClean="0"/>
              <a:t>Ecrivain, Locuteur, parti politique, age du capitaine, info demographique</a:t>
            </a:r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Autres utilisation </a:t>
            </a:r>
          </a:p>
          <a:p>
            <a:pPr marL="742950" lvl="1" indent="-285750">
              <a:buFont typeface="Symbol" charset="2"/>
              <a:buChar char="Þ"/>
            </a:pPr>
            <a:r>
              <a:rPr lang="fr-FR" smtClean="0"/>
              <a:t>Input de model predictifs</a:t>
            </a:r>
          </a:p>
          <a:p>
            <a:pPr marL="742950" lvl="1" indent="-285750">
              <a:buFont typeface="Symbol" charset="2"/>
              <a:buChar char="Þ"/>
            </a:pPr>
            <a:r>
              <a:rPr lang="fr-FR" smtClean="0"/>
              <a:t>Definir un set de document pour l’apprentissage de modeles en machine learning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627" y="103134"/>
            <a:ext cx="7306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Qu’est ce que le Topic Modeling 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003" y="1126274"/>
            <a:ext cx="14858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Exemples</a:t>
            </a:r>
            <a:r>
              <a:rPr lang="fr-FR"/>
              <a:t>: </a:t>
            </a:r>
            <a:endParaRPr lang="fr-FR" smtClean="0"/>
          </a:p>
          <a:p>
            <a:pPr marL="285750" indent="-285750">
              <a:buFont typeface="Arial" charset="0"/>
              <a:buChar char="•"/>
            </a:pPr>
            <a:r>
              <a:rPr lang="fr-FR"/>
              <a:t>Gazette de Pensylvanie </a:t>
            </a:r>
            <a:r>
              <a:rPr lang="fr-FR">
                <a:hlinkClick r:id="rId2"/>
              </a:rPr>
              <a:t>http://</a:t>
            </a:r>
            <a:r>
              <a:rPr lang="fr-FR">
                <a:hlinkClick r:id="rId2"/>
              </a:rPr>
              <a:t>www.common-place-archives.org/vol-06/no-02/tales</a:t>
            </a:r>
            <a:r>
              <a:rPr lang="fr-FR" smtClean="0">
                <a:hlinkClick r:id="rId2"/>
              </a:rPr>
              <a:t>/</a:t>
            </a:r>
            <a:r>
              <a:rPr lang="fr-FR" smtClean="0"/>
              <a:t> </a:t>
            </a:r>
            <a:endParaRPr lang="fr-FR"/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Structural </a:t>
            </a:r>
            <a:r>
              <a:rPr lang="fr-FR"/>
              <a:t>Topic Models for Open-Ended </a:t>
            </a:r>
            <a:r>
              <a:rPr lang="fr-FR"/>
              <a:t>Survey </a:t>
            </a:r>
            <a:r>
              <a:rPr lang="fr-FR" smtClean="0"/>
              <a:t>Responses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Debats presidentiels américain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Followers sur twitter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3,346 works of 19th-century British, Irish, and </a:t>
            </a:r>
            <a:r>
              <a:rPr lang="fr-FR"/>
              <a:t>American </a:t>
            </a:r>
            <a:r>
              <a:rPr lang="fr-FR"/>
              <a:t>fiction http://digitalcommons.unl.edu/cgi/viewcontent.cgi?article=1105&amp;context=englishfacpubs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Proust http://dhs.stanford.edu/algorithmic-literacy/topic-networks-in-proust/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05627" y="10313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Exemples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Approche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2545" y="1382751"/>
            <a:ext cx="798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mtClean="0"/>
              <a:t>Definition du Corpus</a:t>
            </a:r>
          </a:p>
          <a:p>
            <a:pPr marL="342900" indent="-342900">
              <a:buAutoNum type="arabicPeriod"/>
            </a:pPr>
            <a:r>
              <a:rPr lang="fr-FR" smtClean="0"/>
              <a:t>Unité d’analyse: tweet, commentaire, paragraphe, article, blog</a:t>
            </a:r>
          </a:p>
          <a:p>
            <a:pPr marL="342900" indent="-342900">
              <a:buAutoNum type="arabicPeriod"/>
            </a:pPr>
            <a:r>
              <a:rPr lang="fr-FR" smtClean="0"/>
              <a:t>Technique utilisée</a:t>
            </a:r>
          </a:p>
          <a:p>
            <a:pPr marL="342900" indent="-342900">
              <a:buAutoNum type="arabicPeriod"/>
            </a:pPr>
            <a:r>
              <a:rPr lang="fr-FR" smtClean="0"/>
              <a:t>Variable externes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2545" y="364287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fr-FR" smtClean="0"/>
              <a:t>Pre-processing: </a:t>
            </a:r>
          </a:p>
          <a:p>
            <a:pPr marL="800100" lvl="1" indent="-342900">
              <a:buAutoNum type="arabicPeriod"/>
            </a:pPr>
            <a:r>
              <a:rPr lang="fr-FR" smtClean="0"/>
              <a:t>Enlever le bruit, garbage-in garbage-out</a:t>
            </a:r>
          </a:p>
          <a:p>
            <a:pPr marL="800100" lvl="1" indent="-342900">
              <a:buAutoNum type="arabicPeriod"/>
            </a:pPr>
            <a:r>
              <a:rPr lang="fr-FR" smtClean="0"/>
              <a:t>Adapter, transformer le contenu</a:t>
            </a:r>
            <a:endParaRPr lang="fr-FR"/>
          </a:p>
          <a:p>
            <a:pPr marL="342900" indent="-342900">
              <a:buAutoNum type="arabicPeriod"/>
            </a:pPr>
            <a:r>
              <a:rPr lang="fr-FR"/>
              <a:t>Topic </a:t>
            </a:r>
            <a:r>
              <a:rPr lang="fr-FR" smtClean="0"/>
              <a:t>Modeling: faire tourner le modele</a:t>
            </a:r>
            <a:endParaRPr lang="fr-FR"/>
          </a:p>
          <a:p>
            <a:pPr marL="342900" indent="-342900">
              <a:buAutoNum type="arabicPeriod"/>
            </a:pPr>
            <a:r>
              <a:rPr lang="fr-FR" smtClean="0"/>
              <a:t>Interpretation des resultats</a:t>
            </a:r>
          </a:p>
          <a:p>
            <a:pPr marL="800100" lvl="1" indent="-342900">
              <a:buAutoNum type="arabicPeriod"/>
            </a:pPr>
            <a:r>
              <a:rPr lang="fr-FR" smtClean="0"/>
              <a:t>Nommer les topics</a:t>
            </a:r>
          </a:p>
          <a:p>
            <a:pPr marL="800100" lvl="1" indent="-342900">
              <a:buAutoNum type="arabicPeriod"/>
            </a:pPr>
            <a:r>
              <a:rPr lang="fr-FR" smtClean="0"/>
              <a:t>Mesurer leur qualité</a:t>
            </a:r>
            <a:endParaRPr lang="fr-FR"/>
          </a:p>
          <a:p>
            <a:pPr marL="342900" indent="-342900">
              <a:buAutoNum type="arabicPeriod"/>
            </a:pPr>
            <a:r>
              <a:rPr lang="fr-FR" smtClean="0"/>
              <a:t>Visualisation</a:t>
            </a:r>
          </a:p>
          <a:p>
            <a:pPr marL="342900" indent="-342900">
              <a:buAutoNum type="arabicPeriod"/>
            </a:pPr>
            <a:r>
              <a:rPr lang="fr-FR" smtClean="0"/>
              <a:t>Wordcloud!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92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1668" y="1405053"/>
            <a:ext cx="130504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Tous les corpus ne sont </a:t>
            </a:r>
            <a:r>
              <a:rPr lang="fr-FR"/>
              <a:t>pas </a:t>
            </a:r>
            <a:r>
              <a:rPr lang="fr-FR" smtClean="0"/>
              <a:t>egaux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Courts </a:t>
            </a:r>
            <a:r>
              <a:rPr lang="fr-FR"/>
              <a:t>vs long: litterature, documents officiels et articles de journaux vs tweets </a:t>
            </a:r>
            <a:r>
              <a:rPr lang="fr-FR"/>
              <a:t>/ </a:t>
            </a:r>
            <a:r>
              <a:rPr lang="fr-FR" smtClean="0"/>
              <a:t>FB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Langue</a:t>
            </a:r>
            <a:r>
              <a:rPr lang="fr-FR"/>
              <a:t>: anglais, francais</a:t>
            </a:r>
            <a:r>
              <a:rPr lang="fr-FR"/>
              <a:t>, </a:t>
            </a:r>
            <a:r>
              <a:rPr lang="fr-FR" smtClean="0"/>
              <a:t>franglais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Niveau </a:t>
            </a:r>
            <a:r>
              <a:rPr lang="fr-FR"/>
              <a:t>de langue: classique, speech to text, argot</a:t>
            </a:r>
            <a:r>
              <a:rPr lang="fr-FR"/>
              <a:t>, </a:t>
            </a:r>
            <a:r>
              <a:rPr lang="fr-FR" smtClean="0"/>
              <a:t>smiley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Contenu</a:t>
            </a:r>
            <a:r>
              <a:rPr lang="fr-FR"/>
              <a:t>: images, urls,sms, Phrase, paragraphe, article</a:t>
            </a:r>
            <a:r>
              <a:rPr lang="fr-FR"/>
              <a:t>, </a:t>
            </a:r>
            <a:r>
              <a:rPr lang="fr-FR" smtClean="0"/>
              <a:t>livre</a:t>
            </a:r>
          </a:p>
          <a:p>
            <a:r>
              <a:rPr lang="fr-FR" smtClean="0">
                <a:hlinkClick r:id="rId2"/>
              </a:rPr>
              <a:t>https</a:t>
            </a:r>
            <a:r>
              <a:rPr lang="fr-FR">
                <a:hlinkClick r:id="rId2"/>
              </a:rPr>
              <a:t>://</a:t>
            </a:r>
            <a:r>
              <a:rPr lang="fr-FR" smtClean="0">
                <a:hlinkClick r:id="rId2"/>
              </a:rPr>
              <a:t>twitter.com/kaidyoxe/status/863398865566937088</a:t>
            </a:r>
            <a:endParaRPr lang="fr-FR" smtClean="0"/>
          </a:p>
          <a:p>
            <a:r>
              <a:rPr lang="fr-FR" smtClean="0">
                <a:hlinkClick r:id="rId3"/>
              </a:rPr>
              <a:t>http</a:t>
            </a:r>
            <a:r>
              <a:rPr lang="fr-FR">
                <a:hlinkClick r:id="rId3"/>
              </a:rPr>
              <a:t>://</a:t>
            </a:r>
            <a:r>
              <a:rPr lang="fr-FR" smtClean="0">
                <a:hlinkClick r:id="rId3"/>
              </a:rPr>
              <a:t>www.lemonde.fr/m-actu/article/2017/05/12/charlotte-gainsbourg-j-aime-l-idee-de-ne-pas-etre-satisfaite_5126803_4497186.html</a:t>
            </a:r>
            <a:endParaRPr lang="fr-FR" smtClean="0"/>
          </a:p>
          <a:p>
            <a:endParaRPr lang="fr-FR"/>
          </a:p>
          <a:p>
            <a:r>
              <a:rPr lang="fr-FR" smtClean="0"/>
              <a:t>« </a:t>
            </a:r>
            <a:r>
              <a:rPr lang="fr-FR" i="1" smtClean="0"/>
              <a:t>Nous </a:t>
            </a:r>
            <a:r>
              <a:rPr lang="fr-FR" i="1"/>
              <a:t>avons des devoirs envers notre pays</a:t>
            </a:r>
            <a:r>
              <a:rPr lang="fr-FR" i="1"/>
              <a:t>. </a:t>
            </a:r>
            <a:endParaRPr lang="fr-FR" i="1" smtClean="0"/>
          </a:p>
          <a:p>
            <a:r>
              <a:rPr lang="fr-FR" i="1" smtClean="0"/>
              <a:t>Nous </a:t>
            </a:r>
            <a:r>
              <a:rPr lang="fr-FR" i="1"/>
              <a:t>sommes les héritiers d’une grande histoire et du grand message humaniste adressé au monde</a:t>
            </a:r>
            <a:r>
              <a:rPr lang="fr-FR" i="1"/>
              <a:t>. </a:t>
            </a:r>
            <a:endParaRPr lang="fr-FR" i="1" smtClean="0"/>
          </a:p>
          <a:p>
            <a:r>
              <a:rPr lang="fr-FR" i="1" smtClean="0"/>
              <a:t>Nous </a:t>
            </a:r>
            <a:r>
              <a:rPr lang="fr-FR" i="1"/>
              <a:t>devons les transmettre d’abord à nos enfants, mais plus important encore</a:t>
            </a:r>
            <a:r>
              <a:rPr lang="fr-FR" i="1"/>
              <a:t>, </a:t>
            </a:r>
            <a:endParaRPr lang="fr-FR" i="1" smtClean="0"/>
          </a:p>
          <a:p>
            <a:r>
              <a:rPr lang="fr-FR" i="1" smtClean="0"/>
              <a:t>il </a:t>
            </a:r>
            <a:r>
              <a:rPr lang="fr-FR" i="1"/>
              <a:t>faut les porter vers l’avenir et leur donner une sève </a:t>
            </a:r>
            <a:r>
              <a:rPr lang="fr-FR" i="1"/>
              <a:t>nouvelle</a:t>
            </a:r>
            <a:r>
              <a:rPr lang="fr-FR" i="1" smtClean="0"/>
              <a:t>.</a:t>
            </a:r>
            <a:r>
              <a:rPr lang="fr-FR" smtClean="0"/>
              <a:t> »</a:t>
            </a:r>
          </a:p>
          <a:p>
            <a:endParaRPr lang="fr-FR"/>
          </a:p>
          <a:p>
            <a:r>
              <a:rPr lang="fr-FR" smtClean="0"/>
              <a:t>Gros </a:t>
            </a:r>
            <a:r>
              <a:rPr lang="fr-FR"/>
              <a:t>impact au niveau de la preparation du corpus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627" y="10313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Corpus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9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317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Bag of Words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1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Approche deterministe: Tf-Idf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4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Approche deterministe: LSA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7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M" id="{68B8A699-CBCF-314E-A6ED-731FB6A0F98F}" vid="{8C13EE57-EC85-3246-8841-35B2F7F915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</TotalTime>
  <Words>660</Words>
  <Application>Microsoft Macintosh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Perrier</dc:creator>
  <cp:lastModifiedBy>Alexis Perrier</cp:lastModifiedBy>
  <cp:revision>23</cp:revision>
  <dcterms:created xsi:type="dcterms:W3CDTF">2017-05-18T22:14:50Z</dcterms:created>
  <dcterms:modified xsi:type="dcterms:W3CDTF">2017-05-20T19:02:04Z</dcterms:modified>
</cp:coreProperties>
</file>