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5" r:id="rId18"/>
    <p:sldId id="274" r:id="rId19"/>
    <p:sldId id="272" r:id="rId20"/>
    <p:sldId id="273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5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82"/>
  </p:normalViewPr>
  <p:slideViewPr>
    <p:cSldViewPr snapToGrid="0" snapToObjects="1">
      <p:cViewPr varScale="1">
        <p:scale>
          <a:sx n="115" d="100"/>
          <a:sy n="115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A54A6-8F59-B243-BB1A-B83E814C4DAA}" type="datetimeFigureOut">
              <a:rPr lang="en-US" smtClean="0"/>
              <a:t>5/20/17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F228D-7E05-1A4D-A31C-4B00198F6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52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E443-30F8-5B40-AB78-05CEC8FC45A3}" type="datetimeFigureOut">
              <a:rPr lang="en-US" smtClean="0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F522-D658-6B48-92A0-87E6CBB27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7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E443-30F8-5B40-AB78-05CEC8FC45A3}" type="datetimeFigureOut">
              <a:rPr lang="en-US" smtClean="0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F522-D658-6B48-92A0-87E6CBB27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01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E443-30F8-5B40-AB78-05CEC8FC45A3}" type="datetimeFigureOut">
              <a:rPr lang="en-US" smtClean="0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F522-D658-6B48-92A0-87E6CBB27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E443-30F8-5B40-AB78-05CEC8FC45A3}" type="datetimeFigureOut">
              <a:rPr lang="en-US" smtClean="0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F522-D658-6B48-92A0-87E6CBB27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62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E443-30F8-5B40-AB78-05CEC8FC45A3}" type="datetimeFigureOut">
              <a:rPr lang="en-US" smtClean="0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F522-D658-6B48-92A0-87E6CBB27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24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E443-30F8-5B40-AB78-05CEC8FC45A3}" type="datetimeFigureOut">
              <a:rPr lang="en-US" smtClean="0"/>
              <a:t>5/20/17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F522-D658-6B48-92A0-87E6CBB27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6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E443-30F8-5B40-AB78-05CEC8FC45A3}" type="datetimeFigureOut">
              <a:rPr lang="en-US" smtClean="0"/>
              <a:t>5/20/17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F522-D658-6B48-92A0-87E6CBB27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39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E443-30F8-5B40-AB78-05CEC8FC45A3}" type="datetimeFigureOut">
              <a:rPr lang="en-US" smtClean="0"/>
              <a:t>5/20/17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F522-D658-6B48-92A0-87E6CBB27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54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E443-30F8-5B40-AB78-05CEC8FC45A3}" type="datetimeFigureOut">
              <a:rPr lang="en-US" smtClean="0"/>
              <a:t>5/20/17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F522-D658-6B48-92A0-87E6CBB27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49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E443-30F8-5B40-AB78-05CEC8FC45A3}" type="datetimeFigureOut">
              <a:rPr lang="en-US" smtClean="0"/>
              <a:t>5/20/17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F522-D658-6B48-92A0-87E6CBB27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2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E443-30F8-5B40-AB78-05CEC8FC45A3}" type="datetimeFigureOut">
              <a:rPr lang="en-US" smtClean="0"/>
              <a:t>5/20/17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F522-D658-6B48-92A0-87E6CBB27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51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7E443-30F8-5B40-AB78-05CEC8FC45A3}" type="datetimeFigureOut">
              <a:rPr lang="en-US" smtClean="0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9F522-D658-6B48-92A0-87E6CBB27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43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dimrehurek.com/gensim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pectrum.ieee.org/rss/blog/energywise/fulltext" TargetMode="External"/><Relationship Id="rId3" Type="http://schemas.openxmlformats.org/officeDocument/2006/relationships/hyperlink" Target="http://feeds.arstechnica.com/arstechnica/gamin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ructuraltopicmodel.com/" TargetMode="External"/><Relationship Id="rId4" Type="http://schemas.openxmlformats.org/officeDocument/2006/relationships/hyperlink" Target="https://cran.r-project.org/web/packages/stm/vignettes/stmVignette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Hierarchical_Dirichlet_process" TargetMode="External"/><Relationship Id="rId3" Type="http://schemas.openxmlformats.org/officeDocument/2006/relationships/hyperlink" Target="https://cran.r-project.org/web/packages/ldatuning/vignettes/topics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studio.com/products/rstudio/download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facebook.com/GodEmperorTrump/" TargetMode="External"/><Relationship Id="rId3" Type="http://schemas.openxmlformats.org/officeDocument/2006/relationships/hyperlink" Target="https://www.facebook.com/GodEmperorTrump/photos/a.792821487511350.1073741828.791373644322801/1208866165906878/?type=3&amp;theater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inflection.readthedocs.io/en/latest/" TargetMode="External"/><Relationship Id="rId4" Type="http://schemas.openxmlformats.org/officeDocument/2006/relationships/hyperlink" Target="https://pythonhosted.org/pyenchant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pacy.io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pacy.io/docs/usage/entity-recognition#entity-type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ommon-place-archives.org/vol-06/no-02/tales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witter.com/kaidyoxe/status/863398865566937088" TargetMode="External"/><Relationship Id="rId3" Type="http://schemas.openxmlformats.org/officeDocument/2006/relationships/hyperlink" Target="http://www.lemonde.fr/m-actu/article/2017/05/12/charlotte-gainsbourg-j-aime-l-idee-de-ne-pas-etre-satisfaite_5126803_4497186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38" y="80832"/>
            <a:ext cx="2410758" cy="13020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14651" y="80832"/>
            <a:ext cx="8990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ED5B00"/>
                </a:solidFill>
                <a:latin typeface="Arial" charset="0"/>
                <a:ea typeface="Arial" charset="0"/>
                <a:cs typeface="Arial" charset="0"/>
              </a:rPr>
              <a:t>ETUDES NUMERIQUES ET INNOVATION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25229" y="2631688"/>
            <a:ext cx="326833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Topic Modeling</a:t>
            </a:r>
          </a:p>
          <a:p>
            <a:endParaRPr lang="en-US" dirty="0"/>
          </a:p>
          <a:p>
            <a:r>
              <a:rPr lang="en-US" dirty="0" smtClean="0"/>
              <a:t>Alexis Perrier</a:t>
            </a:r>
          </a:p>
          <a:p>
            <a:endParaRPr lang="en-US" dirty="0"/>
          </a:p>
          <a:p>
            <a:r>
              <a:rPr lang="en-US" dirty="0" smtClean="0"/>
              <a:t>Data Scientist </a:t>
            </a:r>
            <a:r>
              <a:rPr lang="en-US" dirty="0" err="1" smtClean="0"/>
              <a:t>DocentHealth.com</a:t>
            </a:r>
            <a:endParaRPr lang="en-US" smtClean="0"/>
          </a:p>
          <a:p>
            <a:endParaRPr lang="en-US"/>
          </a:p>
          <a:p>
            <a:r>
              <a:rPr lang="en-US" smtClean="0"/>
              <a:t>Twitter: @</a:t>
            </a:r>
            <a:r>
              <a:rPr lang="en-US" err="1" smtClean="0"/>
              <a:t>alexip</a:t>
            </a:r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83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5627" y="103134"/>
            <a:ext cx="6314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>
                <a:solidFill>
                  <a:srgbClr val="ED5B00"/>
                </a:solidFill>
                <a:latin typeface="Arial" charset="0"/>
                <a:ea typeface="Arial" charset="0"/>
                <a:cs typeface="Arial" charset="0"/>
              </a:rPr>
              <a:t>Approche Probabiliste: LDA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96790" y="1494263"/>
            <a:ext cx="2614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Latent Dirichlet Allocation</a:t>
            </a:r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2575932" y="2286000"/>
            <a:ext cx="2150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Blei 2002</a:t>
            </a:r>
          </a:p>
          <a:p>
            <a:r>
              <a:rPr lang="fr-FR" smtClean="0"/>
              <a:t>Documents =&gt; topics</a:t>
            </a:r>
          </a:p>
          <a:p>
            <a:r>
              <a:rPr lang="fr-FR" smtClean="0"/>
              <a:t>Topics =&gt; Words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6262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5627" y="103134"/>
            <a:ext cx="5887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>
                <a:solidFill>
                  <a:srgbClr val="ED5B00"/>
                </a:solidFill>
                <a:latin typeface="Arial" charset="0"/>
                <a:ea typeface="Arial" charset="0"/>
                <a:cs typeface="Arial" charset="0"/>
              </a:rPr>
              <a:t>Latent Dirichlet Allocation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96790" y="1494263"/>
            <a:ext cx="24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Distribution de Dirichlet</a:t>
            </a:r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2575932" y="2286000"/>
            <a:ext cx="15863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Mathematique</a:t>
            </a:r>
          </a:p>
          <a:p>
            <a:r>
              <a:rPr lang="fr-FR" smtClean="0"/>
              <a:t>Visualisation</a:t>
            </a:r>
          </a:p>
          <a:p>
            <a:r>
              <a:rPr lang="fr-FR" smtClean="0"/>
              <a:t>Parametres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8168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5627" y="103134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>
                <a:solidFill>
                  <a:srgbClr val="ED5B00"/>
                </a:solidFill>
                <a:latin typeface="Arial" charset="0"/>
                <a:ea typeface="Arial" charset="0"/>
                <a:cs typeface="Arial" charset="0"/>
              </a:rPr>
              <a:t>Librairies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39590" y="1683834"/>
            <a:ext cx="74049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Python</a:t>
            </a:r>
          </a:p>
          <a:p>
            <a:pPr marL="285750" indent="-285750">
              <a:buFont typeface="Arial" charset="0"/>
              <a:buChar char="•"/>
            </a:pPr>
            <a:r>
              <a:rPr lang="fr-FR" smtClean="0"/>
              <a:t>Gensim </a:t>
            </a:r>
            <a:r>
              <a:rPr lang="fr-FR" smtClean="0">
                <a:hlinkClick r:id="rId2"/>
              </a:rPr>
              <a:t>https</a:t>
            </a:r>
            <a:r>
              <a:rPr lang="fr-FR">
                <a:hlinkClick r:id="rId2"/>
              </a:rPr>
              <a:t>://radimrehurek.com/gensim</a:t>
            </a:r>
            <a:r>
              <a:rPr lang="fr-FR" smtClean="0">
                <a:hlinkClick r:id="rId2"/>
              </a:rPr>
              <a:t>/</a:t>
            </a:r>
            <a:r>
              <a:rPr lang="fr-FR" smtClean="0"/>
              <a:t>  </a:t>
            </a:r>
            <a:r>
              <a:rPr lang="fr-FR"/>
              <a:t>- Topic Modelling for </a:t>
            </a:r>
            <a:r>
              <a:rPr lang="fr-FR" smtClean="0"/>
              <a:t>Humans</a:t>
            </a:r>
          </a:p>
          <a:p>
            <a:pPr marL="285750" indent="-285750">
              <a:buFont typeface="Arial" charset="0"/>
              <a:buChar char="•"/>
            </a:pPr>
            <a:r>
              <a:rPr lang="fr-FR"/>
              <a:t>LDA Python </a:t>
            </a:r>
            <a:r>
              <a:rPr lang="fr-FR" smtClean="0"/>
              <a:t>library</a:t>
            </a:r>
          </a:p>
          <a:p>
            <a:pPr marL="285750" indent="-285750">
              <a:buFont typeface="Arial" charset="0"/>
              <a:buChar char="•"/>
            </a:pPr>
            <a:r>
              <a:rPr lang="fr-FR" smtClean="0"/>
              <a:t>Scikit-learn</a:t>
            </a:r>
            <a:endParaRPr lang="fr-FR"/>
          </a:p>
        </p:txBody>
      </p:sp>
      <p:sp>
        <p:nvSpPr>
          <p:cNvPr id="5" name="TextBox 4"/>
          <p:cNvSpPr txBox="1"/>
          <p:nvPr/>
        </p:nvSpPr>
        <p:spPr>
          <a:xfrm>
            <a:off x="1739590" y="3079868"/>
            <a:ext cx="49032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R, packages</a:t>
            </a:r>
          </a:p>
          <a:p>
            <a:pPr marL="285750" indent="-285750">
              <a:buFont typeface="Arial" charset="0"/>
              <a:buChar char="•"/>
            </a:pPr>
            <a:r>
              <a:rPr lang="fr-FR" smtClean="0"/>
              <a:t>LDA</a:t>
            </a:r>
          </a:p>
          <a:p>
            <a:pPr marL="285750" indent="-285750">
              <a:buFont typeface="Arial" charset="0"/>
              <a:buChar char="•"/>
            </a:pPr>
            <a:r>
              <a:rPr lang="fr-FR" smtClean="0"/>
              <a:t>LSA</a:t>
            </a:r>
          </a:p>
          <a:p>
            <a:pPr marL="285750" indent="-285750">
              <a:buFont typeface="Arial" charset="0"/>
              <a:buChar char="•"/>
            </a:pPr>
            <a:r>
              <a:rPr lang="fr-FR" smtClean="0"/>
              <a:t>Topicmodels</a:t>
            </a:r>
          </a:p>
          <a:p>
            <a:pPr marL="285750" indent="-285750">
              <a:buFont typeface="Arial" charset="0"/>
              <a:buChar char="•"/>
            </a:pPr>
            <a:r>
              <a:rPr lang="fr-FR" smtClean="0"/>
              <a:t>STM package http</a:t>
            </a:r>
            <a:r>
              <a:rPr lang="fr-FR"/>
              <a:t>://structuraltopicmodel.com</a:t>
            </a:r>
            <a:r>
              <a:rPr lang="fr-FR" smtClean="0"/>
              <a:t>/</a:t>
            </a:r>
            <a:endParaRPr lang="fr-FR"/>
          </a:p>
        </p:txBody>
      </p:sp>
      <p:sp>
        <p:nvSpPr>
          <p:cNvPr id="7" name="TextBox 6"/>
          <p:cNvSpPr txBox="1"/>
          <p:nvPr/>
        </p:nvSpPr>
        <p:spPr>
          <a:xfrm>
            <a:off x="1438507" y="5330283"/>
            <a:ext cx="1368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Visualisation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657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5627" y="103134"/>
            <a:ext cx="7956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>
                <a:solidFill>
                  <a:srgbClr val="ED5B00"/>
                </a:solidFill>
                <a:latin typeface="Arial" charset="0"/>
                <a:ea typeface="Arial" charset="0"/>
                <a:cs typeface="Arial" charset="0"/>
              </a:rPr>
              <a:t>Premier exemple de topic modeling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83834" y="1248937"/>
            <a:ext cx="651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Le Corpus: 935 resumés d’articles provenant de IEEE et ArsTechnica</a:t>
            </a:r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1683834" y="1863254"/>
            <a:ext cx="10629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Constitution du corpus: Liste de 20 fils RSS des sites webs en question correspondant a 20 rubriques differentes  </a:t>
            </a:r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1683834" y="2477572"/>
            <a:ext cx="6041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Energy: </a:t>
            </a:r>
            <a:r>
              <a:rPr lang="fr-FR">
                <a:hlinkClick r:id="rId2"/>
              </a:rPr>
              <a:t>http://</a:t>
            </a:r>
            <a:r>
              <a:rPr lang="fr-FR" smtClean="0">
                <a:hlinkClick r:id="rId2"/>
              </a:rPr>
              <a:t>spectrum.ieee.org/rss/blog/energywise/fulltext</a:t>
            </a:r>
            <a:endParaRPr lang="fr-FR" smtClean="0"/>
          </a:p>
          <a:p>
            <a:r>
              <a:rPr lang="fr-FR"/>
              <a:t>Gaming: </a:t>
            </a:r>
            <a:r>
              <a:rPr lang="fr-FR">
                <a:hlinkClick r:id="rId3"/>
              </a:rPr>
              <a:t>http://</a:t>
            </a:r>
            <a:r>
              <a:rPr lang="fr-FR" smtClean="0">
                <a:hlinkClick r:id="rId3"/>
              </a:rPr>
              <a:t>feeds.arstechnica.com/arstechnica/gaming</a:t>
            </a:r>
            <a:r>
              <a:rPr lang="fr-FR" smtClean="0"/>
              <a:t> </a:t>
            </a:r>
            <a:endParaRPr lang="fr-FR"/>
          </a:p>
        </p:txBody>
      </p:sp>
      <p:sp>
        <p:nvSpPr>
          <p:cNvPr id="10" name="TextBox 9"/>
          <p:cNvSpPr txBox="1"/>
          <p:nvPr/>
        </p:nvSpPr>
        <p:spPr>
          <a:xfrm>
            <a:off x="1683834" y="3488208"/>
            <a:ext cx="2732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Script en python sur github</a:t>
            </a:r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1683834" y="3857540"/>
            <a:ext cx="190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Dataset sur github</a:t>
            </a:r>
            <a:endParaRPr lang="fr-FR"/>
          </a:p>
        </p:txBody>
      </p:sp>
      <p:sp>
        <p:nvSpPr>
          <p:cNvPr id="13" name="TextBox 12"/>
          <p:cNvSpPr txBox="1"/>
          <p:nvPr/>
        </p:nvSpPr>
        <p:spPr>
          <a:xfrm>
            <a:off x="1683834" y="4300464"/>
            <a:ext cx="924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On connait les rubriques, les sujets abordés, le dataset est consistant mais a besoin de nettoyage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28439" y="5073805"/>
            <a:ext cx="1647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Package R: STM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80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5627" y="103134"/>
            <a:ext cx="3595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>
                <a:solidFill>
                  <a:srgbClr val="ED5B00"/>
                </a:solidFill>
                <a:latin typeface="Arial" charset="0"/>
                <a:ea typeface="Arial" charset="0"/>
                <a:cs typeface="Arial" charset="0"/>
              </a:rPr>
              <a:t>STM R package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4465" y="1260088"/>
            <a:ext cx="51798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Pourquoi celui-la et pas un autre?</a:t>
            </a:r>
          </a:p>
          <a:p>
            <a:pPr marL="285750" indent="-285750">
              <a:buFont typeface="Arial" charset="0"/>
              <a:buChar char="•"/>
            </a:pPr>
            <a:r>
              <a:rPr lang="fr-FR" smtClean="0"/>
              <a:t>Nombre de topics</a:t>
            </a:r>
          </a:p>
          <a:p>
            <a:pPr marL="285750" indent="-285750">
              <a:buFont typeface="Arial" charset="0"/>
              <a:buChar char="•"/>
            </a:pPr>
            <a:r>
              <a:rPr lang="fr-FR" smtClean="0"/>
              <a:t>Influence des variables externes</a:t>
            </a:r>
          </a:p>
          <a:p>
            <a:pPr marL="285750" indent="-285750">
              <a:buFont typeface="Arial" charset="0"/>
              <a:buChar char="•"/>
            </a:pPr>
            <a:r>
              <a:rPr lang="fr-FR" smtClean="0"/>
              <a:t>Preparation des textes</a:t>
            </a:r>
          </a:p>
          <a:p>
            <a:pPr marL="285750" indent="-285750">
              <a:buFont typeface="Arial" charset="0"/>
              <a:buChar char="•"/>
            </a:pPr>
            <a:r>
              <a:rPr lang="fr-FR" smtClean="0"/>
              <a:t>Nombreuses methodes d’exploration des resultats</a:t>
            </a:r>
          </a:p>
          <a:p>
            <a:pPr marL="285750" indent="-285750">
              <a:buFont typeface="Arial" charset="0"/>
              <a:buChar char="•"/>
            </a:pPr>
            <a:endParaRPr lang="fr-F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281" y="103134"/>
            <a:ext cx="5843878" cy="6858000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10469137" y="5977460"/>
            <a:ext cx="1284250" cy="36799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9" name="Group 18"/>
          <p:cNvGrpSpPr/>
          <p:nvPr/>
        </p:nvGrpSpPr>
        <p:grpSpPr>
          <a:xfrm>
            <a:off x="6463610" y="129626"/>
            <a:ext cx="5289777" cy="5814381"/>
            <a:chOff x="6463610" y="129626"/>
            <a:chExt cx="5289777" cy="5814381"/>
          </a:xfrm>
        </p:grpSpPr>
        <p:sp>
          <p:nvSpPr>
            <p:cNvPr id="8" name="Oval 7"/>
            <p:cNvSpPr/>
            <p:nvPr/>
          </p:nvSpPr>
          <p:spPr>
            <a:xfrm>
              <a:off x="10649416" y="3267308"/>
              <a:ext cx="947854" cy="36799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9865113" y="1785988"/>
              <a:ext cx="947854" cy="36799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Oval 9"/>
            <p:cNvSpPr/>
            <p:nvPr/>
          </p:nvSpPr>
          <p:spPr>
            <a:xfrm>
              <a:off x="9735016" y="892098"/>
              <a:ext cx="1208048" cy="36799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Oval 10"/>
            <p:cNvSpPr/>
            <p:nvPr/>
          </p:nvSpPr>
          <p:spPr>
            <a:xfrm>
              <a:off x="9735016" y="129626"/>
              <a:ext cx="1208048" cy="36799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Oval 12"/>
            <p:cNvSpPr/>
            <p:nvPr/>
          </p:nvSpPr>
          <p:spPr>
            <a:xfrm>
              <a:off x="10805533" y="3926616"/>
              <a:ext cx="947854" cy="36799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Oval 14"/>
            <p:cNvSpPr/>
            <p:nvPr/>
          </p:nvSpPr>
          <p:spPr>
            <a:xfrm>
              <a:off x="8039649" y="3347468"/>
              <a:ext cx="1284250" cy="36799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Oval 15"/>
            <p:cNvSpPr/>
            <p:nvPr/>
          </p:nvSpPr>
          <p:spPr>
            <a:xfrm>
              <a:off x="8039649" y="3635298"/>
              <a:ext cx="1284250" cy="266242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Oval 16"/>
            <p:cNvSpPr/>
            <p:nvPr/>
          </p:nvSpPr>
          <p:spPr>
            <a:xfrm>
              <a:off x="6463610" y="5677765"/>
              <a:ext cx="1284250" cy="266242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Oval 17"/>
            <p:cNvSpPr/>
            <p:nvPr/>
          </p:nvSpPr>
          <p:spPr>
            <a:xfrm>
              <a:off x="6490474" y="3346754"/>
              <a:ext cx="1284250" cy="266242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44149" y="6147518"/>
            <a:ext cx="6961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hlinkClick r:id="rId3"/>
              </a:rPr>
              <a:t>http://</a:t>
            </a:r>
            <a:r>
              <a:rPr lang="fr-FR" smtClean="0">
                <a:hlinkClick r:id="rId3"/>
              </a:rPr>
              <a:t>www.structuraltopicmodel.com/</a:t>
            </a:r>
            <a:r>
              <a:rPr lang="fr-FR" smtClean="0"/>
              <a:t> </a:t>
            </a:r>
          </a:p>
          <a:p>
            <a:r>
              <a:rPr lang="fr-FR">
                <a:hlinkClick r:id="rId4"/>
              </a:rPr>
              <a:t>https://</a:t>
            </a:r>
            <a:r>
              <a:rPr lang="fr-FR" smtClean="0">
                <a:hlinkClick r:id="rId4"/>
              </a:rPr>
              <a:t>cran.r-project.org/web/packages/stm/vignettes/stmVignette.pdf</a:t>
            </a:r>
            <a:r>
              <a:rPr lang="fr-FR" smtClean="0"/>
              <a:t>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418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5627" y="103134"/>
            <a:ext cx="4442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>
                <a:solidFill>
                  <a:srgbClr val="ED5B00"/>
                </a:solidFill>
                <a:latin typeface="Arial" charset="0"/>
                <a:ea typeface="Arial" charset="0"/>
                <a:cs typeface="Arial" charset="0"/>
              </a:rPr>
              <a:t>Parametres de LDA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66531" y="1215483"/>
            <a:ext cx="34813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K: </a:t>
            </a:r>
            <a:r>
              <a:rPr lang="fr-FR" smtClean="0"/>
              <a:t>Nombre de topics</a:t>
            </a:r>
          </a:p>
          <a:p>
            <a:r>
              <a:rPr lang="fr-FR" smtClean="0"/>
              <a:t>α</a:t>
            </a:r>
            <a:r>
              <a:rPr lang="fr-FR"/>
              <a:t>: Nombre de topics par </a:t>
            </a:r>
            <a:r>
              <a:rPr lang="fr-FR" smtClean="0"/>
              <a:t>document</a:t>
            </a:r>
          </a:p>
          <a:p>
            <a:r>
              <a:rPr lang="fr-FR" smtClean="0"/>
              <a:t>β: </a:t>
            </a:r>
            <a:r>
              <a:rPr lang="fr-FR"/>
              <a:t>Nombre de mots par topic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5627" y="2138814"/>
            <a:ext cx="115791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Le plus difficile est de trouver le nombre de topics optimum</a:t>
            </a:r>
          </a:p>
          <a:p>
            <a:r>
              <a:rPr lang="fr-FR" smtClean="0"/>
              <a:t>De nombreuses techniques et reponses </a:t>
            </a:r>
          </a:p>
          <a:p>
            <a:pPr marL="285750" indent="-285750">
              <a:buFont typeface="Arial" charset="0"/>
              <a:buChar char="•"/>
            </a:pPr>
            <a:r>
              <a:rPr lang="fr-FR"/>
              <a:t>Hierarchical Dirichlet process a la place de LDA </a:t>
            </a:r>
            <a:r>
              <a:rPr lang="fr-FR">
                <a:hlinkClick r:id="rId2"/>
              </a:rPr>
              <a:t>https://</a:t>
            </a:r>
            <a:r>
              <a:rPr lang="fr-FR" smtClean="0">
                <a:hlinkClick r:id="rId2"/>
              </a:rPr>
              <a:t>en.wikipedia.org/wiki/Hierarchical_Dirichlet_process</a:t>
            </a:r>
            <a:r>
              <a:rPr lang="fr-FR" smtClean="0"/>
              <a:t> </a:t>
            </a:r>
          </a:p>
          <a:p>
            <a:pPr marL="285750" indent="-285750">
              <a:buFont typeface="Arial" charset="0"/>
              <a:buChar char="•"/>
            </a:pPr>
            <a:r>
              <a:rPr lang="fr-FR" smtClean="0"/>
              <a:t>Clustering metrics</a:t>
            </a:r>
          </a:p>
          <a:p>
            <a:pPr marL="285750" indent="-285750">
              <a:buFont typeface="Arial" charset="0"/>
              <a:buChar char="•"/>
            </a:pPr>
            <a:r>
              <a:rPr lang="fr-FR"/>
              <a:t>4 methodes: </a:t>
            </a:r>
            <a:r>
              <a:rPr lang="fr-FR">
                <a:hlinkClick r:id="rId3"/>
              </a:rPr>
              <a:t>https://</a:t>
            </a:r>
            <a:r>
              <a:rPr lang="fr-FR" smtClean="0">
                <a:hlinkClick r:id="rId3"/>
              </a:rPr>
              <a:t>cran.r-project.org/web/packages/ldatuning/vignettes/topics.html</a:t>
            </a:r>
            <a:r>
              <a:rPr lang="fr-FR" smtClean="0"/>
              <a:t> </a:t>
            </a:r>
          </a:p>
          <a:p>
            <a:endParaRPr lang="fr-FR"/>
          </a:p>
          <a:p>
            <a:r>
              <a:rPr lang="fr-FR"/>
              <a:t/>
            </a:r>
            <a:br>
              <a:rPr lang="fr-FR"/>
            </a:br>
            <a:endParaRPr lang="fr-FR"/>
          </a:p>
          <a:p>
            <a:endParaRPr lang="fr-FR"/>
          </a:p>
        </p:txBody>
      </p:sp>
      <p:sp>
        <p:nvSpPr>
          <p:cNvPr id="7" name="TextBox 6"/>
          <p:cNvSpPr txBox="1"/>
          <p:nvPr/>
        </p:nvSpPr>
        <p:spPr>
          <a:xfrm>
            <a:off x="405627" y="4181708"/>
            <a:ext cx="108952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/>
              <a:t>Semantic </a:t>
            </a:r>
            <a:r>
              <a:rPr lang="fr-FR" b="1" smtClean="0"/>
              <a:t>Coherence</a:t>
            </a:r>
            <a:r>
              <a:rPr lang="fr-FR" smtClean="0"/>
              <a:t> </a:t>
            </a:r>
            <a:r>
              <a:rPr lang="fr-FR"/>
              <a:t>: it is maximized when the most probable words in a given topic frequently co-occur </a:t>
            </a:r>
            <a:r>
              <a:rPr lang="fr-FR" smtClean="0"/>
              <a:t>together</a:t>
            </a:r>
          </a:p>
          <a:p>
            <a:r>
              <a:rPr lang="fr-FR"/>
              <a:t>attaining high semantic coherence was relatively easy by having a few topics dominated by very common words</a:t>
            </a:r>
            <a:r>
              <a:rPr lang="fr-FR" smtClean="0"/>
              <a:t>.</a:t>
            </a:r>
          </a:p>
          <a:p>
            <a:r>
              <a:rPr lang="fr-FR"/>
              <a:t>a metric to summarize topics that combines term frequency and exclusivity to that topic into a </a:t>
            </a:r>
            <a:r>
              <a:rPr lang="fr-FR" smtClean="0"/>
              <a:t>univariate</a:t>
            </a:r>
          </a:p>
          <a:p>
            <a:r>
              <a:rPr lang="fr-FR" smtClean="0"/>
              <a:t> </a:t>
            </a:r>
            <a:r>
              <a:rPr lang="fr-FR"/>
              <a:t>summary statistic referred to as </a:t>
            </a:r>
            <a:r>
              <a:rPr lang="fr-FR" smtClean="0"/>
              <a:t>FREX</a:t>
            </a:r>
          </a:p>
          <a:p>
            <a:endParaRPr lang="fr-FR"/>
          </a:p>
          <a:p>
            <a:r>
              <a:rPr lang="fr-FR" smtClean="0"/>
              <a:t>FREX </a:t>
            </a:r>
            <a:r>
              <a:rPr lang="fr-FR" b="1" smtClean="0"/>
              <a:t>exclusivity</a:t>
            </a:r>
            <a:r>
              <a:rPr lang="fr-FR" smtClean="0"/>
              <a:t>: The </a:t>
            </a:r>
            <a:r>
              <a:rPr lang="fr-FR"/>
              <a:t>harmonic mean ensures that chosen terms are both frequent and exclusive, </a:t>
            </a:r>
            <a:endParaRPr lang="fr-FR" smtClean="0"/>
          </a:p>
          <a:p>
            <a:r>
              <a:rPr lang="fr-FR" smtClean="0"/>
              <a:t>rather </a:t>
            </a:r>
            <a:r>
              <a:rPr lang="fr-FR"/>
              <a:t>than simply an extreme on a single dimension.</a:t>
            </a:r>
          </a:p>
        </p:txBody>
      </p:sp>
    </p:spTree>
    <p:extLst>
      <p:ext uri="{BB962C8B-B14F-4D97-AF65-F5344CB8AC3E}">
        <p14:creationId xmlns:p14="http://schemas.microsoft.com/office/powerpoint/2010/main" val="1416756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5627" y="103134"/>
            <a:ext cx="1903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>
                <a:solidFill>
                  <a:srgbClr val="ED5B00"/>
                </a:solidFill>
                <a:latin typeface="Arial" charset="0"/>
                <a:ea typeface="Arial" charset="0"/>
                <a:cs typeface="Arial" charset="0"/>
              </a:rPr>
              <a:t>Rstudio</a:t>
            </a:r>
            <a:endParaRPr lang="en-US" sz="3600" b="1" smtClean="0">
              <a:solidFill>
                <a:srgbClr val="ED5B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9433" y="1973766"/>
            <a:ext cx="534947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Rstudio</a:t>
            </a:r>
          </a:p>
          <a:p>
            <a:r>
              <a:rPr lang="fr-FR">
                <a:hlinkClick r:id="rId2"/>
              </a:rPr>
              <a:t>https://www.rstudio.com/products/rstudio/download</a:t>
            </a:r>
            <a:r>
              <a:rPr lang="fr-FR" smtClean="0">
                <a:hlinkClick r:id="rId2"/>
              </a:rPr>
              <a:t>/</a:t>
            </a:r>
            <a:endParaRPr lang="fr-FR" smtClean="0"/>
          </a:p>
          <a:p>
            <a:endParaRPr lang="fr-FR"/>
          </a:p>
          <a:p>
            <a:r>
              <a:rPr lang="fr-FR" smtClean="0"/>
              <a:t>Load script</a:t>
            </a:r>
          </a:p>
          <a:p>
            <a:r>
              <a:rPr lang="fr-FR" smtClean="0"/>
              <a:t> </a:t>
            </a:r>
          </a:p>
          <a:p>
            <a:r>
              <a:rPr lang="fr-FR" smtClean="0"/>
              <a:t>Run script</a:t>
            </a:r>
          </a:p>
          <a:p>
            <a:r>
              <a:rPr lang="fr-FR" smtClean="0"/>
              <a:t>Load environment</a:t>
            </a:r>
          </a:p>
          <a:p>
            <a:r>
              <a:rPr lang="fr-FR" smtClean="0"/>
              <a:t>Plot</a:t>
            </a:r>
          </a:p>
          <a:p>
            <a:r>
              <a:rPr lang="fr-FR" smtClean="0"/>
              <a:t>Visualize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68068" y="1973766"/>
            <a:ext cx="20779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Les packages</a:t>
            </a:r>
          </a:p>
          <a:p>
            <a:pPr marL="285750" indent="-285750">
              <a:buFont typeface="Arial" charset="0"/>
              <a:buChar char="•"/>
            </a:pPr>
            <a:r>
              <a:rPr lang="fr-FR"/>
              <a:t>install.packages</a:t>
            </a:r>
            <a:r>
              <a:rPr lang="fr-FR" smtClean="0"/>
              <a:t>()</a:t>
            </a:r>
            <a:endParaRPr lang="fr-FR"/>
          </a:p>
          <a:p>
            <a:endParaRPr lang="fr-FR" smtClean="0"/>
          </a:p>
          <a:p>
            <a:r>
              <a:rPr lang="fr-FR" smtClean="0"/>
              <a:t>Working directory</a:t>
            </a:r>
          </a:p>
          <a:p>
            <a:pPr marL="285750" indent="-285750">
              <a:buFont typeface="Arial" charset="0"/>
              <a:buChar char="•"/>
            </a:pPr>
            <a:r>
              <a:rPr lang="fr-FR" smtClean="0"/>
              <a:t>setwd()</a:t>
            </a:r>
          </a:p>
          <a:p>
            <a:pPr marL="285750" indent="-285750">
              <a:buFont typeface="Arial" charset="0"/>
              <a:buChar char="•"/>
            </a:pPr>
            <a:r>
              <a:rPr lang="fr-FR"/>
              <a:t>g</a:t>
            </a:r>
            <a:r>
              <a:rPr lang="fr-FR" smtClean="0"/>
              <a:t>etwed()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3659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05627" y="103134"/>
            <a:ext cx="10178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>
                <a:solidFill>
                  <a:srgbClr val="ED5B00"/>
                </a:solidFill>
                <a:latin typeface="Arial" charset="0"/>
                <a:ea typeface="Arial" charset="0"/>
                <a:cs typeface="Arial" charset="0"/>
              </a:rPr>
              <a:t>Lab 1: Topic Modeling sur IEEE - ArsTechnica</a:t>
            </a:r>
            <a:endParaRPr lang="en-US" sz="3600" b="1" smtClean="0">
              <a:solidFill>
                <a:srgbClr val="ED5B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15122" y="1271239"/>
            <a:ext cx="879574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/>
              <a:t>Lire et Stocker les donnees dans une dataframe: </a:t>
            </a:r>
            <a:r>
              <a:rPr lang="fr-FR" b="1"/>
              <a:t>read.csv</a:t>
            </a:r>
          </a:p>
          <a:p>
            <a:pPr marL="285750" indent="-285750">
              <a:buFont typeface="Arial" charset="0"/>
              <a:buChar char="•"/>
            </a:pPr>
            <a:r>
              <a:rPr lang="fr-FR" b="1" smtClean="0"/>
              <a:t>textProcessor</a:t>
            </a:r>
            <a:r>
              <a:rPr lang="fr-FR" smtClean="0"/>
              <a:t>: preprocessing du texte, transformations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mtClean="0"/>
              <a:t>removestopwords  </a:t>
            </a:r>
            <a:r>
              <a:rPr lang="fr-FR"/>
              <a:t>: filtrer </a:t>
            </a:r>
            <a:r>
              <a:rPr lang="fr-FR"/>
              <a:t>les </a:t>
            </a:r>
            <a:r>
              <a:rPr lang="fr-FR" smtClean="0"/>
              <a:t>stopwords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mtClean="0"/>
              <a:t>removenumbers , removepunctuation </a:t>
            </a:r>
            <a:r>
              <a:rPr lang="fr-FR"/>
              <a:t>: enlever </a:t>
            </a:r>
            <a:r>
              <a:rPr lang="fr-FR"/>
              <a:t>les </a:t>
            </a:r>
            <a:r>
              <a:rPr lang="fr-FR" smtClean="0"/>
              <a:t>chiffres et signes </a:t>
            </a:r>
            <a:r>
              <a:rPr lang="fr-FR"/>
              <a:t>de </a:t>
            </a:r>
            <a:r>
              <a:rPr lang="fr-FR" smtClean="0"/>
              <a:t>ponctuation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mtClean="0"/>
              <a:t>wordLengths      </a:t>
            </a:r>
            <a:r>
              <a:rPr lang="fr-FR"/>
              <a:t>: ne garder que les mots </a:t>
            </a:r>
            <a:r>
              <a:rPr lang="fr-FR"/>
              <a:t>de </a:t>
            </a:r>
            <a:r>
              <a:rPr lang="fr-FR" smtClean="0"/>
              <a:t>n </a:t>
            </a:r>
            <a:r>
              <a:rPr lang="fr-FR"/>
              <a:t>characteres </a:t>
            </a:r>
            <a:r>
              <a:rPr lang="fr-FR"/>
              <a:t>ou </a:t>
            </a:r>
            <a:r>
              <a:rPr lang="fr-FR" smtClean="0"/>
              <a:t>plus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mtClean="0"/>
              <a:t>striphtml        </a:t>
            </a:r>
            <a:r>
              <a:rPr lang="fr-FR"/>
              <a:t>: enlever les tags </a:t>
            </a:r>
            <a:r>
              <a:rPr lang="fr-FR"/>
              <a:t>HTML</a:t>
            </a:r>
            <a:r>
              <a:rPr lang="fr-FR" smtClean="0"/>
              <a:t>,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mtClean="0"/>
              <a:t>stem             </a:t>
            </a:r>
            <a:r>
              <a:rPr lang="fr-FR"/>
              <a:t>: ne garder que la racine </a:t>
            </a:r>
            <a:r>
              <a:rPr lang="fr-FR"/>
              <a:t>des </a:t>
            </a:r>
            <a:r>
              <a:rPr lang="fr-FR" smtClean="0"/>
              <a:t>mots (non utilisé)</a:t>
            </a:r>
            <a:endParaRPr lang="fr-FR"/>
          </a:p>
          <a:p>
            <a:pPr marL="285750" indent="-285750">
              <a:buFont typeface="Arial" charset="0"/>
              <a:buChar char="•"/>
            </a:pPr>
            <a:r>
              <a:rPr lang="fr-FR" b="1" smtClean="0"/>
              <a:t>prepDocuments</a:t>
            </a:r>
            <a:r>
              <a:rPr lang="fr-FR" smtClean="0"/>
              <a:t>: 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mtClean="0"/>
              <a:t>Création des structures requises pour STM, 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mtClean="0"/>
              <a:t>Filtrage des mots trop ou peu frequents</a:t>
            </a:r>
          </a:p>
          <a:p>
            <a:pPr marL="285750" indent="-285750">
              <a:buFont typeface="Arial" charset="0"/>
              <a:buChar char="•"/>
            </a:pPr>
            <a:r>
              <a:rPr lang="fr-FR" smtClean="0"/>
              <a:t>Définir les variables externes: rubrique et journal</a:t>
            </a:r>
          </a:p>
          <a:p>
            <a:pPr marL="285750" indent="-285750">
              <a:buFont typeface="Arial" charset="0"/>
              <a:buChar char="•"/>
            </a:pPr>
            <a:r>
              <a:rPr lang="fr-FR" b="1"/>
              <a:t>s</a:t>
            </a:r>
            <a:r>
              <a:rPr lang="fr-FR" b="1" smtClean="0"/>
              <a:t>tm</a:t>
            </a:r>
            <a:r>
              <a:rPr lang="fr-FR" smtClean="0"/>
              <a:t>: trouver les topics</a:t>
            </a:r>
          </a:p>
          <a:p>
            <a:pPr marL="285750" indent="-285750">
              <a:buFont typeface="Arial" charset="0"/>
              <a:buChar char="•"/>
            </a:pPr>
            <a:r>
              <a:rPr lang="fr-FR" smtClean="0"/>
              <a:t>Analyser les resultats avec: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906732"/>
              </p:ext>
            </p:extLst>
          </p:nvPr>
        </p:nvGraphicFramePr>
        <p:xfrm>
          <a:off x="1782863" y="5232187"/>
          <a:ext cx="8128000" cy="1188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marL="742950" lvl="1" indent="-285750">
                        <a:buFont typeface="Arial" charset="0"/>
                        <a:buChar char="•"/>
                      </a:pPr>
                      <a:r>
                        <a:rPr lang="fr-FR" smtClean="0"/>
                        <a:t>labelTopics</a:t>
                      </a:r>
                    </a:p>
                    <a:p>
                      <a:pPr marL="742950" lvl="1" indent="-285750">
                        <a:buFont typeface="Arial" charset="0"/>
                        <a:buChar char="•"/>
                      </a:pPr>
                      <a:r>
                        <a:rPr lang="fr-FR" smtClean="0"/>
                        <a:t>plot.STM</a:t>
                      </a:r>
                    </a:p>
                    <a:p>
                      <a:pPr marL="742950" lvl="1" indent="-285750">
                        <a:buFont typeface="Arial" charset="0"/>
                        <a:buChar char="•"/>
                      </a:pPr>
                      <a:r>
                        <a:rPr lang="fr-FR" smtClean="0"/>
                        <a:t>topicCorr</a:t>
                      </a:r>
                    </a:p>
                    <a:p>
                      <a:pPr marL="742950" lvl="1" indent="-285750">
                        <a:buFont typeface="Arial" charset="0"/>
                        <a:buChar char="•"/>
                      </a:pPr>
                      <a:r>
                        <a:rPr lang="fr-FR" smtClean="0"/>
                        <a:t>topicQuality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42950" lvl="1" indent="-285750">
                        <a:buFont typeface="Arial" charset="0"/>
                        <a:buChar char="•"/>
                      </a:pPr>
                      <a:r>
                        <a:rPr lang="fr-FR" smtClean="0"/>
                        <a:t>Cloud</a:t>
                      </a:r>
                    </a:p>
                    <a:p>
                      <a:pPr marL="742950" lvl="1" indent="-285750">
                        <a:buFont typeface="Arial" charset="0"/>
                        <a:buChar char="•"/>
                      </a:pPr>
                      <a:r>
                        <a:rPr lang="fr-FR" smtClean="0"/>
                        <a:t>stmBrowser</a:t>
                      </a:r>
                    </a:p>
                    <a:p>
                      <a:pPr marL="742950" lvl="1" indent="-285750">
                        <a:buFont typeface="Arial" charset="0"/>
                        <a:buChar char="•"/>
                      </a:pPr>
                      <a:r>
                        <a:rPr lang="fr-FR" smtClean="0"/>
                        <a:t>findThoughts</a:t>
                      </a:r>
                    </a:p>
                    <a:p>
                      <a:pPr marL="742950" lvl="1" indent="-285750">
                        <a:buFont typeface="Arial" charset="0"/>
                        <a:buChar char="•"/>
                      </a:pPr>
                      <a:r>
                        <a:rPr lang="fr-FR" smtClean="0"/>
                        <a:t>findTopic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470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82751" y="1103971"/>
            <a:ext cx="673787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STM trouve K par lui-même =&gt; 63 topics</a:t>
            </a:r>
          </a:p>
          <a:p>
            <a:r>
              <a:rPr lang="fr-FR" smtClean="0"/>
              <a:t>Les topics sont bons</a:t>
            </a:r>
          </a:p>
          <a:p>
            <a:r>
              <a:rPr lang="fr-FR" smtClean="0"/>
              <a:t>Mais peu de documents, les topics sont maigres</a:t>
            </a:r>
          </a:p>
          <a:p>
            <a:r>
              <a:rPr lang="fr-FR" smtClean="0"/>
              <a:t>Illustré par le wordcloud. Quelques mots tres importants.</a:t>
            </a:r>
          </a:p>
          <a:p>
            <a:endParaRPr lang="fr-FR"/>
          </a:p>
          <a:p>
            <a:r>
              <a:rPr lang="fr-FR" smtClean="0"/>
              <a:t>Autre methode pour trouver le nombre de topics optimal: Grid search</a:t>
            </a:r>
          </a:p>
          <a:p>
            <a:r>
              <a:rPr lang="fr-FR" smtClean="0"/>
              <a:t>=&gt; On fait varier K de 20 a 50</a:t>
            </a:r>
          </a:p>
          <a:p>
            <a:pPr marL="285750" indent="-285750">
              <a:buFont typeface="Symbol" charset="2"/>
              <a:buChar char="Þ"/>
            </a:pPr>
            <a:r>
              <a:rPr lang="fr-FR" smtClean="0"/>
              <a:t>On regarde Semantic coherence vs Exclusivity</a:t>
            </a:r>
          </a:p>
          <a:p>
            <a:pPr marL="285750" indent="-285750">
              <a:buFont typeface="Symbol" charset="2"/>
              <a:buChar char="Þ"/>
            </a:pPr>
            <a:r>
              <a:rPr lang="fr-FR" smtClean="0"/>
              <a:t>Sur ce corpus, quand le nombre de topics croit:</a:t>
            </a:r>
          </a:p>
          <a:p>
            <a:pPr marL="742950" lvl="1" indent="-285750">
              <a:buFont typeface="Symbol" charset="2"/>
              <a:buChar char="Þ"/>
            </a:pPr>
            <a:r>
              <a:rPr lang="fr-FR" smtClean="0"/>
              <a:t>semantic coherence croit </a:t>
            </a:r>
          </a:p>
          <a:p>
            <a:pPr marL="742950" lvl="1" indent="-285750">
              <a:buFont typeface="Symbol" charset="2"/>
              <a:buChar char="Þ"/>
            </a:pPr>
            <a:r>
              <a:rPr lang="fr-FR" smtClean="0"/>
              <a:t>Exclusivité decroit</a:t>
            </a:r>
          </a:p>
          <a:p>
            <a:pPr marL="285750" indent="-285750">
              <a:buFont typeface="Symbol" charset="2"/>
              <a:buChar char="Þ"/>
            </a:pPr>
            <a:endParaRPr lang="fr-FR" smtClean="0"/>
          </a:p>
          <a:p>
            <a:pPr marL="285750" indent="-285750">
              <a:buFont typeface="Symbol" charset="2"/>
              <a:buChar char="Þ"/>
            </a:pPr>
            <a:r>
              <a:rPr lang="fr-FR" smtClean="0"/>
              <a:t>Essayons avec N = 20 </a:t>
            </a:r>
          </a:p>
          <a:p>
            <a:pPr marL="285750" indent="-285750">
              <a:buFont typeface="Symbol" charset="2"/>
              <a:buChar char="Þ"/>
            </a:pPr>
            <a:endParaRPr lang="fr-FR"/>
          </a:p>
          <a:p>
            <a:pPr marL="285750" indent="-285750">
              <a:buFont typeface="Symbol" charset="2"/>
              <a:buChar char="Þ"/>
            </a:pPr>
            <a:endParaRPr lang="fr-FR"/>
          </a:p>
        </p:txBody>
      </p:sp>
      <p:sp>
        <p:nvSpPr>
          <p:cNvPr id="5" name="TextBox 4"/>
          <p:cNvSpPr txBox="1"/>
          <p:nvPr/>
        </p:nvSpPr>
        <p:spPr>
          <a:xfrm>
            <a:off x="405627" y="103134"/>
            <a:ext cx="10307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solidFill>
                  <a:srgbClr val="ED5B00"/>
                </a:solidFill>
                <a:latin typeface="Arial" charset="0"/>
                <a:ea typeface="Arial" charset="0"/>
                <a:cs typeface="Arial" charset="0"/>
              </a:rPr>
              <a:t>Lab </a:t>
            </a:r>
            <a:r>
              <a:rPr lang="en-US" sz="3600" b="1" smtClean="0">
                <a:solidFill>
                  <a:srgbClr val="ED5B00"/>
                </a:solidFill>
                <a:latin typeface="Arial" charset="0"/>
                <a:ea typeface="Arial" charset="0"/>
                <a:cs typeface="Arial" charset="0"/>
              </a:rPr>
              <a:t>1: </a:t>
            </a:r>
            <a:r>
              <a:rPr lang="en-US" sz="3600" b="1">
                <a:solidFill>
                  <a:srgbClr val="ED5B00"/>
                </a:solidFill>
                <a:latin typeface="Arial" charset="0"/>
                <a:ea typeface="Arial" charset="0"/>
                <a:cs typeface="Arial" charset="0"/>
              </a:rPr>
              <a:t>Topic Modeling sur IEEE - ArsTechnica</a:t>
            </a:r>
            <a:endParaRPr lang="en-US" sz="3600" b="1" smtClean="0">
              <a:solidFill>
                <a:srgbClr val="ED5B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63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5627" y="103134"/>
            <a:ext cx="6288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>
                <a:solidFill>
                  <a:srgbClr val="ED5B00"/>
                </a:solidFill>
                <a:latin typeface="Arial" charset="0"/>
                <a:ea typeface="Arial" charset="0"/>
                <a:cs typeface="Arial" charset="0"/>
              </a:rPr>
              <a:t>Interpretation des Résultats</a:t>
            </a:r>
            <a:endParaRPr lang="en-US" sz="3600" b="1" smtClean="0">
              <a:solidFill>
                <a:srgbClr val="ED5B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9727" y="1338146"/>
            <a:ext cx="8082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Si on set le nombre de topic a 0 =&gt; l’algo estime  43 topics le nombre optimal</a:t>
            </a:r>
          </a:p>
          <a:p>
            <a:r>
              <a:rPr lang="fr-FR" smtClean="0"/>
              <a:t>Cela donne des topics tres ‘maigres’, peu de documents, quelques mots tres exclusif</a:t>
            </a:r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1159727" y="2276630"/>
            <a:ext cx="8348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Un Gridsearch donne 24 pour un nombre de topics favorisant la coherence semantique</a:t>
            </a:r>
          </a:p>
          <a:p>
            <a:r>
              <a:rPr lang="fr-FR" smtClean="0"/>
              <a:t>Et ~=60 pour l’exclusivité</a:t>
            </a:r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1159727" y="3345366"/>
            <a:ext cx="5721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Pour le modele K=24, on identifie bien les N topics suivants</a:t>
            </a:r>
            <a:endParaRPr lang="fr-FR"/>
          </a:p>
        </p:txBody>
      </p:sp>
      <p:sp>
        <p:nvSpPr>
          <p:cNvPr id="10" name="TextBox 9"/>
          <p:cNvSpPr txBox="1"/>
          <p:nvPr/>
        </p:nvSpPr>
        <p:spPr>
          <a:xfrm>
            <a:off x="1159727" y="4248614"/>
            <a:ext cx="10485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L’etape de preparation est assez efficace malgré quelques mots bizarres due au traitement de la ponctuation</a:t>
            </a:r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1159727" y="4782530"/>
            <a:ext cx="994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Le corpus est: propre, sans faute d’orthographe, de longs paragraphes équilibrés, des sujets bien établis</a:t>
            </a:r>
            <a:r>
              <a:rPr lang="is-IS" smtClean="0"/>
              <a:t>…</a:t>
            </a:r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1304693" y="5475249"/>
            <a:ext cx="2732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C’est trop beau pour durer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162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5627" y="103134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>
                <a:solidFill>
                  <a:srgbClr val="ED5B00"/>
                </a:solidFill>
                <a:latin typeface="Arial" charset="0"/>
                <a:ea typeface="Arial" charset="0"/>
                <a:cs typeface="Arial" charset="0"/>
              </a:rPr>
              <a:t>Plan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4402" y="1897045"/>
            <a:ext cx="308206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I: Topic Modeling</a:t>
            </a:r>
          </a:p>
          <a:p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Nature et applications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Approche</a:t>
            </a:r>
            <a:r>
              <a:rPr lang="en-US" dirty="0" smtClean="0"/>
              <a:t> </a:t>
            </a:r>
            <a:r>
              <a:rPr lang="en-US" dirty="0" err="1" smtClean="0"/>
              <a:t>deterministe</a:t>
            </a:r>
            <a:r>
              <a:rPr lang="en-US" dirty="0" smtClean="0"/>
              <a:t>: LSA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Approche</a:t>
            </a:r>
            <a:r>
              <a:rPr lang="en-US" dirty="0" smtClean="0"/>
              <a:t> </a:t>
            </a:r>
            <a:r>
              <a:rPr lang="en-US" dirty="0" err="1" smtClean="0"/>
              <a:t>Probabiliste</a:t>
            </a:r>
            <a:r>
              <a:rPr lang="en-US" dirty="0" smtClean="0"/>
              <a:t>: LDA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Librairies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R et python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11724" y="1897045"/>
            <a:ext cx="355135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II: </a:t>
            </a:r>
            <a:r>
              <a:rPr lang="en-US" dirty="0" err="1"/>
              <a:t>Projet</a:t>
            </a:r>
            <a:r>
              <a:rPr lang="en-US" dirty="0"/>
              <a:t>: Forum Alt-right Pro </a:t>
            </a:r>
            <a:r>
              <a:rPr lang="en-US" dirty="0" smtClean="0"/>
              <a:t>Trump</a:t>
            </a:r>
          </a:p>
          <a:p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Le Corpus brut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Premier </a:t>
            </a:r>
            <a:r>
              <a:rPr lang="fr-FR" dirty="0" smtClean="0"/>
              <a:t>résultats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mauvais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Quels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 smtClean="0"/>
              <a:t> les </a:t>
            </a:r>
            <a:r>
              <a:rPr lang="en-US" dirty="0" err="1" smtClean="0"/>
              <a:t>problemes</a:t>
            </a:r>
            <a:r>
              <a:rPr lang="en-US" dirty="0" smtClean="0"/>
              <a:t>?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Comment </a:t>
            </a:r>
            <a:r>
              <a:rPr lang="en-US" dirty="0" err="1" smtClean="0"/>
              <a:t>ameliorer</a:t>
            </a:r>
            <a:r>
              <a:rPr lang="en-US" dirty="0" smtClean="0"/>
              <a:t> le corpus?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NER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POS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err="1" smtClean="0"/>
              <a:t>Stopwords</a:t>
            </a:r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Et beaucoup de cuisine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err="1" smtClean="0"/>
              <a:t>Exemples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798341" y="1897045"/>
            <a:ext cx="25996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III: Application au français</a:t>
            </a:r>
          </a:p>
          <a:p>
            <a:endParaRPr lang="en-US" smtClean="0"/>
          </a:p>
          <a:p>
            <a:pPr marL="285750" indent="-285750">
              <a:buFont typeface="Arial" charset="0"/>
              <a:buChar char="•"/>
            </a:pPr>
            <a:r>
              <a:rPr lang="en-US" smtClean="0"/>
              <a:t>POS</a:t>
            </a:r>
          </a:p>
          <a:p>
            <a:pPr marL="285750" indent="-285750">
              <a:buFont typeface="Arial" charset="0"/>
              <a:buChar char="•"/>
            </a:pPr>
            <a:r>
              <a:rPr lang="en-US" smtClean="0"/>
              <a:t>NER</a:t>
            </a:r>
          </a:p>
          <a:p>
            <a:pPr marL="285750" indent="-285750">
              <a:buFont typeface="Arial" charset="0"/>
              <a:buChar char="•"/>
            </a:pPr>
            <a:r>
              <a:rPr lang="en-US" smtClean="0"/>
              <a:t>Stopwords</a:t>
            </a:r>
          </a:p>
          <a:p>
            <a:pPr marL="285750" indent="-285750">
              <a:buFont typeface="Arial" charset="0"/>
              <a:buChar char="•"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57531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1625" y="514985"/>
            <a:ext cx="10238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>
                <a:solidFill>
                  <a:srgbClr val="ED5B00"/>
                </a:solidFill>
                <a:latin typeface="Arial" charset="0"/>
                <a:ea typeface="Arial" charset="0"/>
                <a:cs typeface="Arial" charset="0"/>
              </a:rPr>
              <a:t>Partie III: L’alt right US sur un forum facebook</a:t>
            </a:r>
            <a:endParaRPr lang="en-US" sz="3600" b="1" smtClean="0">
              <a:solidFill>
                <a:srgbClr val="ED5B00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853" y="1958526"/>
            <a:ext cx="4762500" cy="3644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49297" y="1958526"/>
            <a:ext cx="985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Alt-pepe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832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1625" y="514985"/>
            <a:ext cx="6417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>
                <a:solidFill>
                  <a:srgbClr val="ED5B00"/>
                </a:solidFill>
                <a:latin typeface="Arial" charset="0"/>
                <a:ea typeface="Arial" charset="0"/>
                <a:cs typeface="Arial" charset="0"/>
              </a:rPr>
              <a:t>Corpus God Emperor Trump</a:t>
            </a:r>
            <a:endParaRPr lang="en-US" sz="3600" b="1" smtClean="0">
              <a:solidFill>
                <a:srgbClr val="ED5B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4917" y="1973766"/>
            <a:ext cx="83701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>
                <a:hlinkClick r:id="rId2"/>
              </a:rPr>
              <a:t>https://</a:t>
            </a:r>
            <a:r>
              <a:rPr lang="fi-FI">
                <a:hlinkClick r:id="rId2"/>
              </a:rPr>
              <a:t>www.facebook.com/GodEmperorTrump</a:t>
            </a:r>
            <a:r>
              <a:rPr lang="fi-FI" smtClean="0">
                <a:hlinkClick r:id="rId2"/>
              </a:rPr>
              <a:t>/</a:t>
            </a:r>
            <a:r>
              <a:rPr lang="fi-FI" smtClean="0"/>
              <a:t> </a:t>
            </a:r>
            <a:endParaRPr lang="fi-FI"/>
          </a:p>
          <a:p>
            <a:r>
              <a:rPr lang="fi-FI" smtClean="0"/>
              <a:t>418790 posts et commentaires, </a:t>
            </a:r>
          </a:p>
          <a:p>
            <a:r>
              <a:rPr lang="fi-FI" smtClean="0"/>
              <a:t>100+ Mb de donnees en csv</a:t>
            </a:r>
          </a:p>
          <a:p>
            <a:r>
              <a:rPr lang="fi-FI" smtClean="0"/>
              <a:t>Tres bruité: orthographe defaillant, images, liens, abbreviations, argot et expressions, </a:t>
            </a:r>
            <a:r>
              <a:rPr lang="is-IS" smtClean="0"/>
              <a:t>…</a:t>
            </a:r>
          </a:p>
          <a:p>
            <a:endParaRPr lang="fr-FR"/>
          </a:p>
        </p:txBody>
      </p:sp>
      <p:sp>
        <p:nvSpPr>
          <p:cNvPr id="7" name="TextBox 6"/>
          <p:cNvSpPr txBox="1"/>
          <p:nvPr/>
        </p:nvSpPr>
        <p:spPr>
          <a:xfrm>
            <a:off x="1889662" y="1382875"/>
            <a:ext cx="5159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Warning: Appel </a:t>
            </a:r>
            <a:r>
              <a:rPr lang="fr-FR"/>
              <a:t>a la haine raciale, </a:t>
            </a:r>
            <a:r>
              <a:rPr lang="fr-FR" smtClean="0"/>
              <a:t>revisionisme, etc </a:t>
            </a:r>
            <a:r>
              <a:rPr lang="is-IS" smtClean="0"/>
              <a:t>…</a:t>
            </a:r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2129883" y="3702205"/>
            <a:ext cx="489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Grouper les commentaires par post =&gt; 9000 lignes</a:t>
            </a:r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401445" y="4263544"/>
            <a:ext cx="14165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hlinkClick r:id="rId3"/>
              </a:rPr>
              <a:t>Example:</a:t>
            </a:r>
          </a:p>
          <a:p>
            <a:r>
              <a:rPr lang="en-US" smtClean="0">
                <a:hlinkClick r:id="rId3"/>
              </a:rPr>
              <a:t>https</a:t>
            </a:r>
            <a:r>
              <a:rPr lang="en-US">
                <a:hlinkClick r:id="rId3"/>
              </a:rPr>
              <a:t>://www.facebook.com/GodEmperorTrump/photos/a.792821487511350.1073741828.791373644322801/1208866165906878</a:t>
            </a:r>
            <a:r>
              <a:rPr lang="en-US">
                <a:hlinkClick r:id="rId3"/>
              </a:rPr>
              <a:t>/?</a:t>
            </a:r>
            <a:r>
              <a:rPr lang="en-US" smtClean="0">
                <a:hlinkClick r:id="rId3"/>
              </a:rPr>
              <a:t>type=3&amp;theater</a:t>
            </a:r>
            <a:r>
              <a:rPr lang="en-US" smtClean="0"/>
              <a:t>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752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1625" y="514985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>
                <a:solidFill>
                  <a:srgbClr val="ED5B00"/>
                </a:solidFill>
                <a:latin typeface="Arial" charset="0"/>
                <a:ea typeface="Arial" charset="0"/>
                <a:cs typeface="Arial" charset="0"/>
              </a:rPr>
              <a:t>STM sur échantillon</a:t>
            </a:r>
            <a:endParaRPr lang="en-US" sz="3600" b="1" smtClean="0">
              <a:solidFill>
                <a:srgbClr val="ED5B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1034" y="1773044"/>
            <a:ext cx="6546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50.000 posts et commentaires, meme methode que precedemment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584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1625" y="514985"/>
            <a:ext cx="6776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>
                <a:solidFill>
                  <a:srgbClr val="ED5B00"/>
                </a:solidFill>
                <a:latin typeface="Arial" charset="0"/>
                <a:ea typeface="Arial" charset="0"/>
                <a:cs typeface="Arial" charset="0"/>
              </a:rPr>
              <a:t>STM sur échantillon: résultats</a:t>
            </a:r>
            <a:endParaRPr lang="en-US" sz="3600" b="1" smtClean="0">
              <a:solidFill>
                <a:srgbClr val="ED5B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8146" y="1360449"/>
            <a:ext cx="45851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Beaucoup plus lent</a:t>
            </a:r>
          </a:p>
          <a:p>
            <a:r>
              <a:rPr lang="fr-FR" smtClean="0"/>
              <a:t>Mais surtout les topics sont incomprehensibles</a:t>
            </a:r>
          </a:p>
          <a:p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3660178" y="2482912"/>
            <a:ext cx="719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Why?</a:t>
            </a:r>
            <a:endParaRPr lang="fr-FR"/>
          </a:p>
        </p:txBody>
      </p:sp>
      <p:sp>
        <p:nvSpPr>
          <p:cNvPr id="7" name="TextBox 6"/>
          <p:cNvSpPr txBox="1"/>
          <p:nvPr/>
        </p:nvSpPr>
        <p:spPr>
          <a:xfrm>
            <a:off x="1338146" y="3245005"/>
            <a:ext cx="242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Garbage in Garbage out</a:t>
            </a:r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7407839" y="1452782"/>
            <a:ext cx="42146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Nettoyage intense du corpus:</a:t>
            </a:r>
          </a:p>
          <a:p>
            <a:pPr marL="285750" indent="-285750">
              <a:buFont typeface="Arial" charset="0"/>
              <a:buChar char="•"/>
            </a:pPr>
            <a:r>
              <a:rPr lang="fr-FR" smtClean="0"/>
              <a:t>Faire le tri entre le bruit et l’information</a:t>
            </a:r>
          </a:p>
          <a:p>
            <a:pPr marL="285750" indent="-285750">
              <a:buFont typeface="Arial" charset="0"/>
              <a:buChar char="•"/>
            </a:pPr>
            <a:r>
              <a:rPr lang="fr-FR"/>
              <a:t>Enlever les noms de personnes</a:t>
            </a:r>
          </a:p>
          <a:p>
            <a:pPr marL="285750" indent="-285750">
              <a:buFont typeface="Arial" charset="0"/>
              <a:buChar char="•"/>
            </a:pPr>
            <a:endParaRPr lang="fr-FR" smtClean="0"/>
          </a:p>
          <a:p>
            <a:pPr marL="285750" indent="-285750">
              <a:buFont typeface="Arial" charset="0"/>
              <a:buChar char="•"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73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1625" y="514985"/>
            <a:ext cx="8776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>
                <a:solidFill>
                  <a:srgbClr val="ED5B00"/>
                </a:solidFill>
                <a:latin typeface="Arial" charset="0"/>
                <a:ea typeface="Arial" charset="0"/>
                <a:cs typeface="Arial" charset="0"/>
              </a:rPr>
              <a:t>Faire le tri entre le bruit et l’information</a:t>
            </a:r>
            <a:endParaRPr lang="en-US" sz="3600" b="1" smtClean="0">
              <a:solidFill>
                <a:srgbClr val="ED5B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39951" y="1694985"/>
            <a:ext cx="935871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/>
              <a:t>Noms de personnes:</a:t>
            </a:r>
          </a:p>
          <a:p>
            <a:pPr marL="285750" indent="-285750">
              <a:buFont typeface="Arial" charset="0"/>
              <a:buChar char="•"/>
            </a:pPr>
            <a:r>
              <a:rPr lang="fr-FR" smtClean="0"/>
              <a:t>Info: Trump, Clinton, Bernie, Suckerberg</a:t>
            </a:r>
          </a:p>
          <a:p>
            <a:pPr marL="285750" indent="-285750">
              <a:buFont typeface="Arial" charset="0"/>
              <a:buChar char="•"/>
            </a:pPr>
            <a:r>
              <a:rPr lang="fr-FR" smtClean="0"/>
              <a:t>Bruit: tag de copains (britney smith,  john doe, </a:t>
            </a:r>
            <a:r>
              <a:rPr lang="is-IS" smtClean="0"/>
              <a:t>…</a:t>
            </a:r>
            <a:r>
              <a:rPr lang="fr-FR" smtClean="0"/>
              <a:t> )</a:t>
            </a:r>
          </a:p>
          <a:p>
            <a:endParaRPr lang="fr-FR" smtClean="0"/>
          </a:p>
          <a:p>
            <a:r>
              <a:rPr lang="fr-FR" smtClean="0"/>
              <a:t>Argot</a:t>
            </a:r>
          </a:p>
          <a:p>
            <a:pPr marL="285750" indent="-285750">
              <a:buFont typeface="Arial" charset="0"/>
              <a:buChar char="•"/>
            </a:pPr>
            <a:r>
              <a:rPr lang="fr-FR" smtClean="0"/>
              <a:t>Info: dindu nuffin, cuck</a:t>
            </a:r>
          </a:p>
          <a:p>
            <a:pPr marL="285750" indent="-285750">
              <a:buFont typeface="Arial" charset="0"/>
              <a:buChar char="•"/>
            </a:pPr>
            <a:r>
              <a:rPr lang="fr-FR" smtClean="0"/>
              <a:t>Bruit: lmfaooooo, lololololol, xdd, </a:t>
            </a:r>
            <a:r>
              <a:rPr lang="is-IS" smtClean="0"/>
              <a:t>…</a:t>
            </a:r>
          </a:p>
          <a:p>
            <a:endParaRPr lang="is-IS" smtClean="0"/>
          </a:p>
          <a:p>
            <a:r>
              <a:rPr lang="is-IS" smtClean="0"/>
              <a:t>Abreviations:</a:t>
            </a:r>
          </a:p>
          <a:p>
            <a:pPr marL="285750" indent="-285750">
              <a:buFont typeface="Arial" charset="0"/>
              <a:buChar char="•"/>
            </a:pPr>
            <a:r>
              <a:rPr lang="en-US" smtClean="0"/>
              <a:t>I</a:t>
            </a:r>
            <a:r>
              <a:rPr lang="is-IS" smtClean="0"/>
              <a:t>nfo: </a:t>
            </a:r>
            <a:r>
              <a:rPr lang="en-US"/>
              <a:t>merica</a:t>
            </a:r>
            <a:r>
              <a:rPr lang="en-US"/>
              <a:t>, </a:t>
            </a:r>
            <a:r>
              <a:rPr lang="en-US"/>
              <a:t>fb</a:t>
            </a:r>
            <a:r>
              <a:rPr lang="en-US"/>
              <a:t>, </a:t>
            </a:r>
            <a:r>
              <a:rPr lang="en-US" smtClean="0"/>
              <a:t>swj</a:t>
            </a:r>
          </a:p>
          <a:p>
            <a:pPr marL="285750" indent="-285750">
              <a:buFont typeface="Arial" charset="0"/>
              <a:buChar char="•"/>
            </a:pPr>
            <a:r>
              <a:rPr lang="en-US"/>
              <a:t>Bruit</a:t>
            </a:r>
            <a:r>
              <a:rPr lang="en-US"/>
              <a:t>: </a:t>
            </a:r>
            <a:r>
              <a:rPr lang="en-US" smtClean="0"/>
              <a:t>thatll (that will), shed (she would), </a:t>
            </a:r>
            <a:r>
              <a:rPr lang="is-IS" smtClean="0"/>
              <a:t>…</a:t>
            </a:r>
          </a:p>
          <a:p>
            <a:pPr marL="285750" indent="-285750">
              <a:buFont typeface="Arial" charset="0"/>
              <a:buChar char="•"/>
            </a:pPr>
            <a:endParaRPr lang="fr-FR" smtClean="0"/>
          </a:p>
          <a:p>
            <a:r>
              <a:rPr lang="fr-FR" smtClean="0"/>
              <a:t>Stopwords: juste equilibre entre enlever les mots trop fréquents sans toucher aux mots signifiants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178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1625" y="514985"/>
            <a:ext cx="9973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>
                <a:solidFill>
                  <a:srgbClr val="ED5B00"/>
                </a:solidFill>
                <a:latin typeface="Arial" charset="0"/>
                <a:ea typeface="Arial" charset="0"/>
                <a:cs typeface="Arial" charset="0"/>
              </a:rPr>
              <a:t>Arsenal NLP de reduction de bruit en python</a:t>
            </a:r>
            <a:endParaRPr lang="en-US" sz="3600" b="1" smtClean="0">
              <a:solidFill>
                <a:srgbClr val="ED5B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5054" y="1639229"/>
            <a:ext cx="749897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smtClean="0"/>
              <a:t>La base: distribution anaconda, jupyter notebooks, pandas</a:t>
            </a:r>
          </a:p>
          <a:p>
            <a:pPr marL="285750" indent="-285750">
              <a:buFont typeface="Arial" charset="0"/>
              <a:buChar char="•"/>
            </a:pPr>
            <a:r>
              <a:rPr lang="fr-FR" smtClean="0"/>
              <a:t>NLTK: tokenization et bien d’autres choses</a:t>
            </a:r>
            <a:endParaRPr lang="fr-FR" smtClean="0">
              <a:hlinkClick r:id="rId2"/>
            </a:endParaRPr>
          </a:p>
          <a:p>
            <a:pPr marL="285750" indent="-285750">
              <a:buFont typeface="Arial" charset="0"/>
              <a:buChar char="•"/>
            </a:pPr>
            <a:r>
              <a:rPr lang="fr-FR" smtClean="0">
                <a:hlinkClick r:id="rId2"/>
              </a:rPr>
              <a:t>Spacy.io</a:t>
            </a:r>
            <a:r>
              <a:rPr lang="fr-FR" smtClean="0"/>
              <a:t>: </a:t>
            </a:r>
            <a:r>
              <a:rPr lang="fr-FR" u="sng">
                <a:solidFill>
                  <a:srgbClr val="FF0000"/>
                </a:solidFill>
              </a:rPr>
              <a:t>Part-of-speech </a:t>
            </a:r>
            <a:r>
              <a:rPr lang="fr-FR" u="sng" smtClean="0">
                <a:solidFill>
                  <a:srgbClr val="FF0000"/>
                </a:solidFill>
              </a:rPr>
              <a:t>tagging, </a:t>
            </a:r>
            <a:r>
              <a:rPr lang="fr-FR" u="sng">
                <a:solidFill>
                  <a:srgbClr val="FF0000"/>
                </a:solidFill>
              </a:rPr>
              <a:t>Named entity</a:t>
            </a:r>
            <a:r>
              <a:rPr lang="fr-FR" u="sng">
                <a:solidFill>
                  <a:srgbClr val="FF0000"/>
                </a:solidFill>
              </a:rPr>
              <a:t> </a:t>
            </a:r>
            <a:r>
              <a:rPr lang="fr-FR" u="sng" smtClean="0">
                <a:solidFill>
                  <a:srgbClr val="FF0000"/>
                </a:solidFill>
              </a:rPr>
              <a:t>recognition</a:t>
            </a:r>
            <a:r>
              <a:rPr lang="fr-FR" smtClean="0"/>
              <a:t>, tokenization, </a:t>
            </a:r>
            <a:r>
              <a:rPr lang="is-IS" smtClean="0"/>
              <a:t>…</a:t>
            </a:r>
          </a:p>
          <a:p>
            <a:pPr marL="285750" indent="-285750">
              <a:buFont typeface="Arial" charset="0"/>
              <a:buChar char="•"/>
            </a:pPr>
            <a:r>
              <a:rPr lang="en-US" smtClean="0">
                <a:hlinkClick r:id="rId3"/>
              </a:rPr>
              <a:t>Inflect</a:t>
            </a:r>
            <a:r>
              <a:rPr lang="en-US" smtClean="0"/>
              <a:t>: pluriels, singuliers, string transformations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mtClean="0">
                <a:hlinkClick r:id="rId4"/>
              </a:rPr>
              <a:t>Enchant</a:t>
            </a:r>
            <a:r>
              <a:rPr lang="en-US" smtClean="0"/>
              <a:t>: </a:t>
            </a:r>
            <a:r>
              <a:rPr lang="en-US"/>
              <a:t>spellchecking library for Python</a:t>
            </a:r>
            <a:endParaRPr lang="is-IS" smtClean="0"/>
          </a:p>
          <a:p>
            <a:pPr marL="285750" indent="-285750">
              <a:buFont typeface="Arial" charset="0"/>
              <a:buChar char="•"/>
            </a:pPr>
            <a:r>
              <a:rPr lang="is-IS" smtClean="0"/>
              <a:t>Regex: pour reduire certaines strings </a:t>
            </a:r>
            <a:r>
              <a:rPr lang="is-IS" i="1" smtClean="0"/>
              <a:t>lmaooooo =&gt; lmao</a:t>
            </a:r>
          </a:p>
          <a:p>
            <a:pPr marL="285750" indent="-285750">
              <a:buFont typeface="Arial" charset="0"/>
              <a:buChar char="•"/>
            </a:pPr>
            <a:r>
              <a:rPr lang="is-IS" smtClean="0"/>
              <a:t>textBlob,  vader pour sentiment analysis</a:t>
            </a:r>
          </a:p>
          <a:p>
            <a:pPr marL="285750" indent="-285750">
              <a:buFont typeface="Arial" charset="0"/>
              <a:buChar char="•"/>
            </a:pPr>
            <a:r>
              <a:rPr lang="is-IS" smtClean="0"/>
              <a:t>Wordnet et </a:t>
            </a:r>
            <a:r>
              <a:rPr lang="en-US" smtClean="0"/>
              <a:t>S</a:t>
            </a:r>
            <a:r>
              <a:rPr lang="is-IS" smtClean="0"/>
              <a:t>entiwordnet: synonyme, proximité, signification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599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1625" y="514985"/>
            <a:ext cx="7187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>
                <a:solidFill>
                  <a:srgbClr val="ED5B00"/>
                </a:solidFill>
                <a:latin typeface="Arial" charset="0"/>
                <a:ea typeface="Arial" charset="0"/>
                <a:cs typeface="Arial" charset="0"/>
              </a:rPr>
              <a:t>Pipeline pour FB-GET: les noms</a:t>
            </a:r>
            <a:endParaRPr lang="en-US" sz="3600" b="1" smtClean="0">
              <a:solidFill>
                <a:srgbClr val="ED5B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50741" y="1605776"/>
            <a:ext cx="614245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Comment séparer les noms utiles des noms inutiles?</a:t>
            </a:r>
          </a:p>
          <a:p>
            <a:r>
              <a:rPr lang="fr-FR" smtClean="0"/>
              <a:t>Named Entity Recognition avec Spacy</a:t>
            </a:r>
          </a:p>
          <a:p>
            <a:endParaRPr lang="fr-FR"/>
          </a:p>
          <a:p>
            <a:r>
              <a:rPr lang="fr-FR"/>
              <a:t>Pour chaque commentaire le NER </a:t>
            </a:r>
            <a:r>
              <a:rPr lang="fr-FR"/>
              <a:t>va </a:t>
            </a:r>
            <a:r>
              <a:rPr lang="fr-FR" smtClean="0"/>
              <a:t>identifier:</a:t>
            </a:r>
          </a:p>
          <a:p>
            <a:pPr marL="285750" indent="-285750">
              <a:buFont typeface="Arial" charset="0"/>
              <a:buChar char="•"/>
            </a:pPr>
            <a:r>
              <a:rPr lang="fr-FR" smtClean="0"/>
              <a:t>PERSON: personnes</a:t>
            </a:r>
          </a:p>
          <a:p>
            <a:pPr marL="285750" indent="-285750">
              <a:buFont typeface="Arial" charset="0"/>
              <a:buChar char="•"/>
            </a:pPr>
            <a:r>
              <a:rPr lang="fr-FR" smtClean="0"/>
              <a:t>GPE: pays, villes, etats</a:t>
            </a:r>
          </a:p>
          <a:p>
            <a:pPr marL="285750" indent="-285750">
              <a:buFont typeface="Arial" charset="0"/>
              <a:buChar char="•"/>
            </a:pPr>
            <a:r>
              <a:rPr lang="fr-FR" smtClean="0"/>
              <a:t>ORG: entreprises, marques</a:t>
            </a:r>
          </a:p>
          <a:p>
            <a:pPr marL="285750" indent="-285750">
              <a:buFont typeface="Arial" charset="0"/>
              <a:buChar char="•"/>
            </a:pPr>
            <a:r>
              <a:rPr lang="fr-FR" smtClean="0"/>
              <a:t>NORP: Nationalités, religions, </a:t>
            </a:r>
            <a:r>
              <a:rPr lang="is-IS" smtClean="0"/>
              <a:t>…</a:t>
            </a:r>
            <a:endParaRPr lang="fr-FR" smtClean="0"/>
          </a:p>
          <a:p>
            <a:pPr marL="285750" indent="-285750">
              <a:buFont typeface="Arial" charset="0"/>
              <a:buChar char="•"/>
            </a:pPr>
            <a:r>
              <a:rPr lang="is-IS" smtClean="0"/>
              <a:t>…</a:t>
            </a:r>
          </a:p>
          <a:p>
            <a:pPr marL="285750" indent="-285750">
              <a:buFont typeface="Arial" charset="0"/>
              <a:buChar char="•"/>
            </a:pPr>
            <a:r>
              <a:rPr lang="en-US">
                <a:hlinkClick r:id="rId2"/>
              </a:rPr>
              <a:t>https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spacy.io/docs/usage/entity-recognition#entity-types</a:t>
            </a:r>
            <a:r>
              <a:rPr lang="en-US" smtClean="0"/>
              <a:t> </a:t>
            </a:r>
          </a:p>
          <a:p>
            <a:r>
              <a:rPr lang="en-US" smtClean="0"/>
              <a:t>Donc premiere etape, est de lister les entites dans le corpus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112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43668" y="1307585"/>
            <a:ext cx="841545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mtClean="0"/>
              <a:t>Extraction </a:t>
            </a:r>
            <a:r>
              <a:rPr lang="fr-FR"/>
              <a:t>de </a:t>
            </a:r>
            <a:r>
              <a:rPr lang="fr-FR" smtClean="0"/>
              <a:t>sujets a partir d’un set de documents de façon non supervisées</a:t>
            </a:r>
          </a:p>
          <a:p>
            <a:r>
              <a:rPr lang="fr-FR" smtClean="0"/>
              <a:t>Aucun a priori sur le contenu des documents</a:t>
            </a:r>
          </a:p>
          <a:p>
            <a:endParaRPr lang="fr-FR" smtClean="0"/>
          </a:p>
          <a:p>
            <a:pPr marL="285750" indent="-285750">
              <a:buFont typeface="Symbol" charset="2"/>
              <a:buChar char="Þ"/>
            </a:pPr>
            <a:r>
              <a:rPr lang="fr-FR" smtClean="0"/>
              <a:t>Quels sont les themes, les sujets abordés dans ces documents?</a:t>
            </a:r>
          </a:p>
          <a:p>
            <a:pPr marL="285750" indent="-285750">
              <a:buFont typeface="Symbol" charset="2"/>
              <a:buChar char="Þ"/>
            </a:pPr>
            <a:r>
              <a:rPr lang="fr-FR" smtClean="0"/>
              <a:t>Decouvrir des trends</a:t>
            </a:r>
          </a:p>
          <a:p>
            <a:pPr marL="285750" indent="-285750">
              <a:buFont typeface="Symbol" charset="2"/>
              <a:buChar char="Þ"/>
            </a:pPr>
            <a:r>
              <a:rPr lang="fr-FR" smtClean="0"/>
              <a:t>Croisement avec des variables externes</a:t>
            </a:r>
          </a:p>
          <a:p>
            <a:pPr marL="742950" lvl="1" indent="-285750">
              <a:buFont typeface="Symbol" charset="2"/>
              <a:buChar char="Þ"/>
            </a:pPr>
            <a:r>
              <a:rPr lang="fr-FR" smtClean="0"/>
              <a:t>Evolution dans le temps</a:t>
            </a:r>
          </a:p>
          <a:p>
            <a:pPr marL="742950" lvl="1" indent="-285750">
              <a:buFont typeface="Symbol" charset="2"/>
              <a:buChar char="Þ"/>
            </a:pPr>
            <a:r>
              <a:rPr lang="fr-FR" smtClean="0"/>
              <a:t>Ecrivain, Locuteur, parti politique, age du capitaine, info demographique</a:t>
            </a:r>
          </a:p>
          <a:p>
            <a:pPr marL="285750" indent="-285750">
              <a:buFont typeface="Symbol" charset="2"/>
              <a:buChar char="Þ"/>
            </a:pPr>
            <a:r>
              <a:rPr lang="fr-FR" smtClean="0"/>
              <a:t>Autres utilisation </a:t>
            </a:r>
          </a:p>
          <a:p>
            <a:pPr marL="742950" lvl="1" indent="-285750">
              <a:buFont typeface="Symbol" charset="2"/>
              <a:buChar char="Þ"/>
            </a:pPr>
            <a:r>
              <a:rPr lang="fr-FR" smtClean="0"/>
              <a:t>Input de model predictifs</a:t>
            </a:r>
          </a:p>
          <a:p>
            <a:pPr marL="742950" lvl="1" indent="-285750">
              <a:buFont typeface="Symbol" charset="2"/>
              <a:buChar char="Þ"/>
            </a:pPr>
            <a:r>
              <a:rPr lang="fr-FR" smtClean="0"/>
              <a:t>Definir un set de document pour l’apprentissage de modeles en machine learning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5627" y="103134"/>
            <a:ext cx="7306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>
                <a:solidFill>
                  <a:srgbClr val="ED5B00"/>
                </a:solidFill>
                <a:latin typeface="Arial" charset="0"/>
                <a:ea typeface="Arial" charset="0"/>
                <a:cs typeface="Arial" charset="0"/>
              </a:rPr>
              <a:t>Qu’est ce que le Topic Modeling </a:t>
            </a:r>
          </a:p>
        </p:txBody>
      </p:sp>
    </p:spTree>
    <p:extLst>
      <p:ext uri="{BB962C8B-B14F-4D97-AF65-F5344CB8AC3E}">
        <p14:creationId xmlns:p14="http://schemas.microsoft.com/office/powerpoint/2010/main" val="273737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8003" y="1126274"/>
            <a:ext cx="1485861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Exemples: </a:t>
            </a:r>
            <a:endParaRPr lang="fr-FR" smtClean="0"/>
          </a:p>
          <a:p>
            <a:pPr marL="285750" indent="-285750">
              <a:buFont typeface="Arial" charset="0"/>
              <a:buChar char="•"/>
            </a:pPr>
            <a:r>
              <a:rPr lang="fr-FR"/>
              <a:t>Gazette de Pensylvanie </a:t>
            </a:r>
            <a:r>
              <a:rPr lang="fr-FR">
                <a:hlinkClick r:id="rId2"/>
              </a:rPr>
              <a:t>http://www.common-place-archives.org/vol-06/no-02/tales</a:t>
            </a:r>
            <a:r>
              <a:rPr lang="fr-FR" smtClean="0">
                <a:hlinkClick r:id="rId2"/>
              </a:rPr>
              <a:t>/</a:t>
            </a:r>
            <a:r>
              <a:rPr lang="fr-FR" smtClean="0"/>
              <a:t> </a:t>
            </a:r>
            <a:endParaRPr lang="fr-FR"/>
          </a:p>
          <a:p>
            <a:pPr marL="285750" indent="-285750">
              <a:buFont typeface="Arial" charset="0"/>
              <a:buChar char="•"/>
            </a:pPr>
            <a:r>
              <a:rPr lang="fr-FR" smtClean="0"/>
              <a:t>Structural </a:t>
            </a:r>
            <a:r>
              <a:rPr lang="fr-FR"/>
              <a:t>Topic Models for Open-Ended Survey </a:t>
            </a:r>
            <a:r>
              <a:rPr lang="fr-FR" smtClean="0"/>
              <a:t>Responses</a:t>
            </a:r>
          </a:p>
          <a:p>
            <a:pPr marL="285750" indent="-285750">
              <a:buFont typeface="Arial" charset="0"/>
              <a:buChar char="•"/>
            </a:pPr>
            <a:r>
              <a:rPr lang="fr-FR" smtClean="0"/>
              <a:t>Debats presidentiels américain</a:t>
            </a:r>
          </a:p>
          <a:p>
            <a:pPr marL="285750" indent="-285750">
              <a:buFont typeface="Arial" charset="0"/>
              <a:buChar char="•"/>
            </a:pPr>
            <a:r>
              <a:rPr lang="fr-FR" smtClean="0"/>
              <a:t>Followers sur twitter</a:t>
            </a:r>
          </a:p>
          <a:p>
            <a:pPr marL="285750" indent="-285750">
              <a:buFont typeface="Arial" charset="0"/>
              <a:buChar char="•"/>
            </a:pPr>
            <a:r>
              <a:rPr lang="fr-FR"/>
              <a:t>3,346 works of 19th-century British, Irish, and American fiction http://digitalcommons.unl.edu/cgi/viewcontent.cgi?article=1105&amp;context=englishfacpubs</a:t>
            </a:r>
          </a:p>
          <a:p>
            <a:pPr marL="285750" indent="-285750">
              <a:buFont typeface="Arial" charset="0"/>
              <a:buChar char="•"/>
            </a:pPr>
            <a:r>
              <a:rPr lang="fr-FR"/>
              <a:t>Proust http://dhs.stanford.edu/algorithmic-literacy/topic-networks-in-proust/</a:t>
            </a:r>
          </a:p>
          <a:p>
            <a:endParaRPr lang="fr-FR"/>
          </a:p>
          <a:p>
            <a:endParaRPr lang="fr-FR"/>
          </a:p>
        </p:txBody>
      </p:sp>
      <p:sp>
        <p:nvSpPr>
          <p:cNvPr id="5" name="TextBox 4"/>
          <p:cNvSpPr txBox="1"/>
          <p:nvPr/>
        </p:nvSpPr>
        <p:spPr>
          <a:xfrm>
            <a:off x="405627" y="103134"/>
            <a:ext cx="23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>
                <a:solidFill>
                  <a:srgbClr val="ED5B00"/>
                </a:solidFill>
                <a:latin typeface="Arial" charset="0"/>
                <a:ea typeface="Arial" charset="0"/>
                <a:cs typeface="Arial" charset="0"/>
              </a:rPr>
              <a:t>Exemples</a:t>
            </a:r>
          </a:p>
        </p:txBody>
      </p:sp>
    </p:spTree>
    <p:extLst>
      <p:ext uri="{BB962C8B-B14F-4D97-AF65-F5344CB8AC3E}">
        <p14:creationId xmlns:p14="http://schemas.microsoft.com/office/powerpoint/2010/main" val="165578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5627" y="103134"/>
            <a:ext cx="23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>
                <a:solidFill>
                  <a:srgbClr val="ED5B00"/>
                </a:solidFill>
                <a:latin typeface="Arial" charset="0"/>
                <a:ea typeface="Arial" charset="0"/>
                <a:cs typeface="Arial" charset="0"/>
              </a:rPr>
              <a:t>Approche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52545" y="1382751"/>
            <a:ext cx="7984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fr-FR" smtClean="0"/>
              <a:t>Definition du Corpus</a:t>
            </a:r>
          </a:p>
          <a:p>
            <a:pPr marL="342900" indent="-342900">
              <a:buAutoNum type="arabicPeriod"/>
            </a:pPr>
            <a:r>
              <a:rPr lang="fr-FR" smtClean="0"/>
              <a:t>Unité d’analyse: tweet, commentaire, paragraphe, article, blog</a:t>
            </a:r>
          </a:p>
          <a:p>
            <a:pPr marL="342900" indent="-342900">
              <a:buAutoNum type="arabicPeriod"/>
            </a:pPr>
            <a:r>
              <a:rPr lang="fr-FR" smtClean="0"/>
              <a:t>Technique utilisée</a:t>
            </a:r>
          </a:p>
          <a:p>
            <a:pPr marL="342900" indent="-342900">
              <a:buAutoNum type="arabicPeriod"/>
            </a:pPr>
            <a:r>
              <a:rPr lang="fr-FR" smtClean="0"/>
              <a:t>Variable externes</a:t>
            </a:r>
          </a:p>
        </p:txBody>
      </p:sp>
      <p:sp>
        <p:nvSpPr>
          <p:cNvPr id="8" name="Rectangle 7"/>
          <p:cNvSpPr/>
          <p:nvPr/>
        </p:nvSpPr>
        <p:spPr>
          <a:xfrm>
            <a:off x="2252545" y="3642875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eriod"/>
            </a:pPr>
            <a:r>
              <a:rPr lang="fr-FR" smtClean="0"/>
              <a:t>Pre-processing: </a:t>
            </a:r>
          </a:p>
          <a:p>
            <a:pPr marL="800100" lvl="1" indent="-342900">
              <a:buAutoNum type="arabicPeriod"/>
            </a:pPr>
            <a:r>
              <a:rPr lang="fr-FR" smtClean="0"/>
              <a:t>Enlever le bruit, garbage-in garbage-out</a:t>
            </a:r>
          </a:p>
          <a:p>
            <a:pPr marL="800100" lvl="1" indent="-342900">
              <a:buAutoNum type="arabicPeriod"/>
            </a:pPr>
            <a:r>
              <a:rPr lang="fr-FR" smtClean="0"/>
              <a:t>Adapter, transformer le contenu</a:t>
            </a:r>
            <a:endParaRPr lang="fr-FR"/>
          </a:p>
          <a:p>
            <a:pPr marL="342900" indent="-342900">
              <a:buAutoNum type="arabicPeriod"/>
            </a:pPr>
            <a:r>
              <a:rPr lang="fr-FR"/>
              <a:t>Topic </a:t>
            </a:r>
            <a:r>
              <a:rPr lang="fr-FR" smtClean="0"/>
              <a:t>Modeling: faire tourner le modele</a:t>
            </a:r>
            <a:endParaRPr lang="fr-FR"/>
          </a:p>
          <a:p>
            <a:pPr marL="342900" indent="-342900">
              <a:buAutoNum type="arabicPeriod"/>
            </a:pPr>
            <a:r>
              <a:rPr lang="fr-FR" smtClean="0"/>
              <a:t>Interpretation des resultats</a:t>
            </a:r>
          </a:p>
          <a:p>
            <a:pPr marL="800100" lvl="1" indent="-342900">
              <a:buAutoNum type="arabicPeriod"/>
            </a:pPr>
            <a:r>
              <a:rPr lang="fr-FR" smtClean="0"/>
              <a:t>Nommer les topics</a:t>
            </a:r>
          </a:p>
          <a:p>
            <a:pPr marL="800100" lvl="1" indent="-342900">
              <a:buAutoNum type="arabicPeriod"/>
            </a:pPr>
            <a:r>
              <a:rPr lang="fr-FR" smtClean="0"/>
              <a:t>Mesurer leur qualité</a:t>
            </a:r>
            <a:endParaRPr lang="fr-FR"/>
          </a:p>
          <a:p>
            <a:pPr marL="342900" indent="-342900">
              <a:buAutoNum type="arabicPeriod"/>
            </a:pPr>
            <a:r>
              <a:rPr lang="fr-FR" smtClean="0"/>
              <a:t>Visualisation</a:t>
            </a:r>
          </a:p>
          <a:p>
            <a:pPr marL="342900" indent="-342900">
              <a:buAutoNum type="arabicPeriod"/>
            </a:pPr>
            <a:r>
              <a:rPr lang="fr-FR" smtClean="0"/>
              <a:t>Wordcloud!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1925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1668" y="1405053"/>
            <a:ext cx="1305049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Tous les corpus ne sont pas </a:t>
            </a:r>
            <a:r>
              <a:rPr lang="fr-FR" smtClean="0"/>
              <a:t>egaux</a:t>
            </a:r>
          </a:p>
          <a:p>
            <a:pPr marL="285750" indent="-285750">
              <a:buFont typeface="Arial" charset="0"/>
              <a:buChar char="•"/>
            </a:pPr>
            <a:r>
              <a:rPr lang="fr-FR" smtClean="0"/>
              <a:t>Courts </a:t>
            </a:r>
            <a:r>
              <a:rPr lang="fr-FR"/>
              <a:t>vs long: litterature, documents officiels et articles de journaux vs tweets / </a:t>
            </a:r>
            <a:r>
              <a:rPr lang="fr-FR" smtClean="0"/>
              <a:t>FB</a:t>
            </a:r>
          </a:p>
          <a:p>
            <a:pPr marL="285750" indent="-285750">
              <a:buFont typeface="Arial" charset="0"/>
              <a:buChar char="•"/>
            </a:pPr>
            <a:r>
              <a:rPr lang="fr-FR" smtClean="0"/>
              <a:t>Langue</a:t>
            </a:r>
            <a:r>
              <a:rPr lang="fr-FR"/>
              <a:t>: anglais, francais, </a:t>
            </a:r>
            <a:r>
              <a:rPr lang="fr-FR" smtClean="0"/>
              <a:t>franglais</a:t>
            </a:r>
          </a:p>
          <a:p>
            <a:pPr marL="285750" indent="-285750">
              <a:buFont typeface="Arial" charset="0"/>
              <a:buChar char="•"/>
            </a:pPr>
            <a:r>
              <a:rPr lang="fr-FR" smtClean="0"/>
              <a:t>Niveau </a:t>
            </a:r>
            <a:r>
              <a:rPr lang="fr-FR"/>
              <a:t>de langue: classique, speech to text, argot, </a:t>
            </a:r>
            <a:r>
              <a:rPr lang="fr-FR" smtClean="0"/>
              <a:t>smiley</a:t>
            </a:r>
          </a:p>
          <a:p>
            <a:pPr marL="285750" indent="-285750">
              <a:buFont typeface="Arial" charset="0"/>
              <a:buChar char="•"/>
            </a:pPr>
            <a:r>
              <a:rPr lang="fr-FR" smtClean="0"/>
              <a:t>Contenu</a:t>
            </a:r>
            <a:r>
              <a:rPr lang="fr-FR"/>
              <a:t>: images, urls,sms, Phrase, paragraphe, article, </a:t>
            </a:r>
            <a:r>
              <a:rPr lang="fr-FR" smtClean="0"/>
              <a:t>livre</a:t>
            </a:r>
          </a:p>
          <a:p>
            <a:r>
              <a:rPr lang="fr-FR" smtClean="0">
                <a:hlinkClick r:id="rId2"/>
              </a:rPr>
              <a:t>https</a:t>
            </a:r>
            <a:r>
              <a:rPr lang="fr-FR">
                <a:hlinkClick r:id="rId2"/>
              </a:rPr>
              <a:t>://</a:t>
            </a:r>
            <a:r>
              <a:rPr lang="fr-FR" smtClean="0">
                <a:hlinkClick r:id="rId2"/>
              </a:rPr>
              <a:t>twitter.com/kaidyoxe/status/863398865566937088</a:t>
            </a:r>
            <a:endParaRPr lang="fr-FR" smtClean="0"/>
          </a:p>
          <a:p>
            <a:r>
              <a:rPr lang="fr-FR" smtClean="0">
                <a:hlinkClick r:id="rId3"/>
              </a:rPr>
              <a:t>http</a:t>
            </a:r>
            <a:r>
              <a:rPr lang="fr-FR">
                <a:hlinkClick r:id="rId3"/>
              </a:rPr>
              <a:t>://</a:t>
            </a:r>
            <a:r>
              <a:rPr lang="fr-FR" smtClean="0">
                <a:hlinkClick r:id="rId3"/>
              </a:rPr>
              <a:t>www.lemonde.fr/m-actu/article/2017/05/12/charlotte-gainsbourg-j-aime-l-idee-de-ne-pas-etre-satisfaite_5126803_4497186.html</a:t>
            </a:r>
            <a:endParaRPr lang="fr-FR" smtClean="0"/>
          </a:p>
          <a:p>
            <a:endParaRPr lang="fr-FR"/>
          </a:p>
          <a:p>
            <a:r>
              <a:rPr lang="fr-FR" smtClean="0"/>
              <a:t>« </a:t>
            </a:r>
            <a:r>
              <a:rPr lang="fr-FR" i="1" smtClean="0"/>
              <a:t>Nous </a:t>
            </a:r>
            <a:r>
              <a:rPr lang="fr-FR" i="1"/>
              <a:t>avons des devoirs envers notre pays. </a:t>
            </a:r>
            <a:endParaRPr lang="fr-FR" i="1" smtClean="0"/>
          </a:p>
          <a:p>
            <a:r>
              <a:rPr lang="fr-FR" i="1" smtClean="0"/>
              <a:t>Nous </a:t>
            </a:r>
            <a:r>
              <a:rPr lang="fr-FR" i="1"/>
              <a:t>sommes les héritiers d’une grande histoire et du grand message humaniste adressé au monde. </a:t>
            </a:r>
            <a:endParaRPr lang="fr-FR" i="1" smtClean="0"/>
          </a:p>
          <a:p>
            <a:r>
              <a:rPr lang="fr-FR" i="1" smtClean="0"/>
              <a:t>Nous </a:t>
            </a:r>
            <a:r>
              <a:rPr lang="fr-FR" i="1"/>
              <a:t>devons les transmettre d’abord à nos enfants, mais plus important encore, </a:t>
            </a:r>
            <a:endParaRPr lang="fr-FR" i="1" smtClean="0"/>
          </a:p>
          <a:p>
            <a:r>
              <a:rPr lang="fr-FR" i="1" smtClean="0"/>
              <a:t>il </a:t>
            </a:r>
            <a:r>
              <a:rPr lang="fr-FR" i="1"/>
              <a:t>faut les porter vers l’avenir et leur donner une sève nouvelle</a:t>
            </a:r>
            <a:r>
              <a:rPr lang="fr-FR" i="1" smtClean="0"/>
              <a:t>.</a:t>
            </a:r>
            <a:r>
              <a:rPr lang="fr-FR" smtClean="0"/>
              <a:t> »</a:t>
            </a:r>
          </a:p>
          <a:p>
            <a:endParaRPr lang="fr-FR"/>
          </a:p>
          <a:p>
            <a:r>
              <a:rPr lang="fr-FR" smtClean="0"/>
              <a:t>Gros </a:t>
            </a:r>
            <a:r>
              <a:rPr lang="fr-FR"/>
              <a:t>impact au niveau de la preparation du corpus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5627" y="103134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>
                <a:solidFill>
                  <a:srgbClr val="ED5B00"/>
                </a:solidFill>
                <a:latin typeface="Arial" charset="0"/>
                <a:ea typeface="Arial" charset="0"/>
                <a:cs typeface="Arial" charset="0"/>
              </a:rPr>
              <a:t>Corpus</a:t>
            </a:r>
          </a:p>
        </p:txBody>
      </p:sp>
    </p:spTree>
    <p:extLst>
      <p:ext uri="{BB962C8B-B14F-4D97-AF65-F5344CB8AC3E}">
        <p14:creationId xmlns:p14="http://schemas.microsoft.com/office/powerpoint/2010/main" val="757995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5627" y="103134"/>
            <a:ext cx="317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>
                <a:solidFill>
                  <a:srgbClr val="ED5B00"/>
                </a:solidFill>
                <a:latin typeface="Arial" charset="0"/>
                <a:ea typeface="Arial" charset="0"/>
                <a:cs typeface="Arial" charset="0"/>
              </a:rPr>
              <a:t>Bag of Words</a:t>
            </a:r>
          </a:p>
        </p:txBody>
      </p:sp>
    </p:spTree>
    <p:extLst>
      <p:ext uri="{BB962C8B-B14F-4D97-AF65-F5344CB8AC3E}">
        <p14:creationId xmlns:p14="http://schemas.microsoft.com/office/powerpoint/2010/main" val="574313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5627" y="103134"/>
            <a:ext cx="6647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>
                <a:solidFill>
                  <a:srgbClr val="ED5B00"/>
                </a:solidFill>
                <a:latin typeface="Arial" charset="0"/>
                <a:ea typeface="Arial" charset="0"/>
                <a:cs typeface="Arial" charset="0"/>
              </a:rPr>
              <a:t>Approche deterministe: Tf-Idf</a:t>
            </a:r>
          </a:p>
        </p:txBody>
      </p:sp>
    </p:spTree>
    <p:extLst>
      <p:ext uri="{BB962C8B-B14F-4D97-AF65-F5344CB8AC3E}">
        <p14:creationId xmlns:p14="http://schemas.microsoft.com/office/powerpoint/2010/main" val="1159642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5627" y="103134"/>
            <a:ext cx="6417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>
                <a:solidFill>
                  <a:srgbClr val="ED5B00"/>
                </a:solidFill>
                <a:latin typeface="Arial" charset="0"/>
                <a:ea typeface="Arial" charset="0"/>
                <a:cs typeface="Arial" charset="0"/>
              </a:rPr>
              <a:t>Approche deterministe: LSA</a:t>
            </a:r>
          </a:p>
        </p:txBody>
      </p:sp>
    </p:spTree>
    <p:extLst>
      <p:ext uri="{BB962C8B-B14F-4D97-AF65-F5344CB8AC3E}">
        <p14:creationId xmlns:p14="http://schemas.microsoft.com/office/powerpoint/2010/main" val="907371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PEM" id="{68B8A699-CBCF-314E-A6ED-731FB6A0F98F}" vid="{8C13EE57-EC85-3246-8841-35B2F7F915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3641</TotalTime>
  <Words>1281</Words>
  <Application>Microsoft Macintosh PowerPoint</Application>
  <PresentationFormat>Widescreen</PresentationFormat>
  <Paragraphs>256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Calibri</vt:lpstr>
      <vt:lpstr>Calibri Light</vt:lpstr>
      <vt:lpstr>Symbol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Alexis Perrier</dc:creator>
  <cp:lastModifiedBy>Alexis Perrier</cp:lastModifiedBy>
  <cp:revision>42</cp:revision>
  <dcterms:created xsi:type="dcterms:W3CDTF">2017-05-18T22:14:50Z</dcterms:created>
  <dcterms:modified xsi:type="dcterms:W3CDTF">2017-05-21T10:59:08Z</dcterms:modified>
</cp:coreProperties>
</file>