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352" r:id="rId2"/>
    <p:sldId id="353" r:id="rId3"/>
    <p:sldId id="354" r:id="rId4"/>
    <p:sldId id="355" r:id="rId5"/>
    <p:sldId id="356" r:id="rId6"/>
    <p:sldId id="357" r:id="rId7"/>
    <p:sldId id="358" r:id="rId8"/>
    <p:sldId id="3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2"/>
    <p:restoredTop sz="94680"/>
  </p:normalViewPr>
  <p:slideViewPr>
    <p:cSldViewPr snapToGrid="0" snapToObjects="1" showGuides="1">
      <p:cViewPr varScale="1">
        <p:scale>
          <a:sx n="140" d="100"/>
          <a:sy n="140" d="100"/>
        </p:scale>
        <p:origin x="224" y="4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03C80-22C9-3D44-90ED-B8F6F25CCB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DD441989-541E-9546-A552-C5300EEE20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D98B2748-6082-F04D-9BD0-51D651559C0F}"/>
              </a:ext>
            </a:extLst>
          </p:cNvPr>
          <p:cNvSpPr>
            <a:spLocks noGrp="1"/>
          </p:cNvSpPr>
          <p:nvPr>
            <p:ph type="dt" sz="half" idx="10"/>
          </p:nvPr>
        </p:nvSpPr>
        <p:spPr/>
        <p:txBody>
          <a:bodyPr/>
          <a:lstStyle/>
          <a:p>
            <a:fld id="{09F8D3F9-0FBC-F542-B2FE-6717FFEA187A}" type="datetimeFigureOut">
              <a:t>16/09/2018</a:t>
            </a:fld>
            <a:endParaRPr lang="fr-FR"/>
          </a:p>
        </p:txBody>
      </p:sp>
      <p:sp>
        <p:nvSpPr>
          <p:cNvPr id="5" name="Footer Placeholder 4">
            <a:extLst>
              <a:ext uri="{FF2B5EF4-FFF2-40B4-BE49-F238E27FC236}">
                <a16:creationId xmlns:a16="http://schemas.microsoft.com/office/drawing/2014/main" id="{14B82299-682B-CB4E-AA0A-7DC4A79416D7}"/>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5F1E27FB-0B85-D846-82A1-448FA28487FD}"/>
              </a:ext>
            </a:extLst>
          </p:cNvPr>
          <p:cNvSpPr>
            <a:spLocks noGrp="1"/>
          </p:cNvSpPr>
          <p:nvPr>
            <p:ph type="sldNum" sz="quarter" idx="12"/>
          </p:nvPr>
        </p:nvSpPr>
        <p:spPr/>
        <p:txBody>
          <a:bodyPr/>
          <a:lstStyle/>
          <a:p>
            <a:fld id="{5846EB82-60A7-194C-99D8-69245C10BA7C}" type="slidenum">
              <a:t>‹#›</a:t>
            </a:fld>
            <a:endParaRPr lang="fr-FR"/>
          </a:p>
        </p:txBody>
      </p:sp>
    </p:spTree>
    <p:extLst>
      <p:ext uri="{BB962C8B-B14F-4D97-AF65-F5344CB8AC3E}">
        <p14:creationId xmlns:p14="http://schemas.microsoft.com/office/powerpoint/2010/main" val="1581334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9F1E3-B441-354F-8DC0-F55B1FBB08E9}"/>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125AB924-E78C-E74F-9B6D-782C12D1943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F39BB58A-3C1A-6B4C-A463-1DDEFA513EE6}"/>
              </a:ext>
            </a:extLst>
          </p:cNvPr>
          <p:cNvSpPr>
            <a:spLocks noGrp="1"/>
          </p:cNvSpPr>
          <p:nvPr>
            <p:ph type="dt" sz="half" idx="10"/>
          </p:nvPr>
        </p:nvSpPr>
        <p:spPr/>
        <p:txBody>
          <a:bodyPr/>
          <a:lstStyle/>
          <a:p>
            <a:fld id="{09F8D3F9-0FBC-F542-B2FE-6717FFEA187A}" type="datetimeFigureOut">
              <a:t>16/09/2018</a:t>
            </a:fld>
            <a:endParaRPr lang="fr-FR"/>
          </a:p>
        </p:txBody>
      </p:sp>
      <p:sp>
        <p:nvSpPr>
          <p:cNvPr id="5" name="Footer Placeholder 4">
            <a:extLst>
              <a:ext uri="{FF2B5EF4-FFF2-40B4-BE49-F238E27FC236}">
                <a16:creationId xmlns:a16="http://schemas.microsoft.com/office/drawing/2014/main" id="{E9CEF288-10EF-3549-BC21-6E9135DDCF15}"/>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7CA9717C-9E56-5B4A-BBFD-B6355BA4467C}"/>
              </a:ext>
            </a:extLst>
          </p:cNvPr>
          <p:cNvSpPr>
            <a:spLocks noGrp="1"/>
          </p:cNvSpPr>
          <p:nvPr>
            <p:ph type="sldNum" sz="quarter" idx="12"/>
          </p:nvPr>
        </p:nvSpPr>
        <p:spPr/>
        <p:txBody>
          <a:bodyPr/>
          <a:lstStyle/>
          <a:p>
            <a:fld id="{5846EB82-60A7-194C-99D8-69245C10BA7C}" type="slidenum">
              <a:t>‹#›</a:t>
            </a:fld>
            <a:endParaRPr lang="fr-FR"/>
          </a:p>
        </p:txBody>
      </p:sp>
    </p:spTree>
    <p:extLst>
      <p:ext uri="{BB962C8B-B14F-4D97-AF65-F5344CB8AC3E}">
        <p14:creationId xmlns:p14="http://schemas.microsoft.com/office/powerpoint/2010/main" val="955448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488B41-425F-CB4F-9427-13D491C74A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5A253311-9558-FE47-A165-4823DF730AD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5C3E909C-AE36-F74B-81BC-5D86A0B9B215}"/>
              </a:ext>
            </a:extLst>
          </p:cNvPr>
          <p:cNvSpPr>
            <a:spLocks noGrp="1"/>
          </p:cNvSpPr>
          <p:nvPr>
            <p:ph type="dt" sz="half" idx="10"/>
          </p:nvPr>
        </p:nvSpPr>
        <p:spPr/>
        <p:txBody>
          <a:bodyPr/>
          <a:lstStyle/>
          <a:p>
            <a:fld id="{09F8D3F9-0FBC-F542-B2FE-6717FFEA187A}" type="datetimeFigureOut">
              <a:t>16/09/2018</a:t>
            </a:fld>
            <a:endParaRPr lang="fr-FR"/>
          </a:p>
        </p:txBody>
      </p:sp>
      <p:sp>
        <p:nvSpPr>
          <p:cNvPr id="5" name="Footer Placeholder 4">
            <a:extLst>
              <a:ext uri="{FF2B5EF4-FFF2-40B4-BE49-F238E27FC236}">
                <a16:creationId xmlns:a16="http://schemas.microsoft.com/office/drawing/2014/main" id="{85C16908-E264-C84C-8BD8-993E3C53BE94}"/>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82042A42-F2C0-C243-B3C8-12C2BC690DC7}"/>
              </a:ext>
            </a:extLst>
          </p:cNvPr>
          <p:cNvSpPr>
            <a:spLocks noGrp="1"/>
          </p:cNvSpPr>
          <p:nvPr>
            <p:ph type="sldNum" sz="quarter" idx="12"/>
          </p:nvPr>
        </p:nvSpPr>
        <p:spPr/>
        <p:txBody>
          <a:bodyPr/>
          <a:lstStyle/>
          <a:p>
            <a:fld id="{5846EB82-60A7-194C-99D8-69245C10BA7C}" type="slidenum">
              <a:t>‹#›</a:t>
            </a:fld>
            <a:endParaRPr lang="fr-FR"/>
          </a:p>
        </p:txBody>
      </p:sp>
    </p:spTree>
    <p:extLst>
      <p:ext uri="{BB962C8B-B14F-4D97-AF65-F5344CB8AC3E}">
        <p14:creationId xmlns:p14="http://schemas.microsoft.com/office/powerpoint/2010/main" val="2699424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91CDD-A7C0-874B-B594-FE34F63F0926}"/>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DFD64956-26DD-9343-BBA6-F47CB4993C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69329C12-2E6F-A04C-82E1-1B5789746A08}"/>
              </a:ext>
            </a:extLst>
          </p:cNvPr>
          <p:cNvSpPr>
            <a:spLocks noGrp="1"/>
          </p:cNvSpPr>
          <p:nvPr>
            <p:ph type="dt" sz="half" idx="10"/>
          </p:nvPr>
        </p:nvSpPr>
        <p:spPr/>
        <p:txBody>
          <a:bodyPr/>
          <a:lstStyle/>
          <a:p>
            <a:fld id="{09F8D3F9-0FBC-F542-B2FE-6717FFEA187A}" type="datetimeFigureOut">
              <a:t>16/09/2018</a:t>
            </a:fld>
            <a:endParaRPr lang="fr-FR"/>
          </a:p>
        </p:txBody>
      </p:sp>
      <p:sp>
        <p:nvSpPr>
          <p:cNvPr id="5" name="Footer Placeholder 4">
            <a:extLst>
              <a:ext uri="{FF2B5EF4-FFF2-40B4-BE49-F238E27FC236}">
                <a16:creationId xmlns:a16="http://schemas.microsoft.com/office/drawing/2014/main" id="{C311709C-B96B-2A40-BC13-CB32A38A4E0D}"/>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3CC740B0-30BC-134E-8339-50FF9BDD041C}"/>
              </a:ext>
            </a:extLst>
          </p:cNvPr>
          <p:cNvSpPr>
            <a:spLocks noGrp="1"/>
          </p:cNvSpPr>
          <p:nvPr>
            <p:ph type="sldNum" sz="quarter" idx="12"/>
          </p:nvPr>
        </p:nvSpPr>
        <p:spPr/>
        <p:txBody>
          <a:bodyPr/>
          <a:lstStyle/>
          <a:p>
            <a:fld id="{5846EB82-60A7-194C-99D8-69245C10BA7C}" type="slidenum">
              <a:t>‹#›</a:t>
            </a:fld>
            <a:endParaRPr lang="fr-FR"/>
          </a:p>
        </p:txBody>
      </p:sp>
    </p:spTree>
    <p:extLst>
      <p:ext uri="{BB962C8B-B14F-4D97-AF65-F5344CB8AC3E}">
        <p14:creationId xmlns:p14="http://schemas.microsoft.com/office/powerpoint/2010/main" val="3859220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85AAE-4E99-814D-B6CB-AB9BBAFFEA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91735FE9-567D-A64F-9784-1317EEA0F6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9D66723-189F-CE40-80C0-04EC4F52D042}"/>
              </a:ext>
            </a:extLst>
          </p:cNvPr>
          <p:cNvSpPr>
            <a:spLocks noGrp="1"/>
          </p:cNvSpPr>
          <p:nvPr>
            <p:ph type="dt" sz="half" idx="10"/>
          </p:nvPr>
        </p:nvSpPr>
        <p:spPr/>
        <p:txBody>
          <a:bodyPr/>
          <a:lstStyle/>
          <a:p>
            <a:fld id="{09F8D3F9-0FBC-F542-B2FE-6717FFEA187A}" type="datetimeFigureOut">
              <a:t>16/09/2018</a:t>
            </a:fld>
            <a:endParaRPr lang="fr-FR"/>
          </a:p>
        </p:txBody>
      </p:sp>
      <p:sp>
        <p:nvSpPr>
          <p:cNvPr id="5" name="Footer Placeholder 4">
            <a:extLst>
              <a:ext uri="{FF2B5EF4-FFF2-40B4-BE49-F238E27FC236}">
                <a16:creationId xmlns:a16="http://schemas.microsoft.com/office/drawing/2014/main" id="{4362D66F-DD11-3B41-AFD2-DACD2104E796}"/>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AA811DE3-9A12-A24C-92CE-A9839B02FDD0}"/>
              </a:ext>
            </a:extLst>
          </p:cNvPr>
          <p:cNvSpPr>
            <a:spLocks noGrp="1"/>
          </p:cNvSpPr>
          <p:nvPr>
            <p:ph type="sldNum" sz="quarter" idx="12"/>
          </p:nvPr>
        </p:nvSpPr>
        <p:spPr/>
        <p:txBody>
          <a:bodyPr/>
          <a:lstStyle/>
          <a:p>
            <a:fld id="{5846EB82-60A7-194C-99D8-69245C10BA7C}" type="slidenum">
              <a:t>‹#›</a:t>
            </a:fld>
            <a:endParaRPr lang="fr-FR"/>
          </a:p>
        </p:txBody>
      </p:sp>
    </p:spTree>
    <p:extLst>
      <p:ext uri="{BB962C8B-B14F-4D97-AF65-F5344CB8AC3E}">
        <p14:creationId xmlns:p14="http://schemas.microsoft.com/office/powerpoint/2010/main" val="60794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49E32-1D1C-1E45-8691-9ED56B5BCFF8}"/>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37E7D926-8A58-0441-9E23-CCABC28E669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425C1413-5843-0348-9D88-1B8CF120F8B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5E792C50-F9E5-9A42-82B4-60EE1B7A4784}"/>
              </a:ext>
            </a:extLst>
          </p:cNvPr>
          <p:cNvSpPr>
            <a:spLocks noGrp="1"/>
          </p:cNvSpPr>
          <p:nvPr>
            <p:ph type="dt" sz="half" idx="10"/>
          </p:nvPr>
        </p:nvSpPr>
        <p:spPr/>
        <p:txBody>
          <a:bodyPr/>
          <a:lstStyle/>
          <a:p>
            <a:fld id="{09F8D3F9-0FBC-F542-B2FE-6717FFEA187A}" type="datetimeFigureOut">
              <a:t>16/09/2018</a:t>
            </a:fld>
            <a:endParaRPr lang="fr-FR"/>
          </a:p>
        </p:txBody>
      </p:sp>
      <p:sp>
        <p:nvSpPr>
          <p:cNvPr id="6" name="Footer Placeholder 5">
            <a:extLst>
              <a:ext uri="{FF2B5EF4-FFF2-40B4-BE49-F238E27FC236}">
                <a16:creationId xmlns:a16="http://schemas.microsoft.com/office/drawing/2014/main" id="{5F5AE115-8160-4A43-A766-5FC1A5027EB2}"/>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A4FD5798-B165-3546-9203-0F37C4986B79}"/>
              </a:ext>
            </a:extLst>
          </p:cNvPr>
          <p:cNvSpPr>
            <a:spLocks noGrp="1"/>
          </p:cNvSpPr>
          <p:nvPr>
            <p:ph type="sldNum" sz="quarter" idx="12"/>
          </p:nvPr>
        </p:nvSpPr>
        <p:spPr/>
        <p:txBody>
          <a:bodyPr/>
          <a:lstStyle/>
          <a:p>
            <a:fld id="{5846EB82-60A7-194C-99D8-69245C10BA7C}" type="slidenum">
              <a:t>‹#›</a:t>
            </a:fld>
            <a:endParaRPr lang="fr-FR"/>
          </a:p>
        </p:txBody>
      </p:sp>
    </p:spTree>
    <p:extLst>
      <p:ext uri="{BB962C8B-B14F-4D97-AF65-F5344CB8AC3E}">
        <p14:creationId xmlns:p14="http://schemas.microsoft.com/office/powerpoint/2010/main" val="115798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3CE11-7130-824C-8974-E7EAE18803E7}"/>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7E67CD30-9F99-B042-9FD6-EE4FA3DA49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19DB754-4F2B-3148-93E1-69BDE890C67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1F11129D-0424-DB41-B336-652A7477A0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DA56D52-DA0A-9843-887D-BDB154E09B8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8F07B820-3B09-9D41-B7D3-BA8972B6C16F}"/>
              </a:ext>
            </a:extLst>
          </p:cNvPr>
          <p:cNvSpPr>
            <a:spLocks noGrp="1"/>
          </p:cNvSpPr>
          <p:nvPr>
            <p:ph type="dt" sz="half" idx="10"/>
          </p:nvPr>
        </p:nvSpPr>
        <p:spPr/>
        <p:txBody>
          <a:bodyPr/>
          <a:lstStyle/>
          <a:p>
            <a:fld id="{09F8D3F9-0FBC-F542-B2FE-6717FFEA187A}" type="datetimeFigureOut">
              <a:t>16/09/2018</a:t>
            </a:fld>
            <a:endParaRPr lang="fr-FR"/>
          </a:p>
        </p:txBody>
      </p:sp>
      <p:sp>
        <p:nvSpPr>
          <p:cNvPr id="8" name="Footer Placeholder 7">
            <a:extLst>
              <a:ext uri="{FF2B5EF4-FFF2-40B4-BE49-F238E27FC236}">
                <a16:creationId xmlns:a16="http://schemas.microsoft.com/office/drawing/2014/main" id="{07C6B181-F4C1-AF4A-8019-D4638057B1BF}"/>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7D0B048A-D468-FD46-BBAF-C099A832CB40}"/>
              </a:ext>
            </a:extLst>
          </p:cNvPr>
          <p:cNvSpPr>
            <a:spLocks noGrp="1"/>
          </p:cNvSpPr>
          <p:nvPr>
            <p:ph type="sldNum" sz="quarter" idx="12"/>
          </p:nvPr>
        </p:nvSpPr>
        <p:spPr/>
        <p:txBody>
          <a:bodyPr/>
          <a:lstStyle/>
          <a:p>
            <a:fld id="{5846EB82-60A7-194C-99D8-69245C10BA7C}" type="slidenum">
              <a:t>‹#›</a:t>
            </a:fld>
            <a:endParaRPr lang="fr-FR"/>
          </a:p>
        </p:txBody>
      </p:sp>
    </p:spTree>
    <p:extLst>
      <p:ext uri="{BB962C8B-B14F-4D97-AF65-F5344CB8AC3E}">
        <p14:creationId xmlns:p14="http://schemas.microsoft.com/office/powerpoint/2010/main" val="3711185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F9BD3-187B-B64C-9CD4-1952461528DE}"/>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EC145694-A1FF-AC4E-AE4C-B3D3D9F1C807}"/>
              </a:ext>
            </a:extLst>
          </p:cNvPr>
          <p:cNvSpPr>
            <a:spLocks noGrp="1"/>
          </p:cNvSpPr>
          <p:nvPr>
            <p:ph type="dt" sz="half" idx="10"/>
          </p:nvPr>
        </p:nvSpPr>
        <p:spPr/>
        <p:txBody>
          <a:bodyPr/>
          <a:lstStyle/>
          <a:p>
            <a:fld id="{09F8D3F9-0FBC-F542-B2FE-6717FFEA187A}" type="datetimeFigureOut">
              <a:t>16/09/2018</a:t>
            </a:fld>
            <a:endParaRPr lang="fr-FR"/>
          </a:p>
        </p:txBody>
      </p:sp>
      <p:sp>
        <p:nvSpPr>
          <p:cNvPr id="4" name="Footer Placeholder 3">
            <a:extLst>
              <a:ext uri="{FF2B5EF4-FFF2-40B4-BE49-F238E27FC236}">
                <a16:creationId xmlns:a16="http://schemas.microsoft.com/office/drawing/2014/main" id="{90552FEF-1B96-5A48-99DA-87469E89C5C8}"/>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53BF4A00-2879-AE4E-828C-2C3D67E35A17}"/>
              </a:ext>
            </a:extLst>
          </p:cNvPr>
          <p:cNvSpPr>
            <a:spLocks noGrp="1"/>
          </p:cNvSpPr>
          <p:nvPr>
            <p:ph type="sldNum" sz="quarter" idx="12"/>
          </p:nvPr>
        </p:nvSpPr>
        <p:spPr/>
        <p:txBody>
          <a:bodyPr/>
          <a:lstStyle/>
          <a:p>
            <a:fld id="{5846EB82-60A7-194C-99D8-69245C10BA7C}" type="slidenum">
              <a:t>‹#›</a:t>
            </a:fld>
            <a:endParaRPr lang="fr-FR"/>
          </a:p>
        </p:txBody>
      </p:sp>
    </p:spTree>
    <p:extLst>
      <p:ext uri="{BB962C8B-B14F-4D97-AF65-F5344CB8AC3E}">
        <p14:creationId xmlns:p14="http://schemas.microsoft.com/office/powerpoint/2010/main" val="165915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AA2A79-0EBA-0A4F-8A3C-1848C13D2682}"/>
              </a:ext>
            </a:extLst>
          </p:cNvPr>
          <p:cNvSpPr>
            <a:spLocks noGrp="1"/>
          </p:cNvSpPr>
          <p:nvPr>
            <p:ph type="dt" sz="half" idx="10"/>
          </p:nvPr>
        </p:nvSpPr>
        <p:spPr/>
        <p:txBody>
          <a:bodyPr/>
          <a:lstStyle/>
          <a:p>
            <a:fld id="{09F8D3F9-0FBC-F542-B2FE-6717FFEA187A}" type="datetimeFigureOut">
              <a:t>16/09/2018</a:t>
            </a:fld>
            <a:endParaRPr lang="fr-FR"/>
          </a:p>
        </p:txBody>
      </p:sp>
      <p:sp>
        <p:nvSpPr>
          <p:cNvPr id="3" name="Footer Placeholder 2">
            <a:extLst>
              <a:ext uri="{FF2B5EF4-FFF2-40B4-BE49-F238E27FC236}">
                <a16:creationId xmlns:a16="http://schemas.microsoft.com/office/drawing/2014/main" id="{8F5688A4-0C86-434B-AA4D-26CAEE3CE983}"/>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D8EBF679-513F-AD47-9A6A-5E7FC5628538}"/>
              </a:ext>
            </a:extLst>
          </p:cNvPr>
          <p:cNvSpPr>
            <a:spLocks noGrp="1"/>
          </p:cNvSpPr>
          <p:nvPr>
            <p:ph type="sldNum" sz="quarter" idx="12"/>
          </p:nvPr>
        </p:nvSpPr>
        <p:spPr/>
        <p:txBody>
          <a:bodyPr/>
          <a:lstStyle/>
          <a:p>
            <a:fld id="{5846EB82-60A7-194C-99D8-69245C10BA7C}" type="slidenum">
              <a:t>‹#›</a:t>
            </a:fld>
            <a:endParaRPr lang="fr-FR"/>
          </a:p>
        </p:txBody>
      </p:sp>
    </p:spTree>
    <p:extLst>
      <p:ext uri="{BB962C8B-B14F-4D97-AF65-F5344CB8AC3E}">
        <p14:creationId xmlns:p14="http://schemas.microsoft.com/office/powerpoint/2010/main" val="3549308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02AE1-35A7-154A-A43F-336461DBC4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591F89CF-2128-D04B-8FC0-324E0C45DB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A5CEE3D3-9724-BF4E-8CB3-4E753D63D7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C9ED3A4-8D12-2F41-8BD6-EBD0C104CB62}"/>
              </a:ext>
            </a:extLst>
          </p:cNvPr>
          <p:cNvSpPr>
            <a:spLocks noGrp="1"/>
          </p:cNvSpPr>
          <p:nvPr>
            <p:ph type="dt" sz="half" idx="10"/>
          </p:nvPr>
        </p:nvSpPr>
        <p:spPr/>
        <p:txBody>
          <a:bodyPr/>
          <a:lstStyle/>
          <a:p>
            <a:fld id="{09F8D3F9-0FBC-F542-B2FE-6717FFEA187A}" type="datetimeFigureOut">
              <a:t>16/09/2018</a:t>
            </a:fld>
            <a:endParaRPr lang="fr-FR"/>
          </a:p>
        </p:txBody>
      </p:sp>
      <p:sp>
        <p:nvSpPr>
          <p:cNvPr id="6" name="Footer Placeholder 5">
            <a:extLst>
              <a:ext uri="{FF2B5EF4-FFF2-40B4-BE49-F238E27FC236}">
                <a16:creationId xmlns:a16="http://schemas.microsoft.com/office/drawing/2014/main" id="{9400D1F2-D58C-E043-988B-AB068BD6C2A6}"/>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772728D5-D7E0-E246-850E-517D64239CE6}"/>
              </a:ext>
            </a:extLst>
          </p:cNvPr>
          <p:cNvSpPr>
            <a:spLocks noGrp="1"/>
          </p:cNvSpPr>
          <p:nvPr>
            <p:ph type="sldNum" sz="quarter" idx="12"/>
          </p:nvPr>
        </p:nvSpPr>
        <p:spPr/>
        <p:txBody>
          <a:bodyPr/>
          <a:lstStyle/>
          <a:p>
            <a:fld id="{5846EB82-60A7-194C-99D8-69245C10BA7C}" type="slidenum">
              <a:t>‹#›</a:t>
            </a:fld>
            <a:endParaRPr lang="fr-FR"/>
          </a:p>
        </p:txBody>
      </p:sp>
    </p:spTree>
    <p:extLst>
      <p:ext uri="{BB962C8B-B14F-4D97-AF65-F5344CB8AC3E}">
        <p14:creationId xmlns:p14="http://schemas.microsoft.com/office/powerpoint/2010/main" val="3908352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13418-83AD-0149-83D4-B803B65ADD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10F21689-D6F8-6B46-8A11-6472F065D7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DFCB8AF1-9380-A642-A552-3851015016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1275ED3-83EC-FA41-A7A1-A10225E3D72E}"/>
              </a:ext>
            </a:extLst>
          </p:cNvPr>
          <p:cNvSpPr>
            <a:spLocks noGrp="1"/>
          </p:cNvSpPr>
          <p:nvPr>
            <p:ph type="dt" sz="half" idx="10"/>
          </p:nvPr>
        </p:nvSpPr>
        <p:spPr/>
        <p:txBody>
          <a:bodyPr/>
          <a:lstStyle/>
          <a:p>
            <a:fld id="{09F8D3F9-0FBC-F542-B2FE-6717FFEA187A}" type="datetimeFigureOut">
              <a:t>16/09/2018</a:t>
            </a:fld>
            <a:endParaRPr lang="fr-FR"/>
          </a:p>
        </p:txBody>
      </p:sp>
      <p:sp>
        <p:nvSpPr>
          <p:cNvPr id="6" name="Footer Placeholder 5">
            <a:extLst>
              <a:ext uri="{FF2B5EF4-FFF2-40B4-BE49-F238E27FC236}">
                <a16:creationId xmlns:a16="http://schemas.microsoft.com/office/drawing/2014/main" id="{78959D9E-0A1A-FA4F-A720-6134F903529B}"/>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47220C5A-8FCF-BD4F-B7E8-16E9890A377F}"/>
              </a:ext>
            </a:extLst>
          </p:cNvPr>
          <p:cNvSpPr>
            <a:spLocks noGrp="1"/>
          </p:cNvSpPr>
          <p:nvPr>
            <p:ph type="sldNum" sz="quarter" idx="12"/>
          </p:nvPr>
        </p:nvSpPr>
        <p:spPr/>
        <p:txBody>
          <a:bodyPr/>
          <a:lstStyle/>
          <a:p>
            <a:fld id="{5846EB82-60A7-194C-99D8-69245C10BA7C}" type="slidenum">
              <a:t>‹#›</a:t>
            </a:fld>
            <a:endParaRPr lang="fr-FR"/>
          </a:p>
        </p:txBody>
      </p:sp>
    </p:spTree>
    <p:extLst>
      <p:ext uri="{BB962C8B-B14F-4D97-AF65-F5344CB8AC3E}">
        <p14:creationId xmlns:p14="http://schemas.microsoft.com/office/powerpoint/2010/main" val="3146386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329581-A238-0F4A-85CD-11FDF57A1D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00BE2634-C033-6243-895C-6886462240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76AA3366-8B66-DE41-9017-BF1275AED7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F8D3F9-0FBC-F542-B2FE-6717FFEA187A}" type="datetimeFigureOut">
              <a:t>16/09/2018</a:t>
            </a:fld>
            <a:endParaRPr lang="fr-FR"/>
          </a:p>
        </p:txBody>
      </p:sp>
      <p:sp>
        <p:nvSpPr>
          <p:cNvPr id="5" name="Footer Placeholder 4">
            <a:extLst>
              <a:ext uri="{FF2B5EF4-FFF2-40B4-BE49-F238E27FC236}">
                <a16:creationId xmlns:a16="http://schemas.microsoft.com/office/drawing/2014/main" id="{CDEF53C7-902B-F94E-AA88-C8A9525E13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1604008F-00AC-384C-AEC7-7C6ACE1562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46EB82-60A7-194C-99D8-69245C10BA7C}" type="slidenum">
              <a:t>‹#›</a:t>
            </a:fld>
            <a:endParaRPr lang="fr-FR"/>
          </a:p>
        </p:txBody>
      </p:sp>
    </p:spTree>
    <p:extLst>
      <p:ext uri="{BB962C8B-B14F-4D97-AF65-F5344CB8AC3E}">
        <p14:creationId xmlns:p14="http://schemas.microsoft.com/office/powerpoint/2010/main" val="2920540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hyperlink" Target="https://cloud.google.com/natural-languag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spacy.io/usage/linguistic-features#section-named-entities"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s://spacy.io/usage/linguistic-features"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spacy.io/usage/linguistic-features" TargetMode="External"/><Relationship Id="rId2" Type="http://schemas.openxmlformats.org/officeDocument/2006/relationships/hyperlink" Target="https://spacy.io/usage/linguistic-features#noun-chunks"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C4AF3-B13D-0141-A302-682EADCFEE56}"/>
              </a:ext>
            </a:extLst>
          </p:cNvPr>
          <p:cNvSpPr>
            <a:spLocks noGrp="1"/>
          </p:cNvSpPr>
          <p:nvPr>
            <p:ph type="ctrTitle"/>
          </p:nvPr>
        </p:nvSpPr>
        <p:spPr/>
        <p:txBody>
          <a:bodyPr/>
          <a:lstStyle/>
          <a:p>
            <a:r>
              <a:rPr lang="fr-FR"/>
              <a:t>J4</a:t>
            </a:r>
          </a:p>
        </p:txBody>
      </p:sp>
      <p:sp>
        <p:nvSpPr>
          <p:cNvPr id="3" name="Subtitle 2">
            <a:extLst>
              <a:ext uri="{FF2B5EF4-FFF2-40B4-BE49-F238E27FC236}">
                <a16:creationId xmlns:a16="http://schemas.microsoft.com/office/drawing/2014/main" id="{0FC050EF-E7CE-1B49-9073-BCAF7AA023D2}"/>
              </a:ext>
            </a:extLst>
          </p:cNvPr>
          <p:cNvSpPr>
            <a:spLocks noGrp="1"/>
          </p:cNvSpPr>
          <p:nvPr>
            <p:ph type="subTitle" idx="1"/>
          </p:nvPr>
        </p:nvSpPr>
        <p:spPr/>
        <p:txBody>
          <a:bodyPr/>
          <a:lstStyle/>
          <a:p>
            <a:r>
              <a:rPr lang="fr-FR"/>
              <a:t>NLP avec Spacy</a:t>
            </a:r>
          </a:p>
        </p:txBody>
      </p:sp>
    </p:spTree>
    <p:extLst>
      <p:ext uri="{BB962C8B-B14F-4D97-AF65-F5344CB8AC3E}">
        <p14:creationId xmlns:p14="http://schemas.microsoft.com/office/powerpoint/2010/main" val="2468649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F0A4F-6491-7146-9515-597A3E62F16A}"/>
              </a:ext>
            </a:extLst>
          </p:cNvPr>
          <p:cNvSpPr>
            <a:spLocks noGrp="1"/>
          </p:cNvSpPr>
          <p:nvPr>
            <p:ph type="title"/>
          </p:nvPr>
        </p:nvSpPr>
        <p:spPr/>
        <p:txBody>
          <a:bodyPr/>
          <a:lstStyle/>
          <a:p>
            <a:r>
              <a:rPr lang="fr-FR"/>
              <a:t>NLP - TAL</a:t>
            </a:r>
          </a:p>
        </p:txBody>
      </p:sp>
      <p:sp>
        <p:nvSpPr>
          <p:cNvPr id="3" name="Content Placeholder 2">
            <a:extLst>
              <a:ext uri="{FF2B5EF4-FFF2-40B4-BE49-F238E27FC236}">
                <a16:creationId xmlns:a16="http://schemas.microsoft.com/office/drawing/2014/main" id="{6D8B50CF-69C1-7240-B620-302C5F079D08}"/>
              </a:ext>
            </a:extLst>
          </p:cNvPr>
          <p:cNvSpPr>
            <a:spLocks noGrp="1"/>
          </p:cNvSpPr>
          <p:nvPr>
            <p:ph sz="half" idx="1"/>
          </p:nvPr>
        </p:nvSpPr>
        <p:spPr/>
        <p:txBody>
          <a:bodyPr/>
          <a:lstStyle/>
          <a:p>
            <a:r>
              <a:rPr lang="fr-FR"/>
              <a:t>niveau 0</a:t>
            </a:r>
          </a:p>
          <a:p>
            <a:pPr lvl="1"/>
            <a:r>
              <a:rPr lang="fr-FR"/>
              <a:t>tokeniser par mot, phrase</a:t>
            </a:r>
          </a:p>
          <a:p>
            <a:pPr lvl="1"/>
            <a:r>
              <a:rPr lang="fr-FR"/>
              <a:t>bi-grams, tri-grams, n-grams</a:t>
            </a:r>
          </a:p>
          <a:p>
            <a:pPr lvl="1"/>
            <a:endParaRPr lang="fr-FR"/>
          </a:p>
          <a:p>
            <a:r>
              <a:rPr lang="fr-FR"/>
              <a:t>niveau 1</a:t>
            </a:r>
          </a:p>
          <a:p>
            <a:pPr lvl="1"/>
            <a:r>
              <a:rPr lang="fr-FR"/>
              <a:t>part of speech</a:t>
            </a:r>
          </a:p>
          <a:p>
            <a:pPr lvl="1"/>
            <a:r>
              <a:rPr lang="fr-FR"/>
              <a:t>named entity recognition</a:t>
            </a:r>
          </a:p>
          <a:p>
            <a:pPr lvl="1"/>
            <a:endParaRPr lang="fr-FR"/>
          </a:p>
          <a:p>
            <a:pPr lvl="1"/>
            <a:endParaRPr lang="fr-FR"/>
          </a:p>
        </p:txBody>
      </p:sp>
      <p:sp>
        <p:nvSpPr>
          <p:cNvPr id="4" name="Content Placeholder 3">
            <a:extLst>
              <a:ext uri="{FF2B5EF4-FFF2-40B4-BE49-F238E27FC236}">
                <a16:creationId xmlns:a16="http://schemas.microsoft.com/office/drawing/2014/main" id="{A68EFF8B-AAEC-8E44-B742-3F607910549B}"/>
              </a:ext>
            </a:extLst>
          </p:cNvPr>
          <p:cNvSpPr>
            <a:spLocks noGrp="1"/>
          </p:cNvSpPr>
          <p:nvPr>
            <p:ph sz="half" idx="2"/>
          </p:nvPr>
        </p:nvSpPr>
        <p:spPr/>
        <p:txBody>
          <a:bodyPr/>
          <a:lstStyle/>
          <a:p>
            <a:r>
              <a:rPr lang="fr-FR"/>
              <a:t>niveau 3</a:t>
            </a:r>
          </a:p>
          <a:p>
            <a:pPr lvl="1"/>
            <a:r>
              <a:rPr lang="fr-FR"/>
              <a:t>classification </a:t>
            </a:r>
          </a:p>
          <a:p>
            <a:pPr lvl="1"/>
            <a:r>
              <a:rPr lang="fr-FR"/>
              <a:t>sentiment analysis</a:t>
            </a:r>
          </a:p>
          <a:p>
            <a:pPr lvl="1"/>
            <a:r>
              <a:rPr lang="fr-FR"/>
              <a:t>topic modeling</a:t>
            </a:r>
          </a:p>
          <a:p>
            <a:pPr lvl="1"/>
            <a:r>
              <a:rPr lang="fr-FR"/>
              <a:t>word embeddings, …</a:t>
            </a:r>
          </a:p>
        </p:txBody>
      </p:sp>
    </p:spTree>
    <p:extLst>
      <p:ext uri="{BB962C8B-B14F-4D97-AF65-F5344CB8AC3E}">
        <p14:creationId xmlns:p14="http://schemas.microsoft.com/office/powerpoint/2010/main" val="2367092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AF6D0-56B1-4745-9A72-194FE0A61414}"/>
              </a:ext>
            </a:extLst>
          </p:cNvPr>
          <p:cNvSpPr>
            <a:spLocks noGrp="1"/>
          </p:cNvSpPr>
          <p:nvPr>
            <p:ph type="title"/>
          </p:nvPr>
        </p:nvSpPr>
        <p:spPr/>
        <p:txBody>
          <a:bodyPr/>
          <a:lstStyle/>
          <a:p>
            <a:r>
              <a:rPr lang="fr-FR"/>
              <a:t>Demo Google NLP</a:t>
            </a:r>
          </a:p>
        </p:txBody>
      </p:sp>
      <p:sp>
        <p:nvSpPr>
          <p:cNvPr id="3" name="Content Placeholder 2">
            <a:extLst>
              <a:ext uri="{FF2B5EF4-FFF2-40B4-BE49-F238E27FC236}">
                <a16:creationId xmlns:a16="http://schemas.microsoft.com/office/drawing/2014/main" id="{5BBA07B5-A4BA-6A4A-8E72-0119AD11F210}"/>
              </a:ext>
            </a:extLst>
          </p:cNvPr>
          <p:cNvSpPr>
            <a:spLocks noGrp="1"/>
          </p:cNvSpPr>
          <p:nvPr>
            <p:ph idx="1"/>
          </p:nvPr>
        </p:nvSpPr>
        <p:spPr/>
        <p:txBody>
          <a:bodyPr/>
          <a:lstStyle/>
          <a:p>
            <a:r>
              <a:rPr lang="fr-FR">
                <a:hlinkClick r:id="rId2"/>
              </a:rPr>
              <a:t>https://cloud.google.com/natural-language/</a:t>
            </a:r>
            <a:endParaRPr lang="fr-FR"/>
          </a:p>
          <a:p>
            <a:r>
              <a:rPr lang="fr-FR"/>
              <a:t>sentiment</a:t>
            </a:r>
          </a:p>
          <a:p>
            <a:r>
              <a:rPr lang="fr-FR"/>
              <a:t>parsing</a:t>
            </a:r>
          </a:p>
          <a:p>
            <a:r>
              <a:rPr lang="fr-FR"/>
              <a:t>classification</a:t>
            </a:r>
          </a:p>
          <a:p>
            <a:r>
              <a:rPr lang="fr-FR"/>
              <a:t>named entity recognition</a:t>
            </a:r>
          </a:p>
        </p:txBody>
      </p:sp>
    </p:spTree>
    <p:extLst>
      <p:ext uri="{BB962C8B-B14F-4D97-AF65-F5344CB8AC3E}">
        <p14:creationId xmlns:p14="http://schemas.microsoft.com/office/powerpoint/2010/main" val="4066244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C0123-779C-D642-BC32-2AE4C425C428}"/>
              </a:ext>
            </a:extLst>
          </p:cNvPr>
          <p:cNvSpPr>
            <a:spLocks noGrp="1"/>
          </p:cNvSpPr>
          <p:nvPr>
            <p:ph type="title"/>
          </p:nvPr>
        </p:nvSpPr>
        <p:spPr/>
        <p:txBody>
          <a:bodyPr/>
          <a:lstStyle/>
          <a:p>
            <a:r>
              <a:rPr lang="fr-FR"/>
              <a:t>spacy.io</a:t>
            </a:r>
          </a:p>
        </p:txBody>
      </p:sp>
      <p:sp>
        <p:nvSpPr>
          <p:cNvPr id="3" name="Content Placeholder 2">
            <a:extLst>
              <a:ext uri="{FF2B5EF4-FFF2-40B4-BE49-F238E27FC236}">
                <a16:creationId xmlns:a16="http://schemas.microsoft.com/office/drawing/2014/main" id="{E2CD24AD-29A6-A048-B673-B75FEC2057E0}"/>
              </a:ext>
            </a:extLst>
          </p:cNvPr>
          <p:cNvSpPr>
            <a:spLocks noGrp="1"/>
          </p:cNvSpPr>
          <p:nvPr>
            <p:ph sz="half" idx="1"/>
          </p:nvPr>
        </p:nvSpPr>
        <p:spPr/>
        <p:txBody>
          <a:bodyPr>
            <a:normAutofit fontScale="77500" lnSpcReduction="20000"/>
          </a:bodyPr>
          <a:lstStyle/>
          <a:p>
            <a:r>
              <a:rPr lang="fr-FR"/>
              <a:t>librairie opensource python</a:t>
            </a:r>
          </a:p>
          <a:p>
            <a:r>
              <a:rPr lang="en-US"/>
              <a:t>Non-destructive </a:t>
            </a:r>
            <a:r>
              <a:rPr lang="en-US" b="1"/>
              <a:t>tokenization</a:t>
            </a:r>
            <a:endParaRPr lang="en-US"/>
          </a:p>
          <a:p>
            <a:r>
              <a:rPr lang="en-US" b="1">
                <a:solidFill>
                  <a:srgbClr val="FF0000"/>
                </a:solidFill>
              </a:rPr>
              <a:t>Named entity</a:t>
            </a:r>
            <a:r>
              <a:rPr lang="en-US">
                <a:solidFill>
                  <a:srgbClr val="FF0000"/>
                </a:solidFill>
              </a:rPr>
              <a:t> recognition</a:t>
            </a:r>
          </a:p>
          <a:p>
            <a:r>
              <a:rPr lang="en-US">
                <a:solidFill>
                  <a:srgbClr val="FF0000"/>
                </a:solidFill>
              </a:rPr>
              <a:t>Part-of-speech tagging</a:t>
            </a:r>
          </a:p>
          <a:p>
            <a:r>
              <a:rPr lang="en-US"/>
              <a:t>Labelled dependency parsing</a:t>
            </a:r>
          </a:p>
        </p:txBody>
      </p:sp>
      <p:sp>
        <p:nvSpPr>
          <p:cNvPr id="4" name="Content Placeholder 3">
            <a:extLst>
              <a:ext uri="{FF2B5EF4-FFF2-40B4-BE49-F238E27FC236}">
                <a16:creationId xmlns:a16="http://schemas.microsoft.com/office/drawing/2014/main" id="{671F0711-3E9E-0D47-922A-F1F754E14F3D}"/>
              </a:ext>
            </a:extLst>
          </p:cNvPr>
          <p:cNvSpPr>
            <a:spLocks noGrp="1"/>
          </p:cNvSpPr>
          <p:nvPr>
            <p:ph sz="half" idx="2"/>
          </p:nvPr>
        </p:nvSpPr>
        <p:spPr/>
        <p:txBody>
          <a:bodyPr>
            <a:normAutofit fontScale="77500" lnSpcReduction="20000"/>
          </a:bodyPr>
          <a:lstStyle/>
          <a:p>
            <a:r>
              <a:rPr lang="en-US"/>
              <a:t>Support for </a:t>
            </a:r>
            <a:r>
              <a:rPr lang="en-US" b="1"/>
              <a:t>31+ languages</a:t>
            </a:r>
            <a:endParaRPr lang="en-US"/>
          </a:p>
          <a:p>
            <a:r>
              <a:rPr lang="en-US" b="1"/>
              <a:t>13 statistical models</a:t>
            </a:r>
            <a:r>
              <a:rPr lang="en-US"/>
              <a:t> for 8 languages</a:t>
            </a:r>
          </a:p>
          <a:p>
            <a:r>
              <a:rPr lang="en-US"/>
              <a:t>Pre-trained </a:t>
            </a:r>
            <a:r>
              <a:rPr lang="en-US" b="1"/>
              <a:t>word vectors</a:t>
            </a:r>
            <a:endParaRPr lang="en-US"/>
          </a:p>
          <a:p>
            <a:r>
              <a:rPr lang="en-US"/>
              <a:t>Easy </a:t>
            </a:r>
            <a:r>
              <a:rPr lang="en-US" b="1"/>
              <a:t>deep learning</a:t>
            </a:r>
            <a:r>
              <a:rPr lang="en-US"/>
              <a:t> integration</a:t>
            </a:r>
          </a:p>
          <a:p>
            <a:r>
              <a:rPr lang="en-US"/>
              <a:t>Syntax-driven sentence segmentation</a:t>
            </a:r>
          </a:p>
          <a:p>
            <a:r>
              <a:rPr lang="en-US"/>
              <a:t>Built in </a:t>
            </a:r>
            <a:r>
              <a:rPr lang="en-US" b="1"/>
              <a:t>visualizers</a:t>
            </a:r>
            <a:r>
              <a:rPr lang="en-US"/>
              <a:t> for syntax and NER</a:t>
            </a:r>
          </a:p>
          <a:p>
            <a:r>
              <a:rPr lang="en-US"/>
              <a:t>Convenient string-to-hash mapping</a:t>
            </a:r>
          </a:p>
          <a:p>
            <a:r>
              <a:rPr lang="en-US"/>
              <a:t>Export to numpy data arrays</a:t>
            </a:r>
          </a:p>
          <a:p>
            <a:r>
              <a:rPr lang="en-US"/>
              <a:t>Efficient binary serialization</a:t>
            </a:r>
          </a:p>
          <a:p>
            <a:r>
              <a:rPr lang="en-US"/>
              <a:t>Easy </a:t>
            </a:r>
            <a:r>
              <a:rPr lang="en-US" b="1"/>
              <a:t>model packaging</a:t>
            </a:r>
            <a:r>
              <a:rPr lang="en-US"/>
              <a:t> and deployment</a:t>
            </a:r>
          </a:p>
          <a:p>
            <a:r>
              <a:rPr lang="en-US"/>
              <a:t>State-of-the-art speed</a:t>
            </a:r>
          </a:p>
          <a:p>
            <a:r>
              <a:rPr lang="en-US"/>
              <a:t>Robust, rigorously evaluated accuracy</a:t>
            </a:r>
          </a:p>
          <a:p>
            <a:endParaRPr lang="en-US"/>
          </a:p>
          <a:p>
            <a:endParaRPr lang="en-US"/>
          </a:p>
          <a:p>
            <a:endParaRPr lang="fr-FR"/>
          </a:p>
        </p:txBody>
      </p:sp>
    </p:spTree>
    <p:extLst>
      <p:ext uri="{BB962C8B-B14F-4D97-AF65-F5344CB8AC3E}">
        <p14:creationId xmlns:p14="http://schemas.microsoft.com/office/powerpoint/2010/main" val="2616776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AF60B-E5DF-2A45-9521-10478AC960F2}"/>
              </a:ext>
            </a:extLst>
          </p:cNvPr>
          <p:cNvSpPr>
            <a:spLocks noGrp="1"/>
          </p:cNvSpPr>
          <p:nvPr>
            <p:ph type="title"/>
          </p:nvPr>
        </p:nvSpPr>
        <p:spPr/>
        <p:txBody>
          <a:bodyPr/>
          <a:lstStyle/>
          <a:p>
            <a:r>
              <a:rPr lang="fr-FR"/>
              <a:t>Install spacy.io</a:t>
            </a:r>
          </a:p>
        </p:txBody>
      </p:sp>
      <p:sp>
        <p:nvSpPr>
          <p:cNvPr id="3" name="Content Placeholder 2">
            <a:extLst>
              <a:ext uri="{FF2B5EF4-FFF2-40B4-BE49-F238E27FC236}">
                <a16:creationId xmlns:a16="http://schemas.microsoft.com/office/drawing/2014/main" id="{68A78334-0ED1-B64E-92C4-4A0C462D10DA}"/>
              </a:ext>
            </a:extLst>
          </p:cNvPr>
          <p:cNvSpPr>
            <a:spLocks noGrp="1"/>
          </p:cNvSpPr>
          <p:nvPr>
            <p:ph sz="half" idx="1"/>
          </p:nvPr>
        </p:nvSpPr>
        <p:spPr>
          <a:xfrm>
            <a:off x="228600" y="1825625"/>
            <a:ext cx="5791200" cy="4351338"/>
          </a:xfrm>
        </p:spPr>
        <p:txBody>
          <a:bodyPr>
            <a:normAutofit/>
          </a:bodyPr>
          <a:lstStyle/>
          <a:p>
            <a:r>
              <a:rPr lang="fr-FR" sz="2400">
                <a:latin typeface="Courier" pitchFamily="2" charset="0"/>
              </a:rPr>
              <a:t>conda install spacy</a:t>
            </a:r>
          </a:p>
          <a:p>
            <a:r>
              <a:rPr lang="fr-FR" sz="2400">
                <a:latin typeface="Courier" pitchFamily="2" charset="0"/>
              </a:rPr>
              <a:t>python -m spacy download fr</a:t>
            </a:r>
          </a:p>
          <a:p>
            <a:endParaRPr lang="fr-FR"/>
          </a:p>
        </p:txBody>
      </p:sp>
      <p:sp>
        <p:nvSpPr>
          <p:cNvPr id="4" name="Content Placeholder 3">
            <a:extLst>
              <a:ext uri="{FF2B5EF4-FFF2-40B4-BE49-F238E27FC236}">
                <a16:creationId xmlns:a16="http://schemas.microsoft.com/office/drawing/2014/main" id="{96C653E7-4F69-3E4D-97C1-542121D76AA8}"/>
              </a:ext>
            </a:extLst>
          </p:cNvPr>
          <p:cNvSpPr>
            <a:spLocks noGrp="1"/>
          </p:cNvSpPr>
          <p:nvPr>
            <p:ph sz="half" idx="2"/>
          </p:nvPr>
        </p:nvSpPr>
        <p:spPr/>
        <p:txBody>
          <a:bodyPr>
            <a:normAutofit/>
          </a:bodyPr>
          <a:lstStyle/>
          <a:p>
            <a:r>
              <a:rPr lang="fr-FR" sz="2000">
                <a:latin typeface="Courier" pitchFamily="2" charset="0"/>
              </a:rPr>
              <a:t>import spacy</a:t>
            </a:r>
          </a:p>
          <a:p>
            <a:r>
              <a:rPr lang="fr-FR" sz="2000">
                <a:latin typeface="Courier" pitchFamily="2" charset="0"/>
              </a:rPr>
              <a:t>nlp = spacy.load('fr')</a:t>
            </a:r>
          </a:p>
          <a:p>
            <a:r>
              <a:rPr lang="fr-FR" sz="2000">
                <a:latin typeface="Courier" pitchFamily="2" charset="0"/>
              </a:rPr>
              <a:t>text = "</a:t>
            </a:r>
            <a:r>
              <a:rPr lang="en-US" sz="1800"/>
              <a:t>Pendant quelques jours, le </a:t>
            </a:r>
            <a:r>
              <a:rPr lang="en-US" sz="1800" i="1"/>
              <a:t>Nautilus</a:t>
            </a:r>
            <a:r>
              <a:rPr lang="en-US" sz="1800"/>
              <a:t> s’écarta constamment de la côte américaine. Il ne voulait pas, évidemment, fréquenter les flots du golfe du Mexique ou de la mer des Antilles. Cependant, l’eau n’eût pas manqué sous sa quille, puisque la profondeur moyenne de ces mers est de dix-huit cents mètres ; mais, probablement ces parages, semés d’îles et sillonnés de steamers, ne convenaient pas au capitaine Nemo.</a:t>
            </a:r>
            <a:r>
              <a:rPr lang="fr-FR" sz="2000">
                <a:latin typeface="Courier" pitchFamily="2" charset="0"/>
              </a:rPr>
              <a:t>"</a:t>
            </a:r>
          </a:p>
          <a:p>
            <a:r>
              <a:rPr lang="fr-FR" sz="2000">
                <a:latin typeface="Courier" pitchFamily="2" charset="0"/>
              </a:rPr>
              <a:t>doc = nlp(text)</a:t>
            </a:r>
          </a:p>
        </p:txBody>
      </p:sp>
    </p:spTree>
    <p:extLst>
      <p:ext uri="{BB962C8B-B14F-4D97-AF65-F5344CB8AC3E}">
        <p14:creationId xmlns:p14="http://schemas.microsoft.com/office/powerpoint/2010/main" val="1799061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45BDE-5CA8-CF4E-88E4-6084DABDBF89}"/>
              </a:ext>
            </a:extLst>
          </p:cNvPr>
          <p:cNvSpPr>
            <a:spLocks noGrp="1"/>
          </p:cNvSpPr>
          <p:nvPr>
            <p:ph type="title"/>
          </p:nvPr>
        </p:nvSpPr>
        <p:spPr/>
        <p:txBody>
          <a:bodyPr/>
          <a:lstStyle/>
          <a:p>
            <a:r>
              <a:rPr lang="fr-FR"/>
              <a:t>Spacy NER</a:t>
            </a:r>
          </a:p>
        </p:txBody>
      </p:sp>
      <p:sp>
        <p:nvSpPr>
          <p:cNvPr id="3" name="Content Placeholder 2">
            <a:extLst>
              <a:ext uri="{FF2B5EF4-FFF2-40B4-BE49-F238E27FC236}">
                <a16:creationId xmlns:a16="http://schemas.microsoft.com/office/drawing/2014/main" id="{555E4E03-83FE-DC4F-A3B4-13094696CF6B}"/>
              </a:ext>
            </a:extLst>
          </p:cNvPr>
          <p:cNvSpPr>
            <a:spLocks noGrp="1"/>
          </p:cNvSpPr>
          <p:nvPr>
            <p:ph sz="half" idx="1"/>
          </p:nvPr>
        </p:nvSpPr>
        <p:spPr>
          <a:xfrm>
            <a:off x="0" y="1825625"/>
            <a:ext cx="6019800" cy="4351338"/>
          </a:xfrm>
        </p:spPr>
        <p:txBody>
          <a:bodyPr>
            <a:normAutofit/>
          </a:bodyPr>
          <a:lstStyle/>
          <a:p>
            <a:pPr marL="0" indent="0">
              <a:buNone/>
            </a:pPr>
            <a:r>
              <a:rPr lang="fr-FR" sz="1800">
                <a:latin typeface="Courier" pitchFamily="2" charset="0"/>
              </a:rPr>
              <a:t>&gt; doc = nlp(text)</a:t>
            </a:r>
          </a:p>
          <a:p>
            <a:pPr marL="0" indent="0">
              <a:buNone/>
            </a:pPr>
            <a:r>
              <a:rPr lang="fr-FR" sz="1800">
                <a:latin typeface="Courier" pitchFamily="2" charset="0"/>
              </a:rPr>
              <a:t>&gt; doc.ents</a:t>
            </a:r>
          </a:p>
          <a:p>
            <a:pPr marL="0" indent="0">
              <a:buNone/>
            </a:pPr>
            <a:r>
              <a:rPr lang="fr-FR" sz="1800" i="1">
                <a:latin typeface="Courier Oblique" pitchFamily="2" charset="0"/>
              </a:rPr>
              <a:t>(Nautilus, golfe du Mexique, mer des Antilles, capitaine Nemo)</a:t>
            </a:r>
          </a:p>
          <a:p>
            <a:pPr marL="0" indent="0">
              <a:buNone/>
            </a:pPr>
            <a:r>
              <a:rPr lang="fr-FR" sz="1800">
                <a:latin typeface="Courier" pitchFamily="2" charset="0"/>
              </a:rPr>
              <a:t>&gt; for entity in doc.ents:</a:t>
            </a:r>
          </a:p>
          <a:p>
            <a:pPr marL="0" indent="0">
              <a:buNone/>
            </a:pPr>
            <a:r>
              <a:rPr lang="fr-FR" sz="1800">
                <a:latin typeface="Courier" pitchFamily="2" charset="0"/>
              </a:rPr>
              <a:t>    print(entity.text, entity.label_)</a:t>
            </a:r>
          </a:p>
          <a:p>
            <a:pPr marL="0" indent="0">
              <a:buNone/>
            </a:pPr>
            <a:endParaRPr lang="fr-FR" sz="1800">
              <a:latin typeface="Courier" pitchFamily="2" charset="0"/>
            </a:endParaRPr>
          </a:p>
        </p:txBody>
      </p:sp>
      <p:sp>
        <p:nvSpPr>
          <p:cNvPr id="4" name="Content Placeholder 3">
            <a:extLst>
              <a:ext uri="{FF2B5EF4-FFF2-40B4-BE49-F238E27FC236}">
                <a16:creationId xmlns:a16="http://schemas.microsoft.com/office/drawing/2014/main" id="{056947F1-4F41-4F4B-BCFC-3F57643F398B}"/>
              </a:ext>
            </a:extLst>
          </p:cNvPr>
          <p:cNvSpPr>
            <a:spLocks noGrp="1"/>
          </p:cNvSpPr>
          <p:nvPr>
            <p:ph sz="half" idx="2"/>
          </p:nvPr>
        </p:nvSpPr>
        <p:spPr/>
        <p:txBody>
          <a:bodyPr>
            <a:normAutofit/>
          </a:bodyPr>
          <a:lstStyle/>
          <a:p>
            <a:endParaRPr lang="fr-FR" sz="1800">
              <a:latin typeface="Courier" pitchFamily="2" charset="0"/>
            </a:endParaRPr>
          </a:p>
          <a:p>
            <a:r>
              <a:rPr lang="fr-FR" sz="1800">
                <a:latin typeface="Courier" pitchFamily="2" charset="0"/>
              </a:rPr>
              <a:t>for token in doc:</a:t>
            </a:r>
          </a:p>
          <a:p>
            <a:r>
              <a:rPr lang="fr-FR" sz="1800">
                <a:latin typeface="Courier" pitchFamily="2" charset="0"/>
              </a:rPr>
              <a:t>    print(token.text, token.lemma_, token.pos_, token.tag_, token.dep_,</a:t>
            </a:r>
          </a:p>
          <a:p>
            <a:r>
              <a:rPr lang="fr-FR" sz="1800">
                <a:latin typeface="Courier" pitchFamily="2" charset="0"/>
              </a:rPr>
              <a:t>          token.shape_, token.is_alpha, token.is_stop)</a:t>
            </a:r>
          </a:p>
        </p:txBody>
      </p:sp>
      <p:sp>
        <p:nvSpPr>
          <p:cNvPr id="5" name="Rectangle 4">
            <a:extLst>
              <a:ext uri="{FF2B5EF4-FFF2-40B4-BE49-F238E27FC236}">
                <a16:creationId xmlns:a16="http://schemas.microsoft.com/office/drawing/2014/main" id="{378426AA-0D70-7D44-96BE-2285670E3259}"/>
              </a:ext>
            </a:extLst>
          </p:cNvPr>
          <p:cNvSpPr/>
          <p:nvPr/>
        </p:nvSpPr>
        <p:spPr>
          <a:xfrm>
            <a:off x="403534" y="6399014"/>
            <a:ext cx="6320128" cy="369332"/>
          </a:xfrm>
          <a:prstGeom prst="rect">
            <a:avLst/>
          </a:prstGeom>
        </p:spPr>
        <p:txBody>
          <a:bodyPr wrap="none">
            <a:spAutoFit/>
          </a:bodyPr>
          <a:lstStyle/>
          <a:p>
            <a:r>
              <a:rPr lang="fr-FR">
                <a:hlinkClick r:id="rId2"/>
              </a:rPr>
              <a:t>https://spacy.io/usage/linguistic-features#section-named-entities</a:t>
            </a:r>
            <a:r>
              <a:rPr lang="fr-FR"/>
              <a:t> </a:t>
            </a:r>
          </a:p>
        </p:txBody>
      </p:sp>
    </p:spTree>
    <p:extLst>
      <p:ext uri="{BB962C8B-B14F-4D97-AF65-F5344CB8AC3E}">
        <p14:creationId xmlns:p14="http://schemas.microsoft.com/office/powerpoint/2010/main" val="336518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45BDE-5CA8-CF4E-88E4-6084DABDBF89}"/>
              </a:ext>
            </a:extLst>
          </p:cNvPr>
          <p:cNvSpPr>
            <a:spLocks noGrp="1"/>
          </p:cNvSpPr>
          <p:nvPr>
            <p:ph type="title"/>
          </p:nvPr>
        </p:nvSpPr>
        <p:spPr/>
        <p:txBody>
          <a:bodyPr/>
          <a:lstStyle/>
          <a:p>
            <a:r>
              <a:rPr lang="fr-FR"/>
              <a:t>Spacy Tagging</a:t>
            </a:r>
          </a:p>
        </p:txBody>
      </p:sp>
      <p:sp>
        <p:nvSpPr>
          <p:cNvPr id="3" name="Content Placeholder 2">
            <a:extLst>
              <a:ext uri="{FF2B5EF4-FFF2-40B4-BE49-F238E27FC236}">
                <a16:creationId xmlns:a16="http://schemas.microsoft.com/office/drawing/2014/main" id="{555E4E03-83FE-DC4F-A3B4-13094696CF6B}"/>
              </a:ext>
            </a:extLst>
          </p:cNvPr>
          <p:cNvSpPr>
            <a:spLocks noGrp="1"/>
          </p:cNvSpPr>
          <p:nvPr>
            <p:ph sz="half" idx="1"/>
          </p:nvPr>
        </p:nvSpPr>
        <p:spPr>
          <a:xfrm>
            <a:off x="0" y="1825625"/>
            <a:ext cx="6019800" cy="4351338"/>
          </a:xfrm>
        </p:spPr>
        <p:txBody>
          <a:bodyPr>
            <a:normAutofit fontScale="85000" lnSpcReduction="20000"/>
          </a:bodyPr>
          <a:lstStyle/>
          <a:p>
            <a:pPr marL="0" indent="0">
              <a:buNone/>
            </a:pPr>
            <a:r>
              <a:rPr lang="fr-FR" sz="1800">
                <a:latin typeface="Courier" pitchFamily="2" charset="0"/>
              </a:rPr>
              <a:t>&gt; doc = nlp(text)</a:t>
            </a:r>
          </a:p>
          <a:p>
            <a:pPr marL="0" indent="0">
              <a:buNone/>
            </a:pPr>
            <a:r>
              <a:rPr lang="fr-FR" sz="1800">
                <a:latin typeface="Courier" pitchFamily="2" charset="0"/>
              </a:rPr>
              <a:t>&gt; for token in doc:</a:t>
            </a:r>
          </a:p>
          <a:p>
            <a:pPr marL="0" indent="0">
              <a:buNone/>
            </a:pPr>
            <a:r>
              <a:rPr lang="fr-FR" sz="1800">
                <a:latin typeface="Courier" pitchFamily="2" charset="0"/>
              </a:rPr>
              <a:t>    print(token.text) </a:t>
            </a:r>
          </a:p>
          <a:p>
            <a:pPr marL="0" indent="0">
              <a:buNone/>
            </a:pPr>
            <a:r>
              <a:rPr lang="fr-FR" sz="1800">
                <a:latin typeface="Courier" pitchFamily="2" charset="0"/>
              </a:rPr>
              <a:t>    print(token.lemma_ ) </a:t>
            </a:r>
          </a:p>
          <a:p>
            <a:pPr marL="0" indent="0">
              <a:buNone/>
            </a:pPr>
            <a:r>
              <a:rPr lang="fr-FR" sz="1800">
                <a:latin typeface="Courier" pitchFamily="2" charset="0"/>
              </a:rPr>
              <a:t>    print(token.pos_ ) </a:t>
            </a:r>
          </a:p>
          <a:p>
            <a:pPr marL="0" indent="0">
              <a:buNone/>
            </a:pPr>
            <a:r>
              <a:rPr lang="fr-FR" sz="1800">
                <a:latin typeface="Courier" pitchFamily="2" charset="0"/>
              </a:rPr>
              <a:t>    print( token.tag_ ) </a:t>
            </a:r>
          </a:p>
          <a:p>
            <a:pPr marL="0" indent="0">
              <a:buNone/>
            </a:pPr>
            <a:r>
              <a:rPr lang="fr-FR" sz="1800">
                <a:latin typeface="Courier" pitchFamily="2" charset="0"/>
              </a:rPr>
              <a:t>    print( token.dep_ ) </a:t>
            </a:r>
          </a:p>
          <a:p>
            <a:pPr marL="0" indent="0">
              <a:buNone/>
            </a:pPr>
            <a:r>
              <a:rPr lang="fr-FR" sz="1800">
                <a:latin typeface="Courier" pitchFamily="2" charset="0"/>
              </a:rPr>
              <a:t>    print( token.shape_ ) </a:t>
            </a:r>
          </a:p>
          <a:p>
            <a:pPr marL="0" indent="0">
              <a:buNone/>
            </a:pPr>
            <a:r>
              <a:rPr lang="fr-FR" sz="1800">
                <a:latin typeface="Courier" pitchFamily="2" charset="0"/>
              </a:rPr>
              <a:t>    print( token.is_alpha ) </a:t>
            </a:r>
          </a:p>
          <a:p>
            <a:pPr marL="0" indent="0">
              <a:buNone/>
            </a:pPr>
            <a:r>
              <a:rPr lang="fr-FR" sz="1800">
                <a:latin typeface="Courier" pitchFamily="2" charset="0"/>
              </a:rPr>
              <a:t>    print( token.is_stop)</a:t>
            </a:r>
          </a:p>
        </p:txBody>
      </p:sp>
      <p:sp>
        <p:nvSpPr>
          <p:cNvPr id="4" name="Content Placeholder 3">
            <a:extLst>
              <a:ext uri="{FF2B5EF4-FFF2-40B4-BE49-F238E27FC236}">
                <a16:creationId xmlns:a16="http://schemas.microsoft.com/office/drawing/2014/main" id="{056947F1-4F41-4F4B-BCFC-3F57643F398B}"/>
              </a:ext>
            </a:extLst>
          </p:cNvPr>
          <p:cNvSpPr>
            <a:spLocks noGrp="1"/>
          </p:cNvSpPr>
          <p:nvPr>
            <p:ph sz="half" idx="2"/>
          </p:nvPr>
        </p:nvSpPr>
        <p:spPr/>
        <p:txBody>
          <a:bodyPr>
            <a:normAutofit fontScale="85000" lnSpcReduction="20000"/>
          </a:bodyPr>
          <a:lstStyle/>
          <a:p>
            <a:r>
              <a:rPr lang="en-US" b="1">
                <a:latin typeface="+mj-lt"/>
              </a:rPr>
              <a:t>Text:</a:t>
            </a:r>
            <a:r>
              <a:rPr lang="en-US">
                <a:latin typeface="+mj-lt"/>
              </a:rPr>
              <a:t> The original word text.</a:t>
            </a:r>
            <a:endParaRPr lang="en-US" sz="1800">
              <a:latin typeface="+mj-lt"/>
            </a:endParaRPr>
          </a:p>
          <a:p>
            <a:r>
              <a:rPr lang="en-US" b="1">
                <a:highlight>
                  <a:srgbClr val="FFFF00"/>
                </a:highlight>
                <a:latin typeface="+mj-lt"/>
              </a:rPr>
              <a:t>Lemma:</a:t>
            </a:r>
            <a:r>
              <a:rPr lang="en-US">
                <a:highlight>
                  <a:srgbClr val="FFFF00"/>
                </a:highlight>
                <a:latin typeface="+mj-lt"/>
              </a:rPr>
              <a:t> The base form of the word.</a:t>
            </a:r>
            <a:endParaRPr lang="en-US" sz="1800">
              <a:highlight>
                <a:srgbClr val="FFFF00"/>
              </a:highlight>
              <a:latin typeface="+mj-lt"/>
            </a:endParaRPr>
          </a:p>
          <a:p>
            <a:r>
              <a:rPr lang="en-US" b="1">
                <a:highlight>
                  <a:srgbClr val="FFFF00"/>
                </a:highlight>
                <a:latin typeface="+mj-lt"/>
              </a:rPr>
              <a:t>POS:</a:t>
            </a:r>
            <a:r>
              <a:rPr lang="en-US">
                <a:highlight>
                  <a:srgbClr val="FFFF00"/>
                </a:highlight>
                <a:latin typeface="+mj-lt"/>
              </a:rPr>
              <a:t> The simple part-of-speech tag.</a:t>
            </a:r>
          </a:p>
          <a:p>
            <a:r>
              <a:rPr lang="en-US" b="1">
                <a:latin typeface="+mj-lt"/>
              </a:rPr>
              <a:t>Tag:</a:t>
            </a:r>
            <a:r>
              <a:rPr lang="en-US">
                <a:latin typeface="+mj-lt"/>
              </a:rPr>
              <a:t> The detailed part-of-speech tag.</a:t>
            </a:r>
          </a:p>
          <a:p>
            <a:r>
              <a:rPr lang="en-US" b="1">
                <a:latin typeface="+mj-lt"/>
              </a:rPr>
              <a:t>Dep:</a:t>
            </a:r>
            <a:r>
              <a:rPr lang="en-US">
                <a:latin typeface="+mj-lt"/>
              </a:rPr>
              <a:t> Syntactic dependency, i.e. the relation between tokens.</a:t>
            </a:r>
            <a:endParaRPr lang="en-US" sz="1800">
              <a:latin typeface="+mj-lt"/>
            </a:endParaRPr>
          </a:p>
          <a:p>
            <a:r>
              <a:rPr lang="en-US" b="1">
                <a:latin typeface="+mj-lt"/>
              </a:rPr>
              <a:t>Shape:</a:t>
            </a:r>
            <a:r>
              <a:rPr lang="en-US">
                <a:latin typeface="+mj-lt"/>
              </a:rPr>
              <a:t> The word shape – capitalisation, punctuation, digits.</a:t>
            </a:r>
            <a:endParaRPr lang="en-US" sz="1800">
              <a:latin typeface="+mj-lt"/>
            </a:endParaRPr>
          </a:p>
          <a:p>
            <a:r>
              <a:rPr lang="en-US" b="1">
                <a:latin typeface="+mj-lt"/>
              </a:rPr>
              <a:t>is alpha:</a:t>
            </a:r>
            <a:r>
              <a:rPr lang="en-US">
                <a:latin typeface="+mj-lt"/>
              </a:rPr>
              <a:t> Is the token an alpha character?</a:t>
            </a:r>
            <a:endParaRPr lang="en-US" sz="1800">
              <a:latin typeface="+mj-lt"/>
            </a:endParaRPr>
          </a:p>
          <a:p>
            <a:r>
              <a:rPr lang="en-US" b="1">
                <a:highlight>
                  <a:srgbClr val="FFFF00"/>
                </a:highlight>
                <a:latin typeface="+mj-lt"/>
              </a:rPr>
              <a:t>is stop:</a:t>
            </a:r>
            <a:r>
              <a:rPr lang="en-US">
                <a:latin typeface="+mj-lt"/>
              </a:rPr>
              <a:t> Is the token part of a stop list, i.e. the most common words of the language?</a:t>
            </a:r>
            <a:endParaRPr lang="fr-FR" sz="1800">
              <a:latin typeface="+mj-lt"/>
            </a:endParaRPr>
          </a:p>
        </p:txBody>
      </p:sp>
      <p:sp>
        <p:nvSpPr>
          <p:cNvPr id="5" name="Rectangle 4">
            <a:extLst>
              <a:ext uri="{FF2B5EF4-FFF2-40B4-BE49-F238E27FC236}">
                <a16:creationId xmlns:a16="http://schemas.microsoft.com/office/drawing/2014/main" id="{E3717047-CECE-6F4A-A2F6-B61838D4850E}"/>
              </a:ext>
            </a:extLst>
          </p:cNvPr>
          <p:cNvSpPr/>
          <p:nvPr/>
        </p:nvSpPr>
        <p:spPr>
          <a:xfrm>
            <a:off x="403534" y="6399014"/>
            <a:ext cx="4086055" cy="369332"/>
          </a:xfrm>
          <a:prstGeom prst="rect">
            <a:avLst/>
          </a:prstGeom>
        </p:spPr>
        <p:txBody>
          <a:bodyPr wrap="none">
            <a:spAutoFit/>
          </a:bodyPr>
          <a:lstStyle/>
          <a:p>
            <a:r>
              <a:rPr lang="fr-FR">
                <a:hlinkClick r:id="rId2"/>
              </a:rPr>
              <a:t>https://spacy.io/usage/linguistic-features</a:t>
            </a:r>
            <a:r>
              <a:rPr lang="fr-FR"/>
              <a:t> </a:t>
            </a:r>
          </a:p>
        </p:txBody>
      </p:sp>
    </p:spTree>
    <p:extLst>
      <p:ext uri="{BB962C8B-B14F-4D97-AF65-F5344CB8AC3E}">
        <p14:creationId xmlns:p14="http://schemas.microsoft.com/office/powerpoint/2010/main" val="3505804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77983-087D-3042-B088-10E73557530E}"/>
              </a:ext>
            </a:extLst>
          </p:cNvPr>
          <p:cNvSpPr>
            <a:spLocks noGrp="1"/>
          </p:cNvSpPr>
          <p:nvPr>
            <p:ph type="title"/>
          </p:nvPr>
        </p:nvSpPr>
        <p:spPr/>
        <p:txBody>
          <a:bodyPr/>
          <a:lstStyle/>
          <a:p>
            <a:r>
              <a:rPr lang="fr-FR"/>
              <a:t>groupe de mots - </a:t>
            </a:r>
            <a:r>
              <a:rPr lang="en-US" b="1">
                <a:hlinkClick r:id="rId2"/>
              </a:rPr>
              <a:t>Noun chunks</a:t>
            </a:r>
            <a:endParaRPr lang="fr-FR"/>
          </a:p>
        </p:txBody>
      </p:sp>
      <p:sp>
        <p:nvSpPr>
          <p:cNvPr id="3" name="Content Placeholder 2">
            <a:extLst>
              <a:ext uri="{FF2B5EF4-FFF2-40B4-BE49-F238E27FC236}">
                <a16:creationId xmlns:a16="http://schemas.microsoft.com/office/drawing/2014/main" id="{017118CA-06F5-E34E-8F14-08FEAA6F5AA3}"/>
              </a:ext>
            </a:extLst>
          </p:cNvPr>
          <p:cNvSpPr>
            <a:spLocks noGrp="1"/>
          </p:cNvSpPr>
          <p:nvPr>
            <p:ph sz="half" idx="1"/>
          </p:nvPr>
        </p:nvSpPr>
        <p:spPr>
          <a:xfrm>
            <a:off x="173736" y="1825625"/>
            <a:ext cx="5846064" cy="4351338"/>
          </a:xfrm>
        </p:spPr>
        <p:txBody>
          <a:bodyPr>
            <a:normAutofit/>
          </a:bodyPr>
          <a:lstStyle/>
          <a:p>
            <a:pPr marL="0" indent="0">
              <a:buNone/>
            </a:pPr>
            <a:r>
              <a:rPr lang="fr-FR" sz="1800">
                <a:latin typeface="Courier" pitchFamily="2" charset="0"/>
              </a:rPr>
              <a:t>doc = nlp(u"Autonomous cars shift insurance liability toward manufacturers")</a:t>
            </a:r>
          </a:p>
          <a:p>
            <a:pPr marL="0" indent="0">
              <a:buNone/>
            </a:pPr>
            <a:r>
              <a:rPr lang="fr-FR" sz="1800">
                <a:latin typeface="Courier" pitchFamily="2" charset="0"/>
              </a:rPr>
              <a:t>for chunk in doc.noun_chunks:</a:t>
            </a:r>
          </a:p>
          <a:p>
            <a:pPr marL="0" indent="0">
              <a:buNone/>
            </a:pPr>
            <a:r>
              <a:rPr lang="fr-FR" sz="1800">
                <a:latin typeface="Courier" pitchFamily="2" charset="0"/>
              </a:rPr>
              <a:t>    print(chunk.text, chunk.root.text, chunk.root.dep_,</a:t>
            </a:r>
          </a:p>
          <a:p>
            <a:pPr marL="0" indent="0">
              <a:buNone/>
            </a:pPr>
            <a:r>
              <a:rPr lang="fr-FR" sz="1800">
                <a:latin typeface="Courier" pitchFamily="2" charset="0"/>
              </a:rPr>
              <a:t>          chunk.root.head.text)</a:t>
            </a:r>
          </a:p>
        </p:txBody>
      </p:sp>
      <p:sp>
        <p:nvSpPr>
          <p:cNvPr id="4" name="Content Placeholder 3">
            <a:extLst>
              <a:ext uri="{FF2B5EF4-FFF2-40B4-BE49-F238E27FC236}">
                <a16:creationId xmlns:a16="http://schemas.microsoft.com/office/drawing/2014/main" id="{89B8434A-C224-0842-97E8-076BC071DA99}"/>
              </a:ext>
            </a:extLst>
          </p:cNvPr>
          <p:cNvSpPr>
            <a:spLocks noGrp="1"/>
          </p:cNvSpPr>
          <p:nvPr>
            <p:ph sz="half" idx="2"/>
          </p:nvPr>
        </p:nvSpPr>
        <p:spPr/>
        <p:txBody>
          <a:bodyPr>
            <a:normAutofit/>
          </a:bodyPr>
          <a:lstStyle/>
          <a:p>
            <a:r>
              <a:rPr lang="en-US" b="1"/>
              <a:t>Text:</a:t>
            </a:r>
            <a:r>
              <a:rPr lang="en-US"/>
              <a:t> The original noun chunk text.</a:t>
            </a:r>
            <a:br>
              <a:rPr lang="en-US"/>
            </a:br>
            <a:r>
              <a:rPr lang="en-US" b="1"/>
              <a:t>Root text:</a:t>
            </a:r>
            <a:r>
              <a:rPr lang="en-US"/>
              <a:t> The original text of the word connecting the noun chunk to the rest of the parse.</a:t>
            </a:r>
            <a:br>
              <a:rPr lang="en-US"/>
            </a:br>
            <a:r>
              <a:rPr lang="en-US" b="1"/>
              <a:t>Root dep:</a:t>
            </a:r>
            <a:r>
              <a:rPr lang="en-US"/>
              <a:t> Dependency relation connecting the root to its head.</a:t>
            </a:r>
            <a:br>
              <a:rPr lang="en-US"/>
            </a:br>
            <a:r>
              <a:rPr lang="en-US" b="1"/>
              <a:t>Root head text:</a:t>
            </a:r>
            <a:r>
              <a:rPr lang="en-US"/>
              <a:t> The text of the root token's head.</a:t>
            </a:r>
            <a:endParaRPr lang="fr-FR"/>
          </a:p>
        </p:txBody>
      </p:sp>
      <p:sp>
        <p:nvSpPr>
          <p:cNvPr id="5" name="Rectangle 4">
            <a:extLst>
              <a:ext uri="{FF2B5EF4-FFF2-40B4-BE49-F238E27FC236}">
                <a16:creationId xmlns:a16="http://schemas.microsoft.com/office/drawing/2014/main" id="{0C00EA5F-34C0-154A-BFCB-41D10F3ACA4C}"/>
              </a:ext>
            </a:extLst>
          </p:cNvPr>
          <p:cNvSpPr/>
          <p:nvPr/>
        </p:nvSpPr>
        <p:spPr>
          <a:xfrm>
            <a:off x="403534" y="6399014"/>
            <a:ext cx="4086055" cy="369332"/>
          </a:xfrm>
          <a:prstGeom prst="rect">
            <a:avLst/>
          </a:prstGeom>
        </p:spPr>
        <p:txBody>
          <a:bodyPr wrap="none">
            <a:spAutoFit/>
          </a:bodyPr>
          <a:lstStyle/>
          <a:p>
            <a:r>
              <a:rPr lang="fr-FR">
                <a:hlinkClick r:id="rId3"/>
              </a:rPr>
              <a:t>https://spacy.io/usage/linguistic-features</a:t>
            </a:r>
            <a:r>
              <a:rPr lang="fr-FR"/>
              <a:t> </a:t>
            </a:r>
          </a:p>
        </p:txBody>
      </p:sp>
    </p:spTree>
    <p:extLst>
      <p:ext uri="{BB962C8B-B14F-4D97-AF65-F5344CB8AC3E}">
        <p14:creationId xmlns:p14="http://schemas.microsoft.com/office/powerpoint/2010/main" val="2600826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358</Words>
  <Application>Microsoft Macintosh PowerPoint</Application>
  <PresentationFormat>Widescreen</PresentationFormat>
  <Paragraphs>85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Courier</vt:lpstr>
      <vt:lpstr>Courier Oblique</vt:lpstr>
      <vt:lpstr>Office Theme</vt:lpstr>
      <vt:lpstr>J4</vt:lpstr>
      <vt:lpstr>NLP - TAL</vt:lpstr>
      <vt:lpstr>Demo Google NLP</vt:lpstr>
      <vt:lpstr>spacy.io</vt:lpstr>
      <vt:lpstr>Install spacy.io</vt:lpstr>
      <vt:lpstr>Spacy NER</vt:lpstr>
      <vt:lpstr>Spacy Tagging</vt:lpstr>
      <vt:lpstr>groupe de mots - Noun chunks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J4</dc:title>
  <dc:creator>Alex Perrier</dc:creator>
  <cp:lastModifiedBy>Alex Perrier</cp:lastModifiedBy>
  <cp:revision>7</cp:revision>
  <dcterms:created xsi:type="dcterms:W3CDTF">2018-09-16T07:54:35Z</dcterms:created>
  <dcterms:modified xsi:type="dcterms:W3CDTF">2018-09-16T08:34:22Z</dcterms:modified>
</cp:coreProperties>
</file>