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9" r:id="rId3"/>
    <p:sldId id="263" r:id="rId4"/>
    <p:sldId id="264" r:id="rId5"/>
    <p:sldId id="25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, Young" initials="YY" lastIdx="1" clrIdx="0">
    <p:extLst>
      <p:ext uri="{19B8F6BF-5375-455C-9EA6-DF929625EA0E}">
        <p15:presenceInfo xmlns:p15="http://schemas.microsoft.com/office/powerpoint/2012/main" userId="S::yoyou@ucsd.edu::9d3e8994-4cb9-4d02-87a2-b89960d0fe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9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0T20:36:24.918" idx="1">
    <p:pos x="136" y="235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184-1B7B-4E48-A802-56AAB88F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5969-DBEC-974F-AE44-BE07717C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0400-BC4E-F140-8245-4461A1D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583A-0ECD-C046-A18B-5A7E228B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920F-F427-B84B-A44B-894B50DB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D852-3B52-1041-9526-82595B03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87250-48F9-B843-AE42-F73271367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E5AE-E5BB-724D-A710-87EDFF91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0AA6-E3E1-B642-BAEC-F5BE543C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7C9F-1E75-8F4C-8C91-CE8057C8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C54FF-03C5-C542-8F4F-D3414CBDD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1D014-6737-9945-8817-A16073F08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851A-5751-3F4C-9591-E754389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FC0F-1F2E-FF4C-ACB2-E8BB581E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CFD2-5FF5-6148-A0DB-454F18FD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AE77-14D5-FA45-A08C-0376CAD8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8395-C081-C54B-820D-88335B0E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2F4D-51A1-E94E-A5D9-6C0DEB79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71EC-1285-7048-94F2-DADA888C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AA3-66A4-BD41-BC48-6BE63DE2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D7AF-D1A4-AA46-817D-F2BD1FFD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BACE-C2EE-7D4A-9CCF-58F27393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310C-0710-F24D-A2D7-C8735192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3646-7B53-B043-A568-ED3C3F55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C6AE-F73F-4C4A-8E75-B99B49B2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0A25-5981-E341-BBA1-70A27292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5615-B817-5C4D-9840-574166976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F22C0-02A6-DB4D-8C82-39553355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79D0-954A-674F-8BDC-6F83AD2C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0DC0-C7ED-8D4B-A2BA-08CB665E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2C7DE-B3FF-464D-8F8F-0C9E64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B67E-4795-3945-8E17-BE7E1B89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6B784-FFA7-9A46-9659-8425E162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340B8-CCE1-B543-A3CA-255ED9BC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B489D-2461-264F-A0F9-A002A735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5D085-01E4-E84A-983D-438091D65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4CF00-E71B-A346-9FD2-8BB90175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FC573-B48B-B54F-A311-D29CDD68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36AB6-752F-2D40-AAE3-31757061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F938-13EA-6444-ACCF-AE1F4189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39F67-1911-C84C-91EA-AD32C9CD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B1814-CDA3-E447-B857-6B82044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73C0-1B37-EC4D-88F2-B32F6F06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24A41-E7C0-DF40-B5C1-130CCF73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0D1D0-25B9-ED48-A491-01AFD840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1F916-E10A-8A41-8086-6C659150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2081-59B2-4940-A3AA-00600104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5C60-377A-AE47-A3ED-5A4DD5D3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A20A9-6C1D-064B-884D-183694D1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41A0-000A-CC45-A108-585AB33D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22AC-F129-B442-92FE-1CE0CD40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FA7C-D06A-1F40-BF62-193AAC92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15EC-4D66-2B42-815D-CF24A8B1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55917-C021-5F4C-BC38-05425988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3886-D610-2F46-A66E-947FADCF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C2BF1-B9E5-B74E-9434-1363D4E9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7F6B-AA8A-C941-9BC8-B354D1CC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24A8D-5BE3-804D-8F18-A7B1B094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BDD2B-CA11-0C41-A79D-9D8634C5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3FF2-1562-D84A-A655-AD772253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4DA1-ED48-E441-A099-D8E59C22D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CFFC-9D78-1E46-8A03-FDDABF80F74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4FBE-D7D5-654D-BCEA-FFF9512F6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2701-854F-4849-8426-9456E6CC9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A3C0-4846-F144-BBC8-65B87BE1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MLB Game Winner Predictor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D975-58AA-DE44-837C-C7F09F53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UCSD Data Science Bootcamp Project 1, 01/11/2020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Alexis Perumal</a:t>
            </a:r>
          </a:p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Venkateswarlu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Pinnika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Young You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3A1AF-1B87-7749-9197-856BF75D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56" y="4495800"/>
            <a:ext cx="4330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10DB-31EF-F145-86E0-D0DC97F3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7991" y="2798390"/>
            <a:ext cx="3880005" cy="734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MLB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27A8AA-48B6-8942-85DE-CE90498D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316" y="510456"/>
            <a:ext cx="7408672" cy="4397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F8000-D341-4240-B111-C361E552DE59}"/>
              </a:ext>
            </a:extLst>
          </p:cNvPr>
          <p:cNvSpPr txBox="1"/>
          <p:nvPr/>
        </p:nvSpPr>
        <p:spPr>
          <a:xfrm>
            <a:off x="4564370" y="5295627"/>
            <a:ext cx="579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162 games </a:t>
            </a:r>
            <a:r>
              <a:rPr lang="en-US" dirty="0"/>
              <a:t>for each of the </a:t>
            </a:r>
            <a:r>
              <a:rPr lang="en-US" b="1" dirty="0"/>
              <a:t>30</a:t>
            </a:r>
            <a:r>
              <a:rPr lang="en-US" dirty="0"/>
              <a:t> teams</a:t>
            </a:r>
          </a:p>
          <a:p>
            <a:r>
              <a:rPr lang="en-US" dirty="0"/>
              <a:t>played over approximately six months</a:t>
            </a:r>
          </a:p>
          <a:p>
            <a:r>
              <a:rPr lang="en-US" dirty="0"/>
              <a:t>a total of </a:t>
            </a:r>
            <a:r>
              <a:rPr lang="en-US" b="1" dirty="0"/>
              <a:t>2,430 games</a:t>
            </a:r>
            <a:r>
              <a:rPr lang="en-US" dirty="0"/>
              <a:t>, plus the postseason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60E3A-C6BB-3746-9E65-3497A93E876D}"/>
              </a:ext>
            </a:extLst>
          </p:cNvPr>
          <p:cNvSpPr txBox="1"/>
          <p:nvPr/>
        </p:nvSpPr>
        <p:spPr>
          <a:xfrm>
            <a:off x="1976378" y="1446285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American League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C3D48-C32E-5A46-92DC-515B7C5B6AE0}"/>
              </a:ext>
            </a:extLst>
          </p:cNvPr>
          <p:cNvSpPr txBox="1"/>
          <p:nvPr/>
        </p:nvSpPr>
        <p:spPr>
          <a:xfrm>
            <a:off x="1976378" y="3692153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 League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DE275-2BE7-B146-A8FD-17CBD9B59CA1}"/>
              </a:ext>
            </a:extLst>
          </p:cNvPr>
          <p:cNvCxnSpPr>
            <a:cxnSpLocks/>
          </p:cNvCxnSpPr>
          <p:nvPr/>
        </p:nvCxnSpPr>
        <p:spPr>
          <a:xfrm flipH="1">
            <a:off x="1714499" y="1630951"/>
            <a:ext cx="9456" cy="2274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FDA379-FB5E-C14E-A016-6BFC2860F0DA}"/>
              </a:ext>
            </a:extLst>
          </p:cNvPr>
          <p:cNvCxnSpPr>
            <a:cxnSpLocks/>
          </p:cNvCxnSpPr>
          <p:nvPr/>
        </p:nvCxnSpPr>
        <p:spPr>
          <a:xfrm>
            <a:off x="1385829" y="2822606"/>
            <a:ext cx="3143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9B3DA8-C8C3-3F4C-A3A5-708F8034296C}"/>
              </a:ext>
            </a:extLst>
          </p:cNvPr>
          <p:cNvCxnSpPr>
            <a:cxnSpLocks/>
          </p:cNvCxnSpPr>
          <p:nvPr/>
        </p:nvCxnSpPr>
        <p:spPr>
          <a:xfrm>
            <a:off x="1723956" y="3886877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F01FB4-E043-5848-911B-ACCEF4EA49F3}"/>
              </a:ext>
            </a:extLst>
          </p:cNvPr>
          <p:cNvCxnSpPr>
            <a:cxnSpLocks/>
          </p:cNvCxnSpPr>
          <p:nvPr/>
        </p:nvCxnSpPr>
        <p:spPr>
          <a:xfrm>
            <a:off x="1714501" y="1643714"/>
            <a:ext cx="204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A880CB-5043-914B-88BC-302186CF8A83}"/>
              </a:ext>
            </a:extLst>
          </p:cNvPr>
          <p:cNvCxnSpPr>
            <a:cxnSpLocks/>
          </p:cNvCxnSpPr>
          <p:nvPr/>
        </p:nvCxnSpPr>
        <p:spPr>
          <a:xfrm>
            <a:off x="3930774" y="3224031"/>
            <a:ext cx="0" cy="1433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E2BEF5-C412-D741-BA46-480B4731531F}"/>
              </a:ext>
            </a:extLst>
          </p:cNvPr>
          <p:cNvCxnSpPr>
            <a:cxnSpLocks/>
          </p:cNvCxnSpPr>
          <p:nvPr/>
        </p:nvCxnSpPr>
        <p:spPr>
          <a:xfrm>
            <a:off x="3692863" y="3876819"/>
            <a:ext cx="228456" cy="2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0DE429-F0DD-3949-A089-3D322D82D351}"/>
              </a:ext>
            </a:extLst>
          </p:cNvPr>
          <p:cNvCxnSpPr>
            <a:cxnSpLocks/>
          </p:cNvCxnSpPr>
          <p:nvPr/>
        </p:nvCxnSpPr>
        <p:spPr>
          <a:xfrm>
            <a:off x="3930774" y="465793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58450D-BAEC-0D49-A321-3B3D32D4A4E3}"/>
              </a:ext>
            </a:extLst>
          </p:cNvPr>
          <p:cNvCxnSpPr>
            <a:cxnSpLocks/>
          </p:cNvCxnSpPr>
          <p:nvPr/>
        </p:nvCxnSpPr>
        <p:spPr>
          <a:xfrm>
            <a:off x="3921316" y="3224031"/>
            <a:ext cx="204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9523AF-1EF5-0940-9FEA-45284AF415FE}"/>
              </a:ext>
            </a:extLst>
          </p:cNvPr>
          <p:cNvCxnSpPr>
            <a:cxnSpLocks/>
          </p:cNvCxnSpPr>
          <p:nvPr/>
        </p:nvCxnSpPr>
        <p:spPr>
          <a:xfrm>
            <a:off x="3911718" y="947551"/>
            <a:ext cx="0" cy="1433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A6D84-545E-8649-B29C-EAC8A0FC9946}"/>
              </a:ext>
            </a:extLst>
          </p:cNvPr>
          <p:cNvCxnSpPr>
            <a:cxnSpLocks/>
          </p:cNvCxnSpPr>
          <p:nvPr/>
        </p:nvCxnSpPr>
        <p:spPr>
          <a:xfrm>
            <a:off x="3673807" y="1657503"/>
            <a:ext cx="228456" cy="2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927869-93F7-0646-B8B5-D5B7B03DC46E}"/>
              </a:ext>
            </a:extLst>
          </p:cNvPr>
          <p:cNvCxnSpPr>
            <a:cxnSpLocks/>
          </p:cNvCxnSpPr>
          <p:nvPr/>
        </p:nvCxnSpPr>
        <p:spPr>
          <a:xfrm>
            <a:off x="3911718" y="238145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470DA0-73D6-6040-B4C8-54767890A186}"/>
              </a:ext>
            </a:extLst>
          </p:cNvPr>
          <p:cNvCxnSpPr>
            <a:cxnSpLocks/>
          </p:cNvCxnSpPr>
          <p:nvPr/>
        </p:nvCxnSpPr>
        <p:spPr>
          <a:xfrm>
            <a:off x="3902260" y="947551"/>
            <a:ext cx="204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2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5ABD-8D03-044D-B160-0ED6816A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305D-8D3E-7642-B42F-5DA75BAD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 a predictor for the winner of baseball games (visitor or home)</a:t>
            </a:r>
          </a:p>
          <a:p>
            <a:pPr marL="0" indent="0">
              <a:buNone/>
            </a:pPr>
            <a:r>
              <a:rPr lang="en-US" dirty="0"/>
              <a:t>      with &gt; 50% prediction accuracy, with statistical accuracy.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 will be done by season, </a:t>
            </a:r>
          </a:p>
          <a:p>
            <a:pPr marL="0" indent="0">
              <a:buNone/>
            </a:pPr>
            <a:r>
              <a:rPr lang="en-US" dirty="0"/>
              <a:t>	looking at all the regular season games of a given year </a:t>
            </a:r>
          </a:p>
          <a:p>
            <a:pPr marL="0" indent="0">
              <a:buNone/>
            </a:pPr>
            <a:r>
              <a:rPr lang="en-US" dirty="0"/>
              <a:t>	with each days' game predicted based on info up to, </a:t>
            </a:r>
          </a:p>
          <a:p>
            <a:pPr marL="0" indent="0">
              <a:buNone/>
            </a:pPr>
            <a:r>
              <a:rPr lang="en-US" dirty="0"/>
              <a:t>	but not including that 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8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8973-49A4-CF4C-951C-C2D87126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Strategy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14C3-28A0-0A45-802B-0C171A62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7" y="1342134"/>
            <a:ext cx="11418036" cy="4944366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/>
              <a:t>Build a </a:t>
            </a:r>
            <a:r>
              <a:rPr lang="en-US" dirty="0" err="1"/>
              <a:t>dataframe</a:t>
            </a:r>
            <a:r>
              <a:rPr lang="en-US" dirty="0"/>
              <a:t> of games (rows) and  factors to build a regression model  for visiting net points, and by extension, predict the winner  of each game (visitor or home).</a:t>
            </a:r>
          </a:p>
          <a:p>
            <a:pPr marL="285750" indent="-285750"/>
            <a:r>
              <a:rPr lang="en-US" dirty="0"/>
              <a:t>Explore candidate factors with regression analysis (T-stat, F-stat, p-value) build </a:t>
            </a:r>
          </a:p>
          <a:p>
            <a:pPr marL="285750" indent="-285750"/>
            <a:r>
              <a:rPr lang="en-US" dirty="0"/>
              <a:t>optimize a simple LSR model using a training set through the 2017 Season.</a:t>
            </a:r>
          </a:p>
          <a:p>
            <a:r>
              <a:rPr lang="en-US" dirty="0"/>
              <a:t> Plot the results.</a:t>
            </a:r>
          </a:p>
          <a:p>
            <a:pPr marL="285750" indent="-285750"/>
            <a:r>
              <a:rPr lang="en-US" dirty="0"/>
              <a:t>Ultimately, apply the model to the 2018, then 2019 seasons.</a:t>
            </a:r>
          </a:p>
          <a:p>
            <a:pPr marL="285750" indent="-285750"/>
            <a:endParaRPr lang="en-US" dirty="0"/>
          </a:p>
          <a:p>
            <a:r>
              <a:rPr lang="en-US" b="1" dirty="0">
                <a:cs typeface="Arial" panose="020B0604020202020204" pitchFamily="34" charset="0"/>
              </a:rPr>
              <a:t>Datasets used: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	</a:t>
            </a:r>
            <a:r>
              <a:rPr lang="en-US" sz="2300" dirty="0" err="1">
                <a:cs typeface="Arial" panose="020B0604020202020204" pitchFamily="34" charset="0"/>
              </a:rPr>
              <a:t>SeanLahman.com</a:t>
            </a:r>
            <a:endParaRPr lang="en-US" sz="2300" dirty="0">
              <a:cs typeface="Arial" panose="020B0604020202020204" pitchFamily="34" charset="0"/>
            </a:endParaRPr>
          </a:p>
          <a:p>
            <a:pPr lvl="2"/>
            <a:r>
              <a:rPr lang="en-US" sz="2300" dirty="0">
                <a:cs typeface="Arial" panose="020B0604020202020204" pitchFamily="34" charset="0"/>
              </a:rPr>
              <a:t>-provides rich baseball game outcome for every  MLB game going back to 1881. </a:t>
            </a:r>
          </a:p>
          <a:p>
            <a:pPr lvl="2"/>
            <a:r>
              <a:rPr lang="en-US" sz="2300" dirty="0">
                <a:cs typeface="Arial" panose="020B0604020202020204" pitchFamily="34" charset="0"/>
              </a:rPr>
              <a:t>-It includes game outcomes, player data, at bats, pitches.</a:t>
            </a:r>
          </a:p>
          <a:p>
            <a:pPr lvl="2"/>
            <a:r>
              <a:rPr lang="en-US" sz="2300" dirty="0">
                <a:cs typeface="Arial" panose="020B0604020202020204" pitchFamily="34" charset="0"/>
              </a:rPr>
              <a:t>-It is available as a CSV file</a:t>
            </a:r>
            <a:endParaRPr lang="en-US" sz="2300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16AA91-716F-204E-858C-904CF2B43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23"/>
            <a:ext cx="8977313" cy="1260215"/>
          </a:xfrm>
        </p:spPr>
        <p:txBody>
          <a:bodyPr/>
          <a:lstStyle/>
          <a:p>
            <a:r>
              <a:rPr lang="en-US" dirty="0"/>
              <a:t>Prediction Performance by Lookback Window Length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B7A2EB-ABAD-FC4E-8F97-83DCF4B1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56" y="1590711"/>
            <a:ext cx="5704765" cy="356547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C55AF6B-FD97-9D4F-B4B0-B4DE67F9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36" y="1509783"/>
            <a:ext cx="5704764" cy="3565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74DD2D-8F9B-3C4E-A8B8-6F43C8B69CD7}"/>
              </a:ext>
            </a:extLst>
          </p:cNvPr>
          <p:cNvSpPr txBox="1"/>
          <p:nvPr/>
        </p:nvSpPr>
        <p:spPr>
          <a:xfrm>
            <a:off x="3068463" y="5075261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1DC06-B825-9D4C-BDC2-34E8403A591A}"/>
              </a:ext>
            </a:extLst>
          </p:cNvPr>
          <p:cNvSpPr txBox="1"/>
          <p:nvPr/>
        </p:nvSpPr>
        <p:spPr>
          <a:xfrm>
            <a:off x="8606537" y="5075261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156519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FD32-92D0-5146-90DD-BF4812AC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449" y="329807"/>
            <a:ext cx="8049322" cy="605031"/>
          </a:xfrm>
        </p:spPr>
        <p:txBody>
          <a:bodyPr>
            <a:normAutofit/>
          </a:bodyPr>
          <a:lstStyle/>
          <a:p>
            <a:r>
              <a:rPr lang="en-US" sz="2800" dirty="0"/>
              <a:t>Prediction Performance by Lookback Window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FF5F-A6B6-CD46-A7DA-BAC09110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38" y="5062654"/>
            <a:ext cx="9392464" cy="179534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Dataset loaded with 19437 games</a:t>
            </a:r>
          </a:p>
          <a:p>
            <a:r>
              <a:rPr lang="en-US" sz="1800" dirty="0"/>
              <a:t>2010-04-04 - 2017-10-01 [2010, 2011, 2012, 2013, 2014, 2015, 2016, 2017] </a:t>
            </a:r>
          </a:p>
          <a:p>
            <a:r>
              <a:rPr lang="en-US" sz="1800" dirty="0"/>
              <a:t># of games before dropping lookback window: 19437 </a:t>
            </a:r>
          </a:p>
          <a:p>
            <a:r>
              <a:rPr lang="en-US" sz="1800" dirty="0"/>
              <a:t># of games after dropping lookback window: 17027 </a:t>
            </a:r>
          </a:p>
          <a:p>
            <a:r>
              <a:rPr lang="en-US" sz="1800" dirty="0"/>
              <a:t>slope: 0.474, int: 4.289, r2: 0.503, p-value: 0.0 , std : 0.0036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81E5C01-5E9D-B744-9A65-1827B7B2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70" y="1027905"/>
            <a:ext cx="5005798" cy="3529087"/>
          </a:xfrm>
          <a:prstGeom prst="rect">
            <a:avLst/>
          </a:prstGeom>
        </p:spPr>
      </p:pic>
      <p:pic>
        <p:nvPicPr>
          <p:cNvPr id="5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84D28FC-EEF0-634C-8400-80D5C88D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32" y="1027905"/>
            <a:ext cx="5432038" cy="35987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E1E8CD-61F9-954A-A4B1-1AB659CD325B}"/>
              </a:ext>
            </a:extLst>
          </p:cNvPr>
          <p:cNvCxnSpPr>
            <a:cxnSpLocks/>
          </p:cNvCxnSpPr>
          <p:nvPr/>
        </p:nvCxnSpPr>
        <p:spPr>
          <a:xfrm>
            <a:off x="1103971" y="3010830"/>
            <a:ext cx="370219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5C7AA-E217-314D-A647-1BAF6B282DBF}"/>
              </a:ext>
            </a:extLst>
          </p:cNvPr>
          <p:cNvCxnSpPr>
            <a:cxnSpLocks/>
          </p:cNvCxnSpPr>
          <p:nvPr/>
        </p:nvCxnSpPr>
        <p:spPr>
          <a:xfrm>
            <a:off x="6653562" y="2913393"/>
            <a:ext cx="370219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A10F2A-FAF1-3E48-B9B0-08EA8B7575C6}"/>
              </a:ext>
            </a:extLst>
          </p:cNvPr>
          <p:cNvSpPr txBox="1"/>
          <p:nvPr/>
        </p:nvSpPr>
        <p:spPr>
          <a:xfrm>
            <a:off x="3271838" y="4556992"/>
            <a:ext cx="69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E022E-9911-ED44-B14B-C1C4F63D774C}"/>
              </a:ext>
            </a:extLst>
          </p:cNvPr>
          <p:cNvSpPr txBox="1"/>
          <p:nvPr/>
        </p:nvSpPr>
        <p:spPr>
          <a:xfrm>
            <a:off x="8703876" y="4556992"/>
            <a:ext cx="69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86384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320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MLB Game Winner Predictor </vt:lpstr>
      <vt:lpstr>MLB </vt:lpstr>
      <vt:lpstr>Project Objective </vt:lpstr>
      <vt:lpstr>Strategy </vt:lpstr>
      <vt:lpstr>PowerPoint Presentation</vt:lpstr>
      <vt:lpstr>Prediction Performance by Lookback Window 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Game Winner Predictor </dc:title>
  <dc:creator>You, Young</dc:creator>
  <cp:lastModifiedBy>You, Young</cp:lastModifiedBy>
  <cp:revision>15</cp:revision>
  <dcterms:created xsi:type="dcterms:W3CDTF">2020-01-11T02:20:41Z</dcterms:created>
  <dcterms:modified xsi:type="dcterms:W3CDTF">2020-01-11T05:57:46Z</dcterms:modified>
</cp:coreProperties>
</file>