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9" r:id="rId3"/>
    <p:sldId id="263" r:id="rId4"/>
    <p:sldId id="264" r:id="rId5"/>
    <p:sldId id="273" r:id="rId6"/>
    <p:sldId id="272" r:id="rId7"/>
    <p:sldId id="271" r:id="rId8"/>
    <p:sldId id="256" r:id="rId9"/>
    <p:sldId id="268" r:id="rId10"/>
    <p:sldId id="274" r:id="rId11"/>
    <p:sldId id="275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, Young" initials="YY" lastIdx="1" clrIdx="0">
    <p:extLst>
      <p:ext uri="{19B8F6BF-5375-455C-9EA6-DF929625EA0E}">
        <p15:presenceInfo xmlns:p15="http://schemas.microsoft.com/office/powerpoint/2012/main" userId="S::yoyou@ucsd.edu::9d3e8994-4cb9-4d02-87a2-b89960d0fec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527"/>
    <p:restoredTop sz="94681"/>
  </p:normalViewPr>
  <p:slideViewPr>
    <p:cSldViewPr snapToGrid="0" snapToObjects="1">
      <p:cViewPr varScale="1">
        <p:scale>
          <a:sx n="158" d="100"/>
          <a:sy n="158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0T20:36:24.918" idx="1">
    <p:pos x="136" y="235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B58C99-3D49-CC42-9C8B-EB16D65320ED}" type="doc">
      <dgm:prSet loTypeId="urn:microsoft.com/office/officeart/2005/8/layout/hProcess7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FB6FC4A-A813-B247-A82D-67833305ABF3}">
      <dgm:prSet phldrT="[Text]"/>
      <dgm:spPr/>
      <dgm:t>
        <a:bodyPr/>
        <a:lstStyle/>
        <a:p>
          <a:r>
            <a:rPr lang="en-US" dirty="0"/>
            <a:t>Individual Predictors:</a:t>
          </a:r>
        </a:p>
      </dgm:t>
    </dgm:pt>
    <dgm:pt modelId="{2171FC9C-C2A6-E348-9178-22963A1D4F74}" type="parTrans" cxnId="{83CF44EE-FD11-2D41-A0FD-A8031134C0EC}">
      <dgm:prSet/>
      <dgm:spPr/>
      <dgm:t>
        <a:bodyPr/>
        <a:lstStyle/>
        <a:p>
          <a:endParaRPr lang="en-US"/>
        </a:p>
      </dgm:t>
    </dgm:pt>
    <dgm:pt modelId="{A0807351-E815-7D45-85DB-C62C91D46EBA}" type="sibTrans" cxnId="{83CF44EE-FD11-2D41-A0FD-A8031134C0EC}">
      <dgm:prSet/>
      <dgm:spPr/>
      <dgm:t>
        <a:bodyPr/>
        <a:lstStyle/>
        <a:p>
          <a:endParaRPr lang="en-US"/>
        </a:p>
      </dgm:t>
    </dgm:pt>
    <dgm:pt modelId="{1A5C7E5C-C404-7D4F-A475-BC573436C9D8}">
      <dgm:prSet/>
      <dgm:spPr/>
      <dgm:t>
        <a:bodyPr/>
        <a:lstStyle/>
        <a:p>
          <a:r>
            <a:rPr lang="en-US" dirty="0"/>
            <a:t>Hello, World – single game predictor based on V/H Net Point Avg</a:t>
          </a:r>
        </a:p>
      </dgm:t>
    </dgm:pt>
    <dgm:pt modelId="{280198AB-C951-D944-A530-6ADE19425D62}" type="parTrans" cxnId="{33E208A0-9527-9C41-B0F2-48C29D3B37EC}">
      <dgm:prSet/>
      <dgm:spPr/>
      <dgm:t>
        <a:bodyPr/>
        <a:lstStyle/>
        <a:p>
          <a:endParaRPr lang="en-US"/>
        </a:p>
      </dgm:t>
    </dgm:pt>
    <dgm:pt modelId="{7D8DE8C6-FC77-244D-B11B-5F75A61ED831}" type="sibTrans" cxnId="{33E208A0-9527-9C41-B0F2-48C29D3B37EC}">
      <dgm:prSet/>
      <dgm:spPr/>
      <dgm:t>
        <a:bodyPr/>
        <a:lstStyle/>
        <a:p>
          <a:endParaRPr lang="en-US"/>
        </a:p>
      </dgm:t>
    </dgm:pt>
    <dgm:pt modelId="{CD476FE2-DF64-AA4F-AE11-45F94DB09346}">
      <dgm:prSet/>
      <dgm:spPr/>
      <dgm:t>
        <a:bodyPr/>
        <a:lstStyle/>
        <a:p>
          <a:r>
            <a:rPr lang="en-US"/>
            <a:t>Head to Head</a:t>
          </a:r>
          <a:endParaRPr lang="en-US" dirty="0"/>
        </a:p>
      </dgm:t>
    </dgm:pt>
    <dgm:pt modelId="{AEAAD40A-658B-D047-8626-4EED3D29D372}" type="parTrans" cxnId="{40D77130-88A5-4D45-8010-FBA0BBA88B33}">
      <dgm:prSet/>
      <dgm:spPr/>
      <dgm:t>
        <a:bodyPr/>
        <a:lstStyle/>
        <a:p>
          <a:endParaRPr lang="en-US"/>
        </a:p>
      </dgm:t>
    </dgm:pt>
    <dgm:pt modelId="{B3540866-433E-9548-9AA1-DD9F88E8850E}" type="sibTrans" cxnId="{40D77130-88A5-4D45-8010-FBA0BBA88B33}">
      <dgm:prSet/>
      <dgm:spPr/>
      <dgm:t>
        <a:bodyPr/>
        <a:lstStyle/>
        <a:p>
          <a:endParaRPr lang="en-US"/>
        </a:p>
      </dgm:t>
    </dgm:pt>
    <dgm:pt modelId="{3217A108-8AE8-EC40-B2E8-66747C2635B3}">
      <dgm:prSet/>
      <dgm:spPr/>
      <dgm:t>
        <a:bodyPr/>
        <a:lstStyle/>
        <a:p>
          <a:r>
            <a:rPr lang="en-US"/>
            <a:t>Starting Pitcher</a:t>
          </a:r>
          <a:endParaRPr lang="en-US" dirty="0"/>
        </a:p>
      </dgm:t>
    </dgm:pt>
    <dgm:pt modelId="{3A83EFA6-5BAA-8444-B022-9C71FFD57928}" type="parTrans" cxnId="{F8422C1D-DFF5-2F45-BD9C-0C5E812B1A02}">
      <dgm:prSet/>
      <dgm:spPr/>
      <dgm:t>
        <a:bodyPr/>
        <a:lstStyle/>
        <a:p>
          <a:endParaRPr lang="en-US"/>
        </a:p>
      </dgm:t>
    </dgm:pt>
    <dgm:pt modelId="{1BEC64CB-5537-2C42-9813-C3E6726D627F}" type="sibTrans" cxnId="{F8422C1D-DFF5-2F45-BD9C-0C5E812B1A02}">
      <dgm:prSet/>
      <dgm:spPr/>
      <dgm:t>
        <a:bodyPr/>
        <a:lstStyle/>
        <a:p>
          <a:endParaRPr lang="en-US"/>
        </a:p>
      </dgm:t>
    </dgm:pt>
    <dgm:pt modelId="{88269B2A-F45F-F04E-889F-D993533659AF}">
      <dgm:prSet/>
      <dgm:spPr/>
      <dgm:t>
        <a:bodyPr/>
        <a:lstStyle/>
        <a:p>
          <a:r>
            <a:rPr lang="en-US" dirty="0"/>
            <a:t>Net Wins</a:t>
          </a:r>
        </a:p>
      </dgm:t>
    </dgm:pt>
    <dgm:pt modelId="{5EF409FB-F1EA-7E40-8916-47466CE55D81}" type="parTrans" cxnId="{0CCEF530-4766-6941-847C-8082768DA081}">
      <dgm:prSet/>
      <dgm:spPr/>
      <dgm:t>
        <a:bodyPr/>
        <a:lstStyle/>
        <a:p>
          <a:endParaRPr lang="en-US"/>
        </a:p>
      </dgm:t>
    </dgm:pt>
    <dgm:pt modelId="{B7CC4598-37DE-E34A-A8E3-BD7AA40F5415}" type="sibTrans" cxnId="{0CCEF530-4766-6941-847C-8082768DA081}">
      <dgm:prSet/>
      <dgm:spPr/>
      <dgm:t>
        <a:bodyPr/>
        <a:lstStyle/>
        <a:p>
          <a:endParaRPr lang="en-US"/>
        </a:p>
      </dgm:t>
    </dgm:pt>
    <dgm:pt modelId="{869049CA-D870-E14A-AF31-A76995B1D9EB}">
      <dgm:prSet/>
      <dgm:spPr/>
      <dgm:t>
        <a:bodyPr/>
        <a:lstStyle/>
        <a:p>
          <a:r>
            <a:rPr lang="en-US"/>
            <a:t>Code Structure</a:t>
          </a:r>
          <a:endParaRPr lang="en-US" dirty="0"/>
        </a:p>
      </dgm:t>
    </dgm:pt>
    <dgm:pt modelId="{E5864205-E00D-C748-B5EC-E83969B7D2D5}" type="parTrans" cxnId="{79804376-59ED-C64D-92A7-089EB167D5AB}">
      <dgm:prSet/>
      <dgm:spPr/>
      <dgm:t>
        <a:bodyPr/>
        <a:lstStyle/>
        <a:p>
          <a:endParaRPr lang="en-US"/>
        </a:p>
      </dgm:t>
    </dgm:pt>
    <dgm:pt modelId="{6E751CC5-10AD-3342-9B00-94E685C2CFCF}" type="sibTrans" cxnId="{79804376-59ED-C64D-92A7-089EB167D5AB}">
      <dgm:prSet/>
      <dgm:spPr/>
      <dgm:t>
        <a:bodyPr/>
        <a:lstStyle/>
        <a:p>
          <a:endParaRPr lang="en-US"/>
        </a:p>
      </dgm:t>
    </dgm:pt>
    <dgm:pt modelId="{0296DD1C-B9E7-C941-A319-A97EDE589420}">
      <dgm:prSet/>
      <dgm:spPr/>
      <dgm:t>
        <a:bodyPr/>
        <a:lstStyle/>
        <a:p>
          <a:r>
            <a:rPr lang="en-US"/>
            <a:t>Simple Jupyter Notebook</a:t>
          </a:r>
          <a:endParaRPr lang="en-US" dirty="0"/>
        </a:p>
      </dgm:t>
    </dgm:pt>
    <dgm:pt modelId="{733B21DE-4B38-D845-A74C-2259EC28C25D}" type="parTrans" cxnId="{BE90C8E7-F958-3249-AFB4-B817A60FDE9A}">
      <dgm:prSet/>
      <dgm:spPr/>
      <dgm:t>
        <a:bodyPr/>
        <a:lstStyle/>
        <a:p>
          <a:endParaRPr lang="en-US"/>
        </a:p>
      </dgm:t>
    </dgm:pt>
    <dgm:pt modelId="{DF644B9D-530C-6646-B89E-523484940176}" type="sibTrans" cxnId="{BE90C8E7-F958-3249-AFB4-B817A60FDE9A}">
      <dgm:prSet/>
      <dgm:spPr/>
      <dgm:t>
        <a:bodyPr/>
        <a:lstStyle/>
        <a:p>
          <a:endParaRPr lang="en-US"/>
        </a:p>
      </dgm:t>
    </dgm:pt>
    <dgm:pt modelId="{7238AB84-3221-4443-8A26-EAB686DB0A13}">
      <dgm:prSet/>
      <dgm:spPr/>
      <dgm:t>
        <a:bodyPr/>
        <a:lstStyle/>
        <a:p>
          <a:r>
            <a:rPr lang="en-US" dirty="0"/>
            <a:t>3 Parts: Predictor in .</a:t>
          </a:r>
          <a:r>
            <a:rPr lang="en-US" dirty="0" err="1"/>
            <a:t>py</a:t>
          </a:r>
          <a:r>
            <a:rPr lang="en-US" dirty="0"/>
            <a:t>, Harness notebook, analysis/plot notebook</a:t>
          </a:r>
        </a:p>
      </dgm:t>
    </dgm:pt>
    <dgm:pt modelId="{07DAA616-63A8-C44F-8AC4-D00C805B3672}" type="parTrans" cxnId="{2659E04F-D0A0-F54B-8A86-E4B9B21A3955}">
      <dgm:prSet/>
      <dgm:spPr/>
      <dgm:t>
        <a:bodyPr/>
        <a:lstStyle/>
        <a:p>
          <a:endParaRPr lang="en-US"/>
        </a:p>
      </dgm:t>
    </dgm:pt>
    <dgm:pt modelId="{2EF1BEF4-D3F7-A74A-BB1F-2F9372334DBA}" type="sibTrans" cxnId="{2659E04F-D0A0-F54B-8A86-E4B9B21A3955}">
      <dgm:prSet/>
      <dgm:spPr/>
      <dgm:t>
        <a:bodyPr/>
        <a:lstStyle/>
        <a:p>
          <a:endParaRPr lang="en-US"/>
        </a:p>
      </dgm:t>
    </dgm:pt>
    <dgm:pt modelId="{29B947A7-E468-3642-9440-BDE63B210E0E}">
      <dgm:prSet/>
      <dgm:spPr/>
      <dgm:t>
        <a:bodyPr/>
        <a:lstStyle/>
        <a:p>
          <a:r>
            <a:rPr lang="en-US"/>
            <a:t>Cleaner Jupyter Notebook</a:t>
          </a:r>
          <a:endParaRPr lang="en-US" dirty="0"/>
        </a:p>
      </dgm:t>
    </dgm:pt>
    <dgm:pt modelId="{5A1E04FA-D23E-964B-9CFB-96B4BB81ABDA}" type="parTrans" cxnId="{AF28F827-5226-4449-B167-18D6E4FA716E}">
      <dgm:prSet/>
      <dgm:spPr/>
      <dgm:t>
        <a:bodyPr/>
        <a:lstStyle/>
        <a:p>
          <a:endParaRPr lang="en-US"/>
        </a:p>
      </dgm:t>
    </dgm:pt>
    <dgm:pt modelId="{D9C6B15B-DC48-984C-9896-8F6C7AB63698}" type="sibTrans" cxnId="{AF28F827-5226-4449-B167-18D6E4FA716E}">
      <dgm:prSet/>
      <dgm:spPr/>
      <dgm:t>
        <a:bodyPr/>
        <a:lstStyle/>
        <a:p>
          <a:endParaRPr lang="en-US"/>
        </a:p>
      </dgm:t>
    </dgm:pt>
    <dgm:pt modelId="{10A9DA44-0F3C-3A49-97D1-74288762C58B}">
      <dgm:prSet/>
      <dgm:spPr/>
      <dgm:t>
        <a:bodyPr/>
        <a:lstStyle/>
        <a:p>
          <a:r>
            <a:rPr lang="en-US"/>
            <a:t>Python Statistical Analysis</a:t>
          </a:r>
          <a:endParaRPr lang="en-US" dirty="0"/>
        </a:p>
      </dgm:t>
    </dgm:pt>
    <dgm:pt modelId="{DD72588A-6BF3-1542-A913-804B586A26A3}" type="parTrans" cxnId="{0389E123-4A65-EF4A-850F-9AC82AB748E0}">
      <dgm:prSet/>
      <dgm:spPr/>
      <dgm:t>
        <a:bodyPr/>
        <a:lstStyle/>
        <a:p>
          <a:endParaRPr lang="en-US"/>
        </a:p>
      </dgm:t>
    </dgm:pt>
    <dgm:pt modelId="{47B01A00-20B7-664A-80CF-2D67628B601D}" type="sibTrans" cxnId="{0389E123-4A65-EF4A-850F-9AC82AB748E0}">
      <dgm:prSet/>
      <dgm:spPr/>
      <dgm:t>
        <a:bodyPr/>
        <a:lstStyle/>
        <a:p>
          <a:endParaRPr lang="en-US"/>
        </a:p>
      </dgm:t>
    </dgm:pt>
    <dgm:pt modelId="{AE1C2699-42B7-8E46-A789-D94AEC9756FC}">
      <dgm:prSet/>
      <dgm:spPr/>
      <dgm:t>
        <a:bodyPr/>
        <a:lstStyle/>
        <a:p>
          <a:r>
            <a:rPr lang="en-US" dirty="0"/>
            <a:t>Rolling Windows: Nested for -&gt; rolling/shift </a:t>
          </a:r>
          <a:r>
            <a:rPr lang="en-US" dirty="0" err="1"/>
            <a:t>dataframes</a:t>
          </a:r>
          <a:endParaRPr lang="en-US" dirty="0"/>
        </a:p>
      </dgm:t>
    </dgm:pt>
    <dgm:pt modelId="{84A56664-5391-7A40-AA45-5094445D37E5}" type="parTrans" cxnId="{6DE2DACC-73EC-3A4C-8D13-CC39B0C4E679}">
      <dgm:prSet/>
      <dgm:spPr/>
      <dgm:t>
        <a:bodyPr/>
        <a:lstStyle/>
        <a:p>
          <a:endParaRPr lang="en-US"/>
        </a:p>
      </dgm:t>
    </dgm:pt>
    <dgm:pt modelId="{B45D18A4-BAD6-DD4A-BC6B-23090B922746}" type="sibTrans" cxnId="{6DE2DACC-73EC-3A4C-8D13-CC39B0C4E679}">
      <dgm:prSet/>
      <dgm:spPr/>
      <dgm:t>
        <a:bodyPr/>
        <a:lstStyle/>
        <a:p>
          <a:endParaRPr lang="en-US"/>
        </a:p>
      </dgm:t>
    </dgm:pt>
    <dgm:pt modelId="{966E73DA-4171-CC46-9AC1-9C31583ED02B}">
      <dgm:prSet/>
      <dgm:spPr/>
      <dgm:t>
        <a:bodyPr/>
        <a:lstStyle/>
        <a:p>
          <a:r>
            <a:rPr lang="en-US" dirty="0"/>
            <a:t>Prediction averages across seasons</a:t>
          </a:r>
        </a:p>
      </dgm:t>
    </dgm:pt>
    <dgm:pt modelId="{E2FF0143-A4D7-FD48-95D7-3E299F530DE4}" type="parTrans" cxnId="{DDCF37A0-5DB7-3840-8EE6-341567384078}">
      <dgm:prSet/>
      <dgm:spPr/>
      <dgm:t>
        <a:bodyPr/>
        <a:lstStyle/>
        <a:p>
          <a:endParaRPr lang="en-US"/>
        </a:p>
      </dgm:t>
    </dgm:pt>
    <dgm:pt modelId="{2405803B-E636-7D47-A3B4-BAED27E6450C}" type="sibTrans" cxnId="{DDCF37A0-5DB7-3840-8EE6-341567384078}">
      <dgm:prSet/>
      <dgm:spPr/>
      <dgm:t>
        <a:bodyPr/>
        <a:lstStyle/>
        <a:p>
          <a:endParaRPr lang="en-US"/>
        </a:p>
      </dgm:t>
    </dgm:pt>
    <dgm:pt modelId="{A4DF5D3D-FDD7-0445-99BC-79BE47715E58}">
      <dgm:prSet/>
      <dgm:spPr/>
      <dgm:t>
        <a:bodyPr/>
        <a:lstStyle/>
        <a:p>
          <a:r>
            <a:rPr lang="en-US" dirty="0"/>
            <a:t>Hyper Parameter Tuning</a:t>
          </a:r>
        </a:p>
      </dgm:t>
    </dgm:pt>
    <dgm:pt modelId="{FE4D8CF6-5551-254B-8492-F7218B69D063}" type="parTrans" cxnId="{920182FB-3FBB-6B4E-A673-EE871D8D5F10}">
      <dgm:prSet/>
      <dgm:spPr/>
      <dgm:t>
        <a:bodyPr/>
        <a:lstStyle/>
        <a:p>
          <a:endParaRPr lang="en-US"/>
        </a:p>
      </dgm:t>
    </dgm:pt>
    <dgm:pt modelId="{D5EDE160-D830-7C46-985F-E089F2B1A31E}" type="sibTrans" cxnId="{920182FB-3FBB-6B4E-A673-EE871D8D5F10}">
      <dgm:prSet/>
      <dgm:spPr/>
      <dgm:t>
        <a:bodyPr/>
        <a:lstStyle/>
        <a:p>
          <a:endParaRPr lang="en-US"/>
        </a:p>
      </dgm:t>
    </dgm:pt>
    <dgm:pt modelId="{34D429CE-49EE-4F46-B1AD-1B75AA799927}">
      <dgm:prSet/>
      <dgm:spPr/>
      <dgm:t>
        <a:bodyPr/>
        <a:lstStyle/>
        <a:p>
          <a:r>
            <a:rPr lang="en-US"/>
            <a:t>Single Parameter Regression</a:t>
          </a:r>
          <a:endParaRPr lang="en-US" dirty="0"/>
        </a:p>
      </dgm:t>
    </dgm:pt>
    <dgm:pt modelId="{3E0BA804-7960-1F4A-B968-025E0ABF9A34}" type="parTrans" cxnId="{8E673059-EE59-3B48-8370-959A689B8A4E}">
      <dgm:prSet/>
      <dgm:spPr/>
      <dgm:t>
        <a:bodyPr/>
        <a:lstStyle/>
        <a:p>
          <a:endParaRPr lang="en-US"/>
        </a:p>
      </dgm:t>
    </dgm:pt>
    <dgm:pt modelId="{D463B634-58A3-1E4F-BAB0-17A3AAE5424F}" type="sibTrans" cxnId="{8E673059-EE59-3B48-8370-959A689B8A4E}">
      <dgm:prSet/>
      <dgm:spPr/>
      <dgm:t>
        <a:bodyPr/>
        <a:lstStyle/>
        <a:p>
          <a:endParaRPr lang="en-US"/>
        </a:p>
      </dgm:t>
    </dgm:pt>
    <dgm:pt modelId="{F041D8A6-571A-114F-A86C-C7B888BF5045}">
      <dgm:prSet/>
      <dgm:spPr/>
      <dgm:t>
        <a:bodyPr/>
        <a:lstStyle/>
        <a:p>
          <a:r>
            <a:rPr lang="en-US" dirty="0"/>
            <a:t>Multiple Regression</a:t>
          </a:r>
        </a:p>
      </dgm:t>
    </dgm:pt>
    <dgm:pt modelId="{67FDC8B3-021E-3641-9F53-4FB9139A779F}" type="parTrans" cxnId="{A7E59408-A3AB-844A-AC97-868F8BCBDC20}">
      <dgm:prSet/>
      <dgm:spPr/>
      <dgm:t>
        <a:bodyPr/>
        <a:lstStyle/>
        <a:p>
          <a:endParaRPr lang="en-US"/>
        </a:p>
      </dgm:t>
    </dgm:pt>
    <dgm:pt modelId="{BCE27012-B210-DD45-A909-8E609F9D93BE}" type="sibTrans" cxnId="{A7E59408-A3AB-844A-AC97-868F8BCBDC20}">
      <dgm:prSet/>
      <dgm:spPr/>
      <dgm:t>
        <a:bodyPr/>
        <a:lstStyle/>
        <a:p>
          <a:endParaRPr lang="en-US"/>
        </a:p>
      </dgm:t>
    </dgm:pt>
    <dgm:pt modelId="{1436A447-8004-0D4F-833C-79C72329B0EE}">
      <dgm:prSet/>
      <dgm:spPr/>
      <dgm:t>
        <a:bodyPr/>
        <a:lstStyle/>
        <a:p>
          <a:r>
            <a:rPr lang="en-US" dirty="0"/>
            <a:t>Logistic Regression</a:t>
          </a:r>
        </a:p>
      </dgm:t>
    </dgm:pt>
    <dgm:pt modelId="{6A5CA2B5-17BB-F747-85ED-B393B68A6BB5}" type="parTrans" cxnId="{5ACC7A84-500C-DE4B-8FD6-DB32D9F0DFCD}">
      <dgm:prSet/>
      <dgm:spPr/>
      <dgm:t>
        <a:bodyPr/>
        <a:lstStyle/>
        <a:p>
          <a:endParaRPr lang="en-US"/>
        </a:p>
      </dgm:t>
    </dgm:pt>
    <dgm:pt modelId="{94785E89-6B5B-124E-B81B-08D892D5B71D}" type="sibTrans" cxnId="{5ACC7A84-500C-DE4B-8FD6-DB32D9F0DFCD}">
      <dgm:prSet/>
      <dgm:spPr/>
      <dgm:t>
        <a:bodyPr/>
        <a:lstStyle/>
        <a:p>
          <a:endParaRPr lang="en-US"/>
        </a:p>
      </dgm:t>
    </dgm:pt>
    <dgm:pt modelId="{2B47E718-75E8-4F4A-8564-EBF9FD04DA21}">
      <dgm:prSet/>
      <dgm:spPr/>
      <dgm:t>
        <a:bodyPr/>
        <a:lstStyle/>
        <a:p>
          <a:r>
            <a:rPr lang="en-US"/>
            <a:t>Tools</a:t>
          </a:r>
        </a:p>
      </dgm:t>
    </dgm:pt>
    <dgm:pt modelId="{AFCCD8D5-DF16-A74B-A4AD-6B8AB6F4C853}" type="parTrans" cxnId="{FBE5474B-AEF7-424D-9D31-ED3F0DB76F47}">
      <dgm:prSet/>
      <dgm:spPr/>
      <dgm:t>
        <a:bodyPr/>
        <a:lstStyle/>
        <a:p>
          <a:endParaRPr lang="en-US"/>
        </a:p>
      </dgm:t>
    </dgm:pt>
    <dgm:pt modelId="{6747B67D-0563-304B-BE30-EE3B917F9380}" type="sibTrans" cxnId="{FBE5474B-AEF7-424D-9D31-ED3F0DB76F47}">
      <dgm:prSet/>
      <dgm:spPr/>
      <dgm:t>
        <a:bodyPr/>
        <a:lstStyle/>
        <a:p>
          <a:endParaRPr lang="en-US"/>
        </a:p>
      </dgm:t>
    </dgm:pt>
    <dgm:pt modelId="{949BC17C-C48C-7D45-8396-0183565096D7}">
      <dgm:prSet/>
      <dgm:spPr/>
      <dgm:t>
        <a:bodyPr/>
        <a:lstStyle/>
        <a:p>
          <a:r>
            <a:rPr lang="en-US" dirty="0"/>
            <a:t>Python/</a:t>
          </a:r>
          <a:r>
            <a:rPr lang="en-US" dirty="0" err="1"/>
            <a:t>Jupyter</a:t>
          </a:r>
          <a:endParaRPr lang="en-US" dirty="0"/>
        </a:p>
      </dgm:t>
    </dgm:pt>
    <dgm:pt modelId="{759C0F26-4391-E04C-AB60-EF0BEC7E1395}" type="parTrans" cxnId="{D2B0C7C8-2470-D648-AD6B-7FFEA202EC30}">
      <dgm:prSet/>
      <dgm:spPr/>
      <dgm:t>
        <a:bodyPr/>
        <a:lstStyle/>
        <a:p>
          <a:endParaRPr lang="en-US"/>
        </a:p>
      </dgm:t>
    </dgm:pt>
    <dgm:pt modelId="{45ADA388-2A92-3646-8C32-80F18E6373F4}" type="sibTrans" cxnId="{D2B0C7C8-2470-D648-AD6B-7FFEA202EC30}">
      <dgm:prSet/>
      <dgm:spPr/>
      <dgm:t>
        <a:bodyPr/>
        <a:lstStyle/>
        <a:p>
          <a:endParaRPr lang="en-US"/>
        </a:p>
      </dgm:t>
    </dgm:pt>
    <dgm:pt modelId="{B70F31E5-53C5-FC45-B553-88D8C97C9665}">
      <dgm:prSet/>
      <dgm:spPr/>
      <dgm:t>
        <a:bodyPr/>
        <a:lstStyle/>
        <a:p>
          <a:r>
            <a:rPr lang="en-US" dirty="0"/>
            <a:t>Pandas/Matplotlib/</a:t>
          </a:r>
        </a:p>
      </dgm:t>
    </dgm:pt>
    <dgm:pt modelId="{766F2B00-6E89-CB41-B337-C2521E462828}" type="parTrans" cxnId="{4BE438A7-7665-394B-A407-A65ED59BF6E8}">
      <dgm:prSet/>
      <dgm:spPr/>
      <dgm:t>
        <a:bodyPr/>
        <a:lstStyle/>
        <a:p>
          <a:endParaRPr lang="en-US"/>
        </a:p>
      </dgm:t>
    </dgm:pt>
    <dgm:pt modelId="{C8EBFBE7-455B-4A40-A4AC-1739755527F9}" type="sibTrans" cxnId="{4BE438A7-7665-394B-A407-A65ED59BF6E8}">
      <dgm:prSet/>
      <dgm:spPr/>
      <dgm:t>
        <a:bodyPr/>
        <a:lstStyle/>
        <a:p>
          <a:endParaRPr lang="en-US"/>
        </a:p>
      </dgm:t>
    </dgm:pt>
    <dgm:pt modelId="{C22ED1A6-016E-CD4A-BF01-4E09CB19EEC9}">
      <dgm:prSet/>
      <dgm:spPr/>
      <dgm:t>
        <a:bodyPr/>
        <a:lstStyle/>
        <a:p>
          <a:r>
            <a:rPr lang="en-US" dirty="0"/>
            <a:t>Git</a:t>
          </a:r>
        </a:p>
      </dgm:t>
    </dgm:pt>
    <dgm:pt modelId="{0F62A0FE-6553-ED4D-9FDD-F24ED7FB61ED}" type="parTrans" cxnId="{8DF295B4-C052-5C47-AACC-E92A201B0F59}">
      <dgm:prSet/>
      <dgm:spPr/>
      <dgm:t>
        <a:bodyPr/>
        <a:lstStyle/>
        <a:p>
          <a:endParaRPr lang="en-US"/>
        </a:p>
      </dgm:t>
    </dgm:pt>
    <dgm:pt modelId="{E792C325-F7D3-B042-B40F-80B7902C2D37}" type="sibTrans" cxnId="{8DF295B4-C052-5C47-AACC-E92A201B0F59}">
      <dgm:prSet/>
      <dgm:spPr/>
      <dgm:t>
        <a:bodyPr/>
        <a:lstStyle/>
        <a:p>
          <a:endParaRPr lang="en-US"/>
        </a:p>
      </dgm:t>
    </dgm:pt>
    <dgm:pt modelId="{DE267E54-38C6-8444-A8BF-ABA6741882EE}">
      <dgm:prSet/>
      <dgm:spPr/>
      <dgm:t>
        <a:bodyPr/>
        <a:lstStyle/>
        <a:p>
          <a:r>
            <a:rPr lang="en-US" dirty="0" err="1"/>
            <a:t>Statsmodel</a:t>
          </a:r>
          <a:r>
            <a:rPr lang="en-US" dirty="0"/>
            <a:t> package</a:t>
          </a:r>
        </a:p>
      </dgm:t>
    </dgm:pt>
    <dgm:pt modelId="{64F6D1F4-2321-B942-931F-2C27ABB1B5AB}" type="parTrans" cxnId="{A7CB72D8-774D-AC43-AF63-929196AEF1BE}">
      <dgm:prSet/>
      <dgm:spPr/>
      <dgm:t>
        <a:bodyPr/>
        <a:lstStyle/>
        <a:p>
          <a:endParaRPr lang="en-US"/>
        </a:p>
      </dgm:t>
    </dgm:pt>
    <dgm:pt modelId="{0A616BC2-F9B7-E044-AFED-0C9873DD991D}" type="sibTrans" cxnId="{A7CB72D8-774D-AC43-AF63-929196AEF1BE}">
      <dgm:prSet/>
      <dgm:spPr/>
      <dgm:t>
        <a:bodyPr/>
        <a:lstStyle/>
        <a:p>
          <a:endParaRPr lang="en-US"/>
        </a:p>
      </dgm:t>
    </dgm:pt>
    <dgm:pt modelId="{8B340026-4970-0747-84D4-937FA0C02300}" type="pres">
      <dgm:prSet presAssocID="{35B58C99-3D49-CC42-9C8B-EB16D65320ED}" presName="Name0" presStyleCnt="0">
        <dgm:presLayoutVars>
          <dgm:dir/>
          <dgm:animLvl val="lvl"/>
          <dgm:resizeHandles val="exact"/>
        </dgm:presLayoutVars>
      </dgm:prSet>
      <dgm:spPr/>
    </dgm:pt>
    <dgm:pt modelId="{EE68ECC6-8D70-7E41-B5AD-34A3AE096944}" type="pres">
      <dgm:prSet presAssocID="{2B47E718-75E8-4F4A-8564-EBF9FD04DA21}" presName="compositeNode" presStyleCnt="0">
        <dgm:presLayoutVars>
          <dgm:bulletEnabled val="1"/>
        </dgm:presLayoutVars>
      </dgm:prSet>
      <dgm:spPr/>
    </dgm:pt>
    <dgm:pt modelId="{0F70AB6F-C64F-A94D-BBBE-9465F4E8D412}" type="pres">
      <dgm:prSet presAssocID="{2B47E718-75E8-4F4A-8564-EBF9FD04DA21}" presName="bgRect" presStyleLbl="node1" presStyleIdx="0" presStyleCnt="4"/>
      <dgm:spPr/>
    </dgm:pt>
    <dgm:pt modelId="{F770E4AB-BF06-3549-901B-3DAB45658B37}" type="pres">
      <dgm:prSet presAssocID="{2B47E718-75E8-4F4A-8564-EBF9FD04DA21}" presName="parentNode" presStyleLbl="node1" presStyleIdx="0" presStyleCnt="4">
        <dgm:presLayoutVars>
          <dgm:chMax val="0"/>
          <dgm:bulletEnabled val="1"/>
        </dgm:presLayoutVars>
      </dgm:prSet>
      <dgm:spPr/>
    </dgm:pt>
    <dgm:pt modelId="{66E5BD7F-666D-7146-A5CA-0E62E056516F}" type="pres">
      <dgm:prSet presAssocID="{2B47E718-75E8-4F4A-8564-EBF9FD04DA21}" presName="childNode" presStyleLbl="node1" presStyleIdx="0" presStyleCnt="4">
        <dgm:presLayoutVars>
          <dgm:bulletEnabled val="1"/>
        </dgm:presLayoutVars>
      </dgm:prSet>
      <dgm:spPr/>
    </dgm:pt>
    <dgm:pt modelId="{C273F21B-502D-514D-A19E-58E414EED5DE}" type="pres">
      <dgm:prSet presAssocID="{6747B67D-0563-304B-BE30-EE3B917F9380}" presName="hSp" presStyleCnt="0"/>
      <dgm:spPr/>
    </dgm:pt>
    <dgm:pt modelId="{B37ADD79-1F3F-EE4B-9BBE-13EB15398C5E}" type="pres">
      <dgm:prSet presAssocID="{6747B67D-0563-304B-BE30-EE3B917F9380}" presName="vProcSp" presStyleCnt="0"/>
      <dgm:spPr/>
    </dgm:pt>
    <dgm:pt modelId="{9250FE83-21F2-A640-9F1B-2E3F55EDDFFC}" type="pres">
      <dgm:prSet presAssocID="{6747B67D-0563-304B-BE30-EE3B917F9380}" presName="vSp1" presStyleCnt="0"/>
      <dgm:spPr/>
    </dgm:pt>
    <dgm:pt modelId="{95E2E317-86D5-C242-9CD4-9E2722668BDB}" type="pres">
      <dgm:prSet presAssocID="{6747B67D-0563-304B-BE30-EE3B917F9380}" presName="simulatedConn" presStyleLbl="solidFgAcc1" presStyleIdx="0" presStyleCnt="3"/>
      <dgm:spPr/>
    </dgm:pt>
    <dgm:pt modelId="{90EC4C1F-68CE-9B4E-9509-CABCC07C5EE8}" type="pres">
      <dgm:prSet presAssocID="{6747B67D-0563-304B-BE30-EE3B917F9380}" presName="vSp2" presStyleCnt="0"/>
      <dgm:spPr/>
    </dgm:pt>
    <dgm:pt modelId="{632C9614-E79D-EA4A-BF11-D8B4400125F3}" type="pres">
      <dgm:prSet presAssocID="{6747B67D-0563-304B-BE30-EE3B917F9380}" presName="sibTrans" presStyleCnt="0"/>
      <dgm:spPr/>
    </dgm:pt>
    <dgm:pt modelId="{813AE95B-73E1-E64C-91CF-80FB9CD42E8B}" type="pres">
      <dgm:prSet presAssocID="{9FB6FC4A-A813-B247-A82D-67833305ABF3}" presName="compositeNode" presStyleCnt="0">
        <dgm:presLayoutVars>
          <dgm:bulletEnabled val="1"/>
        </dgm:presLayoutVars>
      </dgm:prSet>
      <dgm:spPr/>
    </dgm:pt>
    <dgm:pt modelId="{B4794E50-9C7B-CD4E-A0F9-39AEAFF61E94}" type="pres">
      <dgm:prSet presAssocID="{9FB6FC4A-A813-B247-A82D-67833305ABF3}" presName="bgRect" presStyleLbl="node1" presStyleIdx="1" presStyleCnt="4"/>
      <dgm:spPr/>
    </dgm:pt>
    <dgm:pt modelId="{0546AE37-8D2C-6147-82B4-E88CB79F97E0}" type="pres">
      <dgm:prSet presAssocID="{9FB6FC4A-A813-B247-A82D-67833305ABF3}" presName="parentNode" presStyleLbl="node1" presStyleIdx="1" presStyleCnt="4">
        <dgm:presLayoutVars>
          <dgm:chMax val="0"/>
          <dgm:bulletEnabled val="1"/>
        </dgm:presLayoutVars>
      </dgm:prSet>
      <dgm:spPr/>
    </dgm:pt>
    <dgm:pt modelId="{5122BE5B-7D94-BB4C-9BCE-0515A350AF55}" type="pres">
      <dgm:prSet presAssocID="{9FB6FC4A-A813-B247-A82D-67833305ABF3}" presName="childNode" presStyleLbl="node1" presStyleIdx="1" presStyleCnt="4">
        <dgm:presLayoutVars>
          <dgm:bulletEnabled val="1"/>
        </dgm:presLayoutVars>
      </dgm:prSet>
      <dgm:spPr/>
    </dgm:pt>
    <dgm:pt modelId="{2A9AEC2B-AD66-544A-B78A-CA83D0B25004}" type="pres">
      <dgm:prSet presAssocID="{A0807351-E815-7D45-85DB-C62C91D46EBA}" presName="hSp" presStyleCnt="0"/>
      <dgm:spPr/>
    </dgm:pt>
    <dgm:pt modelId="{4AB6C91B-9D77-5B4E-A0EE-6016D8B4FF30}" type="pres">
      <dgm:prSet presAssocID="{A0807351-E815-7D45-85DB-C62C91D46EBA}" presName="vProcSp" presStyleCnt="0"/>
      <dgm:spPr/>
    </dgm:pt>
    <dgm:pt modelId="{E6EF038A-5C33-FF4B-A060-FDFF6CE2AFA8}" type="pres">
      <dgm:prSet presAssocID="{A0807351-E815-7D45-85DB-C62C91D46EBA}" presName="vSp1" presStyleCnt="0"/>
      <dgm:spPr/>
    </dgm:pt>
    <dgm:pt modelId="{7114EB14-0C90-F34F-AAD4-518EC6443891}" type="pres">
      <dgm:prSet presAssocID="{A0807351-E815-7D45-85DB-C62C91D46EBA}" presName="simulatedConn" presStyleLbl="solidFgAcc1" presStyleIdx="1" presStyleCnt="3"/>
      <dgm:spPr/>
    </dgm:pt>
    <dgm:pt modelId="{BB63897F-CD2C-7248-97F3-11F23C067659}" type="pres">
      <dgm:prSet presAssocID="{A0807351-E815-7D45-85DB-C62C91D46EBA}" presName="vSp2" presStyleCnt="0"/>
      <dgm:spPr/>
    </dgm:pt>
    <dgm:pt modelId="{97BDDE12-A7D2-104F-820C-8F3060129AEC}" type="pres">
      <dgm:prSet presAssocID="{A0807351-E815-7D45-85DB-C62C91D46EBA}" presName="sibTrans" presStyleCnt="0"/>
      <dgm:spPr/>
    </dgm:pt>
    <dgm:pt modelId="{B384FDFB-5377-9046-B022-597C2CC80213}" type="pres">
      <dgm:prSet presAssocID="{869049CA-D870-E14A-AF31-A76995B1D9EB}" presName="compositeNode" presStyleCnt="0">
        <dgm:presLayoutVars>
          <dgm:bulletEnabled val="1"/>
        </dgm:presLayoutVars>
      </dgm:prSet>
      <dgm:spPr/>
    </dgm:pt>
    <dgm:pt modelId="{A6FBE609-772A-3B44-BA59-05B4B57DF307}" type="pres">
      <dgm:prSet presAssocID="{869049CA-D870-E14A-AF31-A76995B1D9EB}" presName="bgRect" presStyleLbl="node1" presStyleIdx="2" presStyleCnt="4"/>
      <dgm:spPr/>
    </dgm:pt>
    <dgm:pt modelId="{CC6F4934-61EA-394F-805B-43EBB6FD1262}" type="pres">
      <dgm:prSet presAssocID="{869049CA-D870-E14A-AF31-A76995B1D9EB}" presName="parentNode" presStyleLbl="node1" presStyleIdx="2" presStyleCnt="4">
        <dgm:presLayoutVars>
          <dgm:chMax val="0"/>
          <dgm:bulletEnabled val="1"/>
        </dgm:presLayoutVars>
      </dgm:prSet>
      <dgm:spPr/>
    </dgm:pt>
    <dgm:pt modelId="{C501F043-5D77-0F40-B101-B89FAB91591C}" type="pres">
      <dgm:prSet presAssocID="{869049CA-D870-E14A-AF31-A76995B1D9EB}" presName="childNode" presStyleLbl="node1" presStyleIdx="2" presStyleCnt="4">
        <dgm:presLayoutVars>
          <dgm:bulletEnabled val="1"/>
        </dgm:presLayoutVars>
      </dgm:prSet>
      <dgm:spPr/>
    </dgm:pt>
    <dgm:pt modelId="{00E3506E-8CAB-294B-AA00-15B51225889C}" type="pres">
      <dgm:prSet presAssocID="{6E751CC5-10AD-3342-9B00-94E685C2CFCF}" presName="hSp" presStyleCnt="0"/>
      <dgm:spPr/>
    </dgm:pt>
    <dgm:pt modelId="{08E4D046-BFA9-0947-93BD-4364F274685C}" type="pres">
      <dgm:prSet presAssocID="{6E751CC5-10AD-3342-9B00-94E685C2CFCF}" presName="vProcSp" presStyleCnt="0"/>
      <dgm:spPr/>
    </dgm:pt>
    <dgm:pt modelId="{94974B8C-8487-4247-8E22-0F10703BDBB5}" type="pres">
      <dgm:prSet presAssocID="{6E751CC5-10AD-3342-9B00-94E685C2CFCF}" presName="vSp1" presStyleCnt="0"/>
      <dgm:spPr/>
    </dgm:pt>
    <dgm:pt modelId="{87D8A919-A085-EF44-A4C7-2924AE98AFF0}" type="pres">
      <dgm:prSet presAssocID="{6E751CC5-10AD-3342-9B00-94E685C2CFCF}" presName="simulatedConn" presStyleLbl="solidFgAcc1" presStyleIdx="2" presStyleCnt="3"/>
      <dgm:spPr/>
    </dgm:pt>
    <dgm:pt modelId="{4F6C225B-136D-874B-BD70-4CB197C4ABB6}" type="pres">
      <dgm:prSet presAssocID="{6E751CC5-10AD-3342-9B00-94E685C2CFCF}" presName="vSp2" presStyleCnt="0"/>
      <dgm:spPr/>
    </dgm:pt>
    <dgm:pt modelId="{8BFCFB04-0849-464C-AD94-2B828772C394}" type="pres">
      <dgm:prSet presAssocID="{6E751CC5-10AD-3342-9B00-94E685C2CFCF}" presName="sibTrans" presStyleCnt="0"/>
      <dgm:spPr/>
    </dgm:pt>
    <dgm:pt modelId="{BA18FE0B-9C63-FE46-AEB8-6C268EFB1623}" type="pres">
      <dgm:prSet presAssocID="{10A9DA44-0F3C-3A49-97D1-74288762C58B}" presName="compositeNode" presStyleCnt="0">
        <dgm:presLayoutVars>
          <dgm:bulletEnabled val="1"/>
        </dgm:presLayoutVars>
      </dgm:prSet>
      <dgm:spPr/>
    </dgm:pt>
    <dgm:pt modelId="{51D09877-79CB-8A4D-93EA-5F28B596BD12}" type="pres">
      <dgm:prSet presAssocID="{10A9DA44-0F3C-3A49-97D1-74288762C58B}" presName="bgRect" presStyleLbl="node1" presStyleIdx="3" presStyleCnt="4"/>
      <dgm:spPr/>
    </dgm:pt>
    <dgm:pt modelId="{646634D3-C9F7-C743-9414-9E9021805C46}" type="pres">
      <dgm:prSet presAssocID="{10A9DA44-0F3C-3A49-97D1-74288762C58B}" presName="parentNode" presStyleLbl="node1" presStyleIdx="3" presStyleCnt="4">
        <dgm:presLayoutVars>
          <dgm:chMax val="0"/>
          <dgm:bulletEnabled val="1"/>
        </dgm:presLayoutVars>
      </dgm:prSet>
      <dgm:spPr/>
    </dgm:pt>
    <dgm:pt modelId="{B32F9AB9-5BBB-934A-A68D-3FB03DB59E05}" type="pres">
      <dgm:prSet presAssocID="{10A9DA44-0F3C-3A49-97D1-74288762C58B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8BFA6C06-0689-7E4B-96AC-A5787E91C413}" type="presOf" srcId="{2B47E718-75E8-4F4A-8564-EBF9FD04DA21}" destId="{F770E4AB-BF06-3549-901B-3DAB45658B37}" srcOrd="1" destOrd="0" presId="urn:microsoft.com/office/officeart/2005/8/layout/hProcess7"/>
    <dgm:cxn modelId="{A7E59408-A3AB-844A-AC97-868F8BCBDC20}" srcId="{10A9DA44-0F3C-3A49-97D1-74288762C58B}" destId="{F041D8A6-571A-114F-A86C-C7B888BF5045}" srcOrd="4" destOrd="0" parTransId="{67FDC8B3-021E-3641-9F53-4FB9139A779F}" sibTransId="{BCE27012-B210-DD45-A909-8E609F9D93BE}"/>
    <dgm:cxn modelId="{8B4D640D-7176-FA45-873B-436254F35B5A}" type="presOf" srcId="{869049CA-D870-E14A-AF31-A76995B1D9EB}" destId="{A6FBE609-772A-3B44-BA59-05B4B57DF307}" srcOrd="0" destOrd="0" presId="urn:microsoft.com/office/officeart/2005/8/layout/hProcess7"/>
    <dgm:cxn modelId="{AFCF4A0E-98B8-1645-8F63-2CD3616C015B}" type="presOf" srcId="{C22ED1A6-016E-CD4A-BF01-4E09CB19EEC9}" destId="{66E5BD7F-666D-7146-A5CA-0E62E056516F}" srcOrd="0" destOrd="2" presId="urn:microsoft.com/office/officeart/2005/8/layout/hProcess7"/>
    <dgm:cxn modelId="{CDFA2514-947A-F14E-B9FB-8AE782EC5DD6}" type="presOf" srcId="{7238AB84-3221-4443-8A26-EAB686DB0A13}" destId="{C501F043-5D77-0F40-B101-B89FAB91591C}" srcOrd="0" destOrd="1" presId="urn:microsoft.com/office/officeart/2005/8/layout/hProcess7"/>
    <dgm:cxn modelId="{F8422C1D-DFF5-2F45-BD9C-0C5E812B1A02}" srcId="{9FB6FC4A-A813-B247-A82D-67833305ABF3}" destId="{3217A108-8AE8-EC40-B2E8-66747C2635B3}" srcOrd="2" destOrd="0" parTransId="{3A83EFA6-5BAA-8444-B022-9C71FFD57928}" sibTransId="{1BEC64CB-5537-2C42-9813-C3E6726D627F}"/>
    <dgm:cxn modelId="{AD67281F-0F7D-C240-9422-E6A11F341017}" type="presOf" srcId="{29B947A7-E468-3642-9440-BDE63B210E0E}" destId="{C501F043-5D77-0F40-B101-B89FAB91591C}" srcOrd="0" destOrd="2" presId="urn:microsoft.com/office/officeart/2005/8/layout/hProcess7"/>
    <dgm:cxn modelId="{444CE622-DA9F-2741-AF8D-F5CAA7A0FEAB}" type="presOf" srcId="{1436A447-8004-0D4F-833C-79C72329B0EE}" destId="{B32F9AB9-5BBB-934A-A68D-3FB03DB59E05}" srcOrd="0" destOrd="5" presId="urn:microsoft.com/office/officeart/2005/8/layout/hProcess7"/>
    <dgm:cxn modelId="{0389E123-4A65-EF4A-850F-9AC82AB748E0}" srcId="{35B58C99-3D49-CC42-9C8B-EB16D65320ED}" destId="{10A9DA44-0F3C-3A49-97D1-74288762C58B}" srcOrd="3" destOrd="0" parTransId="{DD72588A-6BF3-1542-A913-804B586A26A3}" sibTransId="{47B01A00-20B7-664A-80CF-2D67628B601D}"/>
    <dgm:cxn modelId="{AF28F827-5226-4449-B167-18D6E4FA716E}" srcId="{869049CA-D870-E14A-AF31-A76995B1D9EB}" destId="{29B947A7-E468-3642-9440-BDE63B210E0E}" srcOrd="2" destOrd="0" parTransId="{5A1E04FA-D23E-964B-9CFB-96B4BB81ABDA}" sibTransId="{D9C6B15B-DC48-984C-9896-8F6C7AB63698}"/>
    <dgm:cxn modelId="{177B4128-CC45-854F-9FAD-52664FAE160B}" type="presOf" srcId="{34D429CE-49EE-4F46-B1AD-1B75AA799927}" destId="{B32F9AB9-5BBB-934A-A68D-3FB03DB59E05}" srcOrd="0" destOrd="3" presId="urn:microsoft.com/office/officeart/2005/8/layout/hProcess7"/>
    <dgm:cxn modelId="{40D77130-88A5-4D45-8010-FBA0BBA88B33}" srcId="{9FB6FC4A-A813-B247-A82D-67833305ABF3}" destId="{CD476FE2-DF64-AA4F-AE11-45F94DB09346}" srcOrd="1" destOrd="0" parTransId="{AEAAD40A-658B-D047-8626-4EED3D29D372}" sibTransId="{B3540866-433E-9548-9AA1-DD9F88E8850E}"/>
    <dgm:cxn modelId="{0CCEF530-4766-6941-847C-8082768DA081}" srcId="{9FB6FC4A-A813-B247-A82D-67833305ABF3}" destId="{88269B2A-F45F-F04E-889F-D993533659AF}" srcOrd="3" destOrd="0" parTransId="{5EF409FB-F1EA-7E40-8916-47466CE55D81}" sibTransId="{B7CC4598-37DE-E34A-A8E3-BD7AA40F5415}"/>
    <dgm:cxn modelId="{AC5ABB32-4B7F-104B-BFEE-409B3475768F}" type="presOf" srcId="{1A5C7E5C-C404-7D4F-A475-BC573436C9D8}" destId="{5122BE5B-7D94-BB4C-9BCE-0515A350AF55}" srcOrd="0" destOrd="0" presId="urn:microsoft.com/office/officeart/2005/8/layout/hProcess7"/>
    <dgm:cxn modelId="{01315436-3DAB-E540-9BC3-B5BE8F43385A}" type="presOf" srcId="{10A9DA44-0F3C-3A49-97D1-74288762C58B}" destId="{51D09877-79CB-8A4D-93EA-5F28B596BD12}" srcOrd="0" destOrd="0" presId="urn:microsoft.com/office/officeart/2005/8/layout/hProcess7"/>
    <dgm:cxn modelId="{DD3EA637-CCC1-AD48-A8EF-B228346697A5}" type="presOf" srcId="{9FB6FC4A-A813-B247-A82D-67833305ABF3}" destId="{B4794E50-9C7B-CD4E-A0F9-39AEAFF61E94}" srcOrd="0" destOrd="0" presId="urn:microsoft.com/office/officeart/2005/8/layout/hProcess7"/>
    <dgm:cxn modelId="{FBE5474B-AEF7-424D-9D31-ED3F0DB76F47}" srcId="{35B58C99-3D49-CC42-9C8B-EB16D65320ED}" destId="{2B47E718-75E8-4F4A-8564-EBF9FD04DA21}" srcOrd="0" destOrd="0" parTransId="{AFCCD8D5-DF16-A74B-A4AD-6B8AB6F4C853}" sibTransId="{6747B67D-0563-304B-BE30-EE3B917F9380}"/>
    <dgm:cxn modelId="{2FFD184E-0D54-BD4E-90F7-B1ADB5A284CE}" type="presOf" srcId="{DE267E54-38C6-8444-A8BF-ABA6741882EE}" destId="{66E5BD7F-666D-7146-A5CA-0E62E056516F}" srcOrd="0" destOrd="3" presId="urn:microsoft.com/office/officeart/2005/8/layout/hProcess7"/>
    <dgm:cxn modelId="{2659E04F-D0A0-F54B-8A86-E4B9B21A3955}" srcId="{869049CA-D870-E14A-AF31-A76995B1D9EB}" destId="{7238AB84-3221-4443-8A26-EAB686DB0A13}" srcOrd="1" destOrd="0" parTransId="{07DAA616-63A8-C44F-8AC4-D00C805B3672}" sibTransId="{2EF1BEF4-D3F7-A74A-BB1F-2F9372334DBA}"/>
    <dgm:cxn modelId="{83D53053-2774-EC44-8A89-4C38A8787236}" type="presOf" srcId="{966E73DA-4171-CC46-9AC1-9C31583ED02B}" destId="{B32F9AB9-5BBB-934A-A68D-3FB03DB59E05}" srcOrd="0" destOrd="2" presId="urn:microsoft.com/office/officeart/2005/8/layout/hProcess7"/>
    <dgm:cxn modelId="{8E673059-EE59-3B48-8370-959A689B8A4E}" srcId="{10A9DA44-0F3C-3A49-97D1-74288762C58B}" destId="{34D429CE-49EE-4F46-B1AD-1B75AA799927}" srcOrd="3" destOrd="0" parTransId="{3E0BA804-7960-1F4A-B968-025E0ABF9A34}" sibTransId="{D463B634-58A3-1E4F-BAB0-17A3AAE5424F}"/>
    <dgm:cxn modelId="{83AEE95C-449E-3A4F-BCFD-82B6FAE764FB}" type="presOf" srcId="{F041D8A6-571A-114F-A86C-C7B888BF5045}" destId="{B32F9AB9-5BBB-934A-A68D-3FB03DB59E05}" srcOrd="0" destOrd="4" presId="urn:microsoft.com/office/officeart/2005/8/layout/hProcess7"/>
    <dgm:cxn modelId="{79804376-59ED-C64D-92A7-089EB167D5AB}" srcId="{35B58C99-3D49-CC42-9C8B-EB16D65320ED}" destId="{869049CA-D870-E14A-AF31-A76995B1D9EB}" srcOrd="2" destOrd="0" parTransId="{E5864205-E00D-C748-B5EC-E83969B7D2D5}" sibTransId="{6E751CC5-10AD-3342-9B00-94E685C2CFCF}"/>
    <dgm:cxn modelId="{3CF7107A-2C19-E34B-B2E3-445933B69E45}" type="presOf" srcId="{2B47E718-75E8-4F4A-8564-EBF9FD04DA21}" destId="{0F70AB6F-C64F-A94D-BBBE-9465F4E8D412}" srcOrd="0" destOrd="0" presId="urn:microsoft.com/office/officeart/2005/8/layout/hProcess7"/>
    <dgm:cxn modelId="{AB7B8380-CF1D-0040-83E0-6A3176879C99}" type="presOf" srcId="{35B58C99-3D49-CC42-9C8B-EB16D65320ED}" destId="{8B340026-4970-0747-84D4-937FA0C02300}" srcOrd="0" destOrd="0" presId="urn:microsoft.com/office/officeart/2005/8/layout/hProcess7"/>
    <dgm:cxn modelId="{5ACC7A84-500C-DE4B-8FD6-DB32D9F0DFCD}" srcId="{10A9DA44-0F3C-3A49-97D1-74288762C58B}" destId="{1436A447-8004-0D4F-833C-79C72329B0EE}" srcOrd="5" destOrd="0" parTransId="{6A5CA2B5-17BB-F747-85ED-B393B68A6BB5}" sibTransId="{94785E89-6B5B-124E-B81B-08D892D5B71D}"/>
    <dgm:cxn modelId="{2311578A-C2BE-C74C-BB9D-DDD014C6050D}" type="presOf" srcId="{A4DF5D3D-FDD7-0445-99BC-79BE47715E58}" destId="{B32F9AB9-5BBB-934A-A68D-3FB03DB59E05}" srcOrd="0" destOrd="1" presId="urn:microsoft.com/office/officeart/2005/8/layout/hProcess7"/>
    <dgm:cxn modelId="{72CFA08F-7A54-7640-9F77-54F649FD88BA}" type="presOf" srcId="{949BC17C-C48C-7D45-8396-0183565096D7}" destId="{66E5BD7F-666D-7146-A5CA-0E62E056516F}" srcOrd="0" destOrd="0" presId="urn:microsoft.com/office/officeart/2005/8/layout/hProcess7"/>
    <dgm:cxn modelId="{2CAC1A9A-78BA-094B-8CE6-0CF878B07059}" type="presOf" srcId="{88269B2A-F45F-F04E-889F-D993533659AF}" destId="{5122BE5B-7D94-BB4C-9BCE-0515A350AF55}" srcOrd="0" destOrd="3" presId="urn:microsoft.com/office/officeart/2005/8/layout/hProcess7"/>
    <dgm:cxn modelId="{33E208A0-9527-9C41-B0F2-48C29D3B37EC}" srcId="{9FB6FC4A-A813-B247-A82D-67833305ABF3}" destId="{1A5C7E5C-C404-7D4F-A475-BC573436C9D8}" srcOrd="0" destOrd="0" parTransId="{280198AB-C951-D944-A530-6ADE19425D62}" sibTransId="{7D8DE8C6-FC77-244D-B11B-5F75A61ED831}"/>
    <dgm:cxn modelId="{DDCF37A0-5DB7-3840-8EE6-341567384078}" srcId="{10A9DA44-0F3C-3A49-97D1-74288762C58B}" destId="{966E73DA-4171-CC46-9AC1-9C31583ED02B}" srcOrd="2" destOrd="0" parTransId="{E2FF0143-A4D7-FD48-95D7-3E299F530DE4}" sibTransId="{2405803B-E636-7D47-A3B4-BAED27E6450C}"/>
    <dgm:cxn modelId="{4BE438A7-7665-394B-A407-A65ED59BF6E8}" srcId="{2B47E718-75E8-4F4A-8564-EBF9FD04DA21}" destId="{B70F31E5-53C5-FC45-B553-88D8C97C9665}" srcOrd="1" destOrd="0" parTransId="{766F2B00-6E89-CB41-B337-C2521E462828}" sibTransId="{C8EBFBE7-455B-4A40-A4AC-1739755527F9}"/>
    <dgm:cxn modelId="{8DF295B4-C052-5C47-AACC-E92A201B0F59}" srcId="{2B47E718-75E8-4F4A-8564-EBF9FD04DA21}" destId="{C22ED1A6-016E-CD4A-BF01-4E09CB19EEC9}" srcOrd="2" destOrd="0" parTransId="{0F62A0FE-6553-ED4D-9FDD-F24ED7FB61ED}" sibTransId="{E792C325-F7D3-B042-B40F-80B7902C2D37}"/>
    <dgm:cxn modelId="{9E0C1AC7-E149-474C-991A-FC318039F786}" type="presOf" srcId="{3217A108-8AE8-EC40-B2E8-66747C2635B3}" destId="{5122BE5B-7D94-BB4C-9BCE-0515A350AF55}" srcOrd="0" destOrd="2" presId="urn:microsoft.com/office/officeart/2005/8/layout/hProcess7"/>
    <dgm:cxn modelId="{D2B0C7C8-2470-D648-AD6B-7FFEA202EC30}" srcId="{2B47E718-75E8-4F4A-8564-EBF9FD04DA21}" destId="{949BC17C-C48C-7D45-8396-0183565096D7}" srcOrd="0" destOrd="0" parTransId="{759C0F26-4391-E04C-AB60-EF0BEC7E1395}" sibTransId="{45ADA388-2A92-3646-8C32-80F18E6373F4}"/>
    <dgm:cxn modelId="{6DE2DACC-73EC-3A4C-8D13-CC39B0C4E679}" srcId="{10A9DA44-0F3C-3A49-97D1-74288762C58B}" destId="{AE1C2699-42B7-8E46-A789-D94AEC9756FC}" srcOrd="0" destOrd="0" parTransId="{84A56664-5391-7A40-AA45-5094445D37E5}" sibTransId="{B45D18A4-BAD6-DD4A-BC6B-23090B922746}"/>
    <dgm:cxn modelId="{12875BCF-6AF9-4B47-A285-0E119784FD88}" type="presOf" srcId="{B70F31E5-53C5-FC45-B553-88D8C97C9665}" destId="{66E5BD7F-666D-7146-A5CA-0E62E056516F}" srcOrd="0" destOrd="1" presId="urn:microsoft.com/office/officeart/2005/8/layout/hProcess7"/>
    <dgm:cxn modelId="{955A5FD2-5039-224D-A540-C07F3AF948E6}" type="presOf" srcId="{10A9DA44-0F3C-3A49-97D1-74288762C58B}" destId="{646634D3-C9F7-C743-9414-9E9021805C46}" srcOrd="1" destOrd="0" presId="urn:microsoft.com/office/officeart/2005/8/layout/hProcess7"/>
    <dgm:cxn modelId="{2E0F03D8-2D13-C54B-9384-31B14D68FFDB}" type="presOf" srcId="{9FB6FC4A-A813-B247-A82D-67833305ABF3}" destId="{0546AE37-8D2C-6147-82B4-E88CB79F97E0}" srcOrd="1" destOrd="0" presId="urn:microsoft.com/office/officeart/2005/8/layout/hProcess7"/>
    <dgm:cxn modelId="{A7CB72D8-774D-AC43-AF63-929196AEF1BE}" srcId="{2B47E718-75E8-4F4A-8564-EBF9FD04DA21}" destId="{DE267E54-38C6-8444-A8BF-ABA6741882EE}" srcOrd="3" destOrd="0" parTransId="{64F6D1F4-2321-B942-931F-2C27ABB1B5AB}" sibTransId="{0A616BC2-F9B7-E044-AFED-0C9873DD991D}"/>
    <dgm:cxn modelId="{712E1FE0-8C49-6449-ABA5-9B77DD0D7E23}" type="presOf" srcId="{869049CA-D870-E14A-AF31-A76995B1D9EB}" destId="{CC6F4934-61EA-394F-805B-43EBB6FD1262}" srcOrd="1" destOrd="0" presId="urn:microsoft.com/office/officeart/2005/8/layout/hProcess7"/>
    <dgm:cxn modelId="{BE90C8E7-F958-3249-AFB4-B817A60FDE9A}" srcId="{869049CA-D870-E14A-AF31-A76995B1D9EB}" destId="{0296DD1C-B9E7-C941-A319-A97EDE589420}" srcOrd="0" destOrd="0" parTransId="{733B21DE-4B38-D845-A74C-2259EC28C25D}" sibTransId="{DF644B9D-530C-6646-B89E-523484940176}"/>
    <dgm:cxn modelId="{C55C73E8-7833-C14A-9646-5CDFDE016F31}" type="presOf" srcId="{AE1C2699-42B7-8E46-A789-D94AEC9756FC}" destId="{B32F9AB9-5BBB-934A-A68D-3FB03DB59E05}" srcOrd="0" destOrd="0" presId="urn:microsoft.com/office/officeart/2005/8/layout/hProcess7"/>
    <dgm:cxn modelId="{6B05ABED-CBEB-BF47-A611-7B3687DE47A1}" type="presOf" srcId="{0296DD1C-B9E7-C941-A319-A97EDE589420}" destId="{C501F043-5D77-0F40-B101-B89FAB91591C}" srcOrd="0" destOrd="0" presId="urn:microsoft.com/office/officeart/2005/8/layout/hProcess7"/>
    <dgm:cxn modelId="{83CF44EE-FD11-2D41-A0FD-A8031134C0EC}" srcId="{35B58C99-3D49-CC42-9C8B-EB16D65320ED}" destId="{9FB6FC4A-A813-B247-A82D-67833305ABF3}" srcOrd="1" destOrd="0" parTransId="{2171FC9C-C2A6-E348-9178-22963A1D4F74}" sibTransId="{A0807351-E815-7D45-85DB-C62C91D46EBA}"/>
    <dgm:cxn modelId="{F65CC3F9-A108-CC4F-8E2F-8F711BFA7338}" type="presOf" srcId="{CD476FE2-DF64-AA4F-AE11-45F94DB09346}" destId="{5122BE5B-7D94-BB4C-9BCE-0515A350AF55}" srcOrd="0" destOrd="1" presId="urn:microsoft.com/office/officeart/2005/8/layout/hProcess7"/>
    <dgm:cxn modelId="{920182FB-3FBB-6B4E-A673-EE871D8D5F10}" srcId="{10A9DA44-0F3C-3A49-97D1-74288762C58B}" destId="{A4DF5D3D-FDD7-0445-99BC-79BE47715E58}" srcOrd="1" destOrd="0" parTransId="{FE4D8CF6-5551-254B-8492-F7218B69D063}" sibTransId="{D5EDE160-D830-7C46-985F-E089F2B1A31E}"/>
    <dgm:cxn modelId="{42482A99-DBB8-1C4F-8F59-1A9EE90F72CF}" type="presParOf" srcId="{8B340026-4970-0747-84D4-937FA0C02300}" destId="{EE68ECC6-8D70-7E41-B5AD-34A3AE096944}" srcOrd="0" destOrd="0" presId="urn:microsoft.com/office/officeart/2005/8/layout/hProcess7"/>
    <dgm:cxn modelId="{4A0888CB-5DA7-A546-A84A-7D745595AE57}" type="presParOf" srcId="{EE68ECC6-8D70-7E41-B5AD-34A3AE096944}" destId="{0F70AB6F-C64F-A94D-BBBE-9465F4E8D412}" srcOrd="0" destOrd="0" presId="urn:microsoft.com/office/officeart/2005/8/layout/hProcess7"/>
    <dgm:cxn modelId="{FEF801C2-048B-C647-97CC-3A589B082BE2}" type="presParOf" srcId="{EE68ECC6-8D70-7E41-B5AD-34A3AE096944}" destId="{F770E4AB-BF06-3549-901B-3DAB45658B37}" srcOrd="1" destOrd="0" presId="urn:microsoft.com/office/officeart/2005/8/layout/hProcess7"/>
    <dgm:cxn modelId="{AAD6B393-BF18-B641-95A8-578600832CBF}" type="presParOf" srcId="{EE68ECC6-8D70-7E41-B5AD-34A3AE096944}" destId="{66E5BD7F-666D-7146-A5CA-0E62E056516F}" srcOrd="2" destOrd="0" presId="urn:microsoft.com/office/officeart/2005/8/layout/hProcess7"/>
    <dgm:cxn modelId="{30907246-B05C-144D-86A2-083BC321BB74}" type="presParOf" srcId="{8B340026-4970-0747-84D4-937FA0C02300}" destId="{C273F21B-502D-514D-A19E-58E414EED5DE}" srcOrd="1" destOrd="0" presId="urn:microsoft.com/office/officeart/2005/8/layout/hProcess7"/>
    <dgm:cxn modelId="{0C7430DF-51D7-C345-ACC7-993C6E8B19E4}" type="presParOf" srcId="{8B340026-4970-0747-84D4-937FA0C02300}" destId="{B37ADD79-1F3F-EE4B-9BBE-13EB15398C5E}" srcOrd="2" destOrd="0" presId="urn:microsoft.com/office/officeart/2005/8/layout/hProcess7"/>
    <dgm:cxn modelId="{2464F662-8630-1945-9193-18270BAF6C32}" type="presParOf" srcId="{B37ADD79-1F3F-EE4B-9BBE-13EB15398C5E}" destId="{9250FE83-21F2-A640-9F1B-2E3F55EDDFFC}" srcOrd="0" destOrd="0" presId="urn:microsoft.com/office/officeart/2005/8/layout/hProcess7"/>
    <dgm:cxn modelId="{BC0DE572-3EC8-0E40-B724-B547DA69E239}" type="presParOf" srcId="{B37ADD79-1F3F-EE4B-9BBE-13EB15398C5E}" destId="{95E2E317-86D5-C242-9CD4-9E2722668BDB}" srcOrd="1" destOrd="0" presId="urn:microsoft.com/office/officeart/2005/8/layout/hProcess7"/>
    <dgm:cxn modelId="{F9046576-4DB5-A44A-B255-F0C4F77AD03A}" type="presParOf" srcId="{B37ADD79-1F3F-EE4B-9BBE-13EB15398C5E}" destId="{90EC4C1F-68CE-9B4E-9509-CABCC07C5EE8}" srcOrd="2" destOrd="0" presId="urn:microsoft.com/office/officeart/2005/8/layout/hProcess7"/>
    <dgm:cxn modelId="{BE4A1DBA-5B7F-5E47-BDE9-B603E3968FB1}" type="presParOf" srcId="{8B340026-4970-0747-84D4-937FA0C02300}" destId="{632C9614-E79D-EA4A-BF11-D8B4400125F3}" srcOrd="3" destOrd="0" presId="urn:microsoft.com/office/officeart/2005/8/layout/hProcess7"/>
    <dgm:cxn modelId="{02207BA1-9AB1-A14C-9008-4DD04319B25B}" type="presParOf" srcId="{8B340026-4970-0747-84D4-937FA0C02300}" destId="{813AE95B-73E1-E64C-91CF-80FB9CD42E8B}" srcOrd="4" destOrd="0" presId="urn:microsoft.com/office/officeart/2005/8/layout/hProcess7"/>
    <dgm:cxn modelId="{50EBA59B-7FDA-C243-AD45-E1A50EC0F019}" type="presParOf" srcId="{813AE95B-73E1-E64C-91CF-80FB9CD42E8B}" destId="{B4794E50-9C7B-CD4E-A0F9-39AEAFF61E94}" srcOrd="0" destOrd="0" presId="urn:microsoft.com/office/officeart/2005/8/layout/hProcess7"/>
    <dgm:cxn modelId="{B41C2CA8-586A-E647-AD69-0049E27CF105}" type="presParOf" srcId="{813AE95B-73E1-E64C-91CF-80FB9CD42E8B}" destId="{0546AE37-8D2C-6147-82B4-E88CB79F97E0}" srcOrd="1" destOrd="0" presId="urn:microsoft.com/office/officeart/2005/8/layout/hProcess7"/>
    <dgm:cxn modelId="{E48AAE37-BA45-3348-9EE5-3CD74B251582}" type="presParOf" srcId="{813AE95B-73E1-E64C-91CF-80FB9CD42E8B}" destId="{5122BE5B-7D94-BB4C-9BCE-0515A350AF55}" srcOrd="2" destOrd="0" presId="urn:microsoft.com/office/officeart/2005/8/layout/hProcess7"/>
    <dgm:cxn modelId="{E83189D3-026C-E14B-A105-CB5F6A262AC3}" type="presParOf" srcId="{8B340026-4970-0747-84D4-937FA0C02300}" destId="{2A9AEC2B-AD66-544A-B78A-CA83D0B25004}" srcOrd="5" destOrd="0" presId="urn:microsoft.com/office/officeart/2005/8/layout/hProcess7"/>
    <dgm:cxn modelId="{D76336C6-B98D-5E45-816F-767FFE607C19}" type="presParOf" srcId="{8B340026-4970-0747-84D4-937FA0C02300}" destId="{4AB6C91B-9D77-5B4E-A0EE-6016D8B4FF30}" srcOrd="6" destOrd="0" presId="urn:microsoft.com/office/officeart/2005/8/layout/hProcess7"/>
    <dgm:cxn modelId="{BBBBC3E7-EAD2-8840-B73E-1D053E16EDE7}" type="presParOf" srcId="{4AB6C91B-9D77-5B4E-A0EE-6016D8B4FF30}" destId="{E6EF038A-5C33-FF4B-A060-FDFF6CE2AFA8}" srcOrd="0" destOrd="0" presId="urn:microsoft.com/office/officeart/2005/8/layout/hProcess7"/>
    <dgm:cxn modelId="{75201E13-E133-8D4A-A1EA-B627336B5C9A}" type="presParOf" srcId="{4AB6C91B-9D77-5B4E-A0EE-6016D8B4FF30}" destId="{7114EB14-0C90-F34F-AAD4-518EC6443891}" srcOrd="1" destOrd="0" presId="urn:microsoft.com/office/officeart/2005/8/layout/hProcess7"/>
    <dgm:cxn modelId="{04497E30-27DE-AC4D-8BCE-1CA41FC06610}" type="presParOf" srcId="{4AB6C91B-9D77-5B4E-A0EE-6016D8B4FF30}" destId="{BB63897F-CD2C-7248-97F3-11F23C067659}" srcOrd="2" destOrd="0" presId="urn:microsoft.com/office/officeart/2005/8/layout/hProcess7"/>
    <dgm:cxn modelId="{C745E0AD-6FF3-1C40-80B6-C9ADDBBCE5A9}" type="presParOf" srcId="{8B340026-4970-0747-84D4-937FA0C02300}" destId="{97BDDE12-A7D2-104F-820C-8F3060129AEC}" srcOrd="7" destOrd="0" presId="urn:microsoft.com/office/officeart/2005/8/layout/hProcess7"/>
    <dgm:cxn modelId="{E3C18523-F3CF-8540-8B5A-6279FEEFC0CB}" type="presParOf" srcId="{8B340026-4970-0747-84D4-937FA0C02300}" destId="{B384FDFB-5377-9046-B022-597C2CC80213}" srcOrd="8" destOrd="0" presId="urn:microsoft.com/office/officeart/2005/8/layout/hProcess7"/>
    <dgm:cxn modelId="{86FFA485-B9B8-4842-A5F7-DE316C582D45}" type="presParOf" srcId="{B384FDFB-5377-9046-B022-597C2CC80213}" destId="{A6FBE609-772A-3B44-BA59-05B4B57DF307}" srcOrd="0" destOrd="0" presId="urn:microsoft.com/office/officeart/2005/8/layout/hProcess7"/>
    <dgm:cxn modelId="{CDD2A7AB-0CA9-544B-89A8-79C0B9585DA4}" type="presParOf" srcId="{B384FDFB-5377-9046-B022-597C2CC80213}" destId="{CC6F4934-61EA-394F-805B-43EBB6FD1262}" srcOrd="1" destOrd="0" presId="urn:microsoft.com/office/officeart/2005/8/layout/hProcess7"/>
    <dgm:cxn modelId="{084CC027-D374-C045-8EE6-C526609BDA22}" type="presParOf" srcId="{B384FDFB-5377-9046-B022-597C2CC80213}" destId="{C501F043-5D77-0F40-B101-B89FAB91591C}" srcOrd="2" destOrd="0" presId="urn:microsoft.com/office/officeart/2005/8/layout/hProcess7"/>
    <dgm:cxn modelId="{B22BFED1-B7BC-1249-9FAE-FF4238EE88B8}" type="presParOf" srcId="{8B340026-4970-0747-84D4-937FA0C02300}" destId="{00E3506E-8CAB-294B-AA00-15B51225889C}" srcOrd="9" destOrd="0" presId="urn:microsoft.com/office/officeart/2005/8/layout/hProcess7"/>
    <dgm:cxn modelId="{D134833F-B4CB-1E40-A904-982FD72C8570}" type="presParOf" srcId="{8B340026-4970-0747-84D4-937FA0C02300}" destId="{08E4D046-BFA9-0947-93BD-4364F274685C}" srcOrd="10" destOrd="0" presId="urn:microsoft.com/office/officeart/2005/8/layout/hProcess7"/>
    <dgm:cxn modelId="{FEABF307-E5B5-3E4B-85BF-7F60D61C5266}" type="presParOf" srcId="{08E4D046-BFA9-0947-93BD-4364F274685C}" destId="{94974B8C-8487-4247-8E22-0F10703BDBB5}" srcOrd="0" destOrd="0" presId="urn:microsoft.com/office/officeart/2005/8/layout/hProcess7"/>
    <dgm:cxn modelId="{D613F386-8CC0-544D-BE7E-F577914D6A0A}" type="presParOf" srcId="{08E4D046-BFA9-0947-93BD-4364F274685C}" destId="{87D8A919-A085-EF44-A4C7-2924AE98AFF0}" srcOrd="1" destOrd="0" presId="urn:microsoft.com/office/officeart/2005/8/layout/hProcess7"/>
    <dgm:cxn modelId="{DE10FEE1-AFE5-5F4A-AA15-AF278DC8BF79}" type="presParOf" srcId="{08E4D046-BFA9-0947-93BD-4364F274685C}" destId="{4F6C225B-136D-874B-BD70-4CB197C4ABB6}" srcOrd="2" destOrd="0" presId="urn:microsoft.com/office/officeart/2005/8/layout/hProcess7"/>
    <dgm:cxn modelId="{23D7353A-21BF-C740-86D0-02CA7EA4E25C}" type="presParOf" srcId="{8B340026-4970-0747-84D4-937FA0C02300}" destId="{8BFCFB04-0849-464C-AD94-2B828772C394}" srcOrd="11" destOrd="0" presId="urn:microsoft.com/office/officeart/2005/8/layout/hProcess7"/>
    <dgm:cxn modelId="{9C2B1E3B-1A8A-F94F-813B-D95F6DE3A32F}" type="presParOf" srcId="{8B340026-4970-0747-84D4-937FA0C02300}" destId="{BA18FE0B-9C63-FE46-AEB8-6C268EFB1623}" srcOrd="12" destOrd="0" presId="urn:microsoft.com/office/officeart/2005/8/layout/hProcess7"/>
    <dgm:cxn modelId="{A7F78CE2-1903-094B-81F3-A964E3AD4343}" type="presParOf" srcId="{BA18FE0B-9C63-FE46-AEB8-6C268EFB1623}" destId="{51D09877-79CB-8A4D-93EA-5F28B596BD12}" srcOrd="0" destOrd="0" presId="urn:microsoft.com/office/officeart/2005/8/layout/hProcess7"/>
    <dgm:cxn modelId="{D09A9AEE-B079-FD47-A724-8D948B39B4B9}" type="presParOf" srcId="{BA18FE0B-9C63-FE46-AEB8-6C268EFB1623}" destId="{646634D3-C9F7-C743-9414-9E9021805C46}" srcOrd="1" destOrd="0" presId="urn:microsoft.com/office/officeart/2005/8/layout/hProcess7"/>
    <dgm:cxn modelId="{3A714982-DEF4-BD4B-8B90-E5341BE3E9A8}" type="presParOf" srcId="{BA18FE0B-9C63-FE46-AEB8-6C268EFB1623}" destId="{B32F9AB9-5BBB-934A-A68D-3FB03DB59E05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0AB6F-C64F-A94D-BBBE-9465F4E8D412}">
      <dsp:nvSpPr>
        <dsp:cNvPr id="0" name=""/>
        <dsp:cNvSpPr/>
      </dsp:nvSpPr>
      <dsp:spPr>
        <a:xfrm>
          <a:off x="4255" y="639919"/>
          <a:ext cx="2559583" cy="3071499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Tools</a:t>
          </a:r>
        </a:p>
      </dsp:txBody>
      <dsp:txXfrm rot="16200000">
        <a:off x="-999101" y="1643275"/>
        <a:ext cx="2518629" cy="511916"/>
      </dsp:txXfrm>
    </dsp:sp>
    <dsp:sp modelId="{66E5BD7F-666D-7146-A5CA-0E62E056516F}">
      <dsp:nvSpPr>
        <dsp:cNvPr id="0" name=""/>
        <dsp:cNvSpPr/>
      </dsp:nvSpPr>
      <dsp:spPr>
        <a:xfrm>
          <a:off x="516171" y="639919"/>
          <a:ext cx="1906889" cy="307149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Python/</a:t>
          </a:r>
          <a:r>
            <a:rPr lang="en-US" sz="1500" kern="1200" dirty="0" err="1"/>
            <a:t>Jupyter</a:t>
          </a: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Pandas/Matplotlib/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Git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Statsmodel</a:t>
          </a:r>
          <a:r>
            <a:rPr lang="en-US" sz="1500" kern="1200" dirty="0"/>
            <a:t> package</a:t>
          </a:r>
        </a:p>
      </dsp:txBody>
      <dsp:txXfrm>
        <a:off x="516171" y="639919"/>
        <a:ext cx="1906889" cy="3071499"/>
      </dsp:txXfrm>
    </dsp:sp>
    <dsp:sp modelId="{B4794E50-9C7B-CD4E-A0F9-39AEAFF61E94}">
      <dsp:nvSpPr>
        <dsp:cNvPr id="0" name=""/>
        <dsp:cNvSpPr/>
      </dsp:nvSpPr>
      <dsp:spPr>
        <a:xfrm>
          <a:off x="2653423" y="639919"/>
          <a:ext cx="2559583" cy="3071499"/>
        </a:xfrm>
        <a:prstGeom prst="roundRect">
          <a:avLst>
            <a:gd name="adj" fmla="val 500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Individual Predictors:</a:t>
          </a:r>
        </a:p>
      </dsp:txBody>
      <dsp:txXfrm rot="16200000">
        <a:off x="1650067" y="1643275"/>
        <a:ext cx="2518629" cy="511916"/>
      </dsp:txXfrm>
    </dsp:sp>
    <dsp:sp modelId="{95E2E317-86D5-C242-9CD4-9E2722668BDB}">
      <dsp:nvSpPr>
        <dsp:cNvPr id="0" name=""/>
        <dsp:cNvSpPr/>
      </dsp:nvSpPr>
      <dsp:spPr>
        <a:xfrm rot="5400000">
          <a:off x="2440547" y="3080815"/>
          <a:ext cx="451348" cy="38393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2BE5B-7D94-BB4C-9BCE-0515A350AF55}">
      <dsp:nvSpPr>
        <dsp:cNvPr id="0" name=""/>
        <dsp:cNvSpPr/>
      </dsp:nvSpPr>
      <dsp:spPr>
        <a:xfrm>
          <a:off x="3165340" y="639919"/>
          <a:ext cx="1906889" cy="307149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Hello, World – single game predictor based on V/H Net Point Avg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Head to Head</a:t>
          </a: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Starting Pitcher</a:t>
          </a: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Net Wins</a:t>
          </a:r>
        </a:p>
      </dsp:txBody>
      <dsp:txXfrm>
        <a:off x="3165340" y="639919"/>
        <a:ext cx="1906889" cy="3071499"/>
      </dsp:txXfrm>
    </dsp:sp>
    <dsp:sp modelId="{A6FBE609-772A-3B44-BA59-05B4B57DF307}">
      <dsp:nvSpPr>
        <dsp:cNvPr id="0" name=""/>
        <dsp:cNvSpPr/>
      </dsp:nvSpPr>
      <dsp:spPr>
        <a:xfrm>
          <a:off x="5302592" y="639919"/>
          <a:ext cx="2559583" cy="3071499"/>
        </a:xfrm>
        <a:prstGeom prst="roundRect">
          <a:avLst>
            <a:gd name="adj" fmla="val 500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Code Structure</a:t>
          </a:r>
          <a:endParaRPr lang="en-US" sz="1800" kern="1200" dirty="0"/>
        </a:p>
      </dsp:txBody>
      <dsp:txXfrm rot="16200000">
        <a:off x="4299236" y="1643275"/>
        <a:ext cx="2518629" cy="511916"/>
      </dsp:txXfrm>
    </dsp:sp>
    <dsp:sp modelId="{7114EB14-0C90-F34F-AAD4-518EC6443891}">
      <dsp:nvSpPr>
        <dsp:cNvPr id="0" name=""/>
        <dsp:cNvSpPr/>
      </dsp:nvSpPr>
      <dsp:spPr>
        <a:xfrm rot="5400000">
          <a:off x="5089716" y="3080815"/>
          <a:ext cx="451348" cy="38393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1F043-5D77-0F40-B101-B89FAB91591C}">
      <dsp:nvSpPr>
        <dsp:cNvPr id="0" name=""/>
        <dsp:cNvSpPr/>
      </dsp:nvSpPr>
      <dsp:spPr>
        <a:xfrm>
          <a:off x="5814509" y="639919"/>
          <a:ext cx="1906889" cy="307149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Simple Jupyter Notebook</a:t>
          </a: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 Parts: Predictor in .</a:t>
          </a:r>
          <a:r>
            <a:rPr lang="en-US" sz="1500" kern="1200" dirty="0" err="1"/>
            <a:t>py</a:t>
          </a:r>
          <a:r>
            <a:rPr lang="en-US" sz="1500" kern="1200" dirty="0"/>
            <a:t>, Harness notebook, analysis/plot notebook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Cleaner Jupyter Notebook</a:t>
          </a:r>
          <a:endParaRPr lang="en-US" sz="1500" kern="1200" dirty="0"/>
        </a:p>
      </dsp:txBody>
      <dsp:txXfrm>
        <a:off x="5814509" y="639919"/>
        <a:ext cx="1906889" cy="3071499"/>
      </dsp:txXfrm>
    </dsp:sp>
    <dsp:sp modelId="{51D09877-79CB-8A4D-93EA-5F28B596BD12}">
      <dsp:nvSpPr>
        <dsp:cNvPr id="0" name=""/>
        <dsp:cNvSpPr/>
      </dsp:nvSpPr>
      <dsp:spPr>
        <a:xfrm>
          <a:off x="7951761" y="639919"/>
          <a:ext cx="2559583" cy="3071499"/>
        </a:xfrm>
        <a:prstGeom prst="roundRect">
          <a:avLst>
            <a:gd name="adj" fmla="val 5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Python Statistical Analysis</a:t>
          </a:r>
          <a:endParaRPr lang="en-US" sz="1800" kern="1200" dirty="0"/>
        </a:p>
      </dsp:txBody>
      <dsp:txXfrm rot="16200000">
        <a:off x="6948404" y="1643275"/>
        <a:ext cx="2518629" cy="511916"/>
      </dsp:txXfrm>
    </dsp:sp>
    <dsp:sp modelId="{87D8A919-A085-EF44-A4C7-2924AE98AFF0}">
      <dsp:nvSpPr>
        <dsp:cNvPr id="0" name=""/>
        <dsp:cNvSpPr/>
      </dsp:nvSpPr>
      <dsp:spPr>
        <a:xfrm rot="5400000">
          <a:off x="7738885" y="3080815"/>
          <a:ext cx="451348" cy="38393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F9AB9-5BBB-934A-A68D-3FB03DB59E05}">
      <dsp:nvSpPr>
        <dsp:cNvPr id="0" name=""/>
        <dsp:cNvSpPr/>
      </dsp:nvSpPr>
      <dsp:spPr>
        <a:xfrm>
          <a:off x="8463678" y="639919"/>
          <a:ext cx="1906889" cy="307149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Rolling Windows: Nested for -&gt; rolling/shift </a:t>
          </a:r>
          <a:r>
            <a:rPr lang="en-US" sz="1500" kern="1200" dirty="0" err="1"/>
            <a:t>dataframes</a:t>
          </a: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Hyper Parameter Tuning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Prediction averages across seasons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Single Parameter Regression</a:t>
          </a: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Multiple Regression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Logistic Regression</a:t>
          </a:r>
        </a:p>
      </dsp:txBody>
      <dsp:txXfrm>
        <a:off x="8463678" y="639919"/>
        <a:ext cx="1906889" cy="3071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184-1B7B-4E48-A802-56AAB88F4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75969-DBEC-974F-AE44-BE07717C0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D0400-BC4E-F140-8245-4461A1DC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B583A-0ECD-C046-A18B-5A7E228B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9920F-F427-B84B-A44B-894B50DB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5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D852-3B52-1041-9526-82595B03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87250-48F9-B843-AE42-F73271367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EE5AE-E5BB-724D-A710-87EDFF91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30AA6-E3E1-B642-BAEC-F5BE543C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17C9F-1E75-8F4C-8C91-CE8057C8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0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C54FF-03C5-C542-8F4F-D3414CBDD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1D014-6737-9945-8817-A16073F08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5851A-5751-3F4C-9591-E7543894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DFC0F-1F2E-FF4C-ACB2-E8BB581E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6CFD2-5FF5-6148-A0DB-454F18FD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5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AE77-14D5-FA45-A08C-0376CAD8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A8395-C081-C54B-820D-88335B0E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52F4D-51A1-E94E-A5D9-6C0DEB79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371EC-1285-7048-94F2-DADA888C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AAA3-66A4-BD41-BC48-6BE63DE2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7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6D7AF-D1A4-AA46-817D-F2BD1FFD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EBACE-C2EE-7D4A-9CCF-58F27393D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E310C-0710-F24D-A2D7-C87351923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F3646-7B53-B043-A568-ED3C3F55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AC6AE-F73F-4C4A-8E75-B99B49B2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5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0A25-5981-E341-BBA1-70A27292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B5615-B817-5C4D-9840-574166976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F22C0-02A6-DB4D-8C82-39553355D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979D0-954A-674F-8BDC-6F83AD2C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40DC0-C7ED-8D4B-A2BA-08CB665E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2C7DE-B3FF-464D-8F8F-0C9E64CE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0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B67E-4795-3945-8E17-BE7E1B89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6B784-FFA7-9A46-9659-8425E1625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340B8-CCE1-B543-A3CA-255ED9BC8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B489D-2461-264F-A0F9-A002A7358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5D085-01E4-E84A-983D-438091D65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4CF00-E71B-A346-9FD2-8BB90175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FC573-B48B-B54F-A311-D29CDD68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36AB6-752F-2D40-AAE3-31757061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F938-13EA-6444-ACCF-AE1F4189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39F67-1911-C84C-91EA-AD32C9CD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B1814-CDA3-E447-B857-6B82044B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E73C0-1B37-EC4D-88F2-B32F6F06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5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24A41-E7C0-DF40-B5C1-130CCF73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0D1D0-25B9-ED48-A491-01AFD840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1F916-E10A-8A41-8086-6C659150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8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2081-59B2-4940-A3AA-00600104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65C60-377A-AE47-A3ED-5A4DD5D35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A20A9-6C1D-064B-884D-183694D15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341A0-000A-CC45-A108-585AB33D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A22AC-F129-B442-92FE-1CE0CD40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DFA7C-D06A-1F40-BF62-193AAC92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4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15EC-4D66-2B42-815D-CF24A8B1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55917-C021-5F4C-BC38-05425988E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93886-D610-2F46-A66E-947FADCFF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C2BF1-B9E5-B74E-9434-1363D4E9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57F6B-AA8A-C941-9BC8-B354D1CC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24A8D-5BE3-804D-8F18-A7B1B094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6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BDD2B-CA11-0C41-A79D-9D8634C5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F3FF2-1562-D84A-A655-AD772253B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64DA1-ED48-E441-A099-D8E59C22D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BCFFC-9D78-1E46-8A03-FDDABF80F747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84FBE-D7D5-654D-BCEA-FFF9512F6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02701-854F-4849-8426-9456E6CC9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4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troshee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A3C0-4846-F144-BBC8-65B87BE1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MLB Game Winner Predictor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5D975-58AA-DE44-837C-C7F09F53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UCSD Data Science Bootcamp Project 1, 1/11/2020</a:t>
            </a: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Alexis Perumal</a:t>
            </a:r>
          </a:p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Venkateswarlu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Pinnika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Young You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3A1AF-1B87-7749-9197-856BF75D5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656" y="4495800"/>
            <a:ext cx="43307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3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A9E6-5CD6-AA4D-B4BC-D5C5DD54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Regression:</a:t>
            </a:r>
            <a:br>
              <a:rPr lang="en-US" dirty="0"/>
            </a:br>
            <a:r>
              <a:rPr lang="en-US" dirty="0"/>
              <a:t>Used to predict binary outcomes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B7B54D-C6F9-D644-A65E-D8979C3F3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33" y="1692275"/>
            <a:ext cx="5880100" cy="4800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C4369B-AE96-E440-973F-AFB8CAD93ACE}"/>
              </a:ext>
            </a:extLst>
          </p:cNvPr>
          <p:cNvSpPr/>
          <p:nvPr/>
        </p:nvSpPr>
        <p:spPr>
          <a:xfrm>
            <a:off x="7841974" y="3503327"/>
            <a:ext cx="35118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2000" b="1" dirty="0"/>
            </a:b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Baseline results: 14377 games, 7793 home wins = </a:t>
            </a:r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54.2046%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Prediction results: 14377 games, 7798 predicted correctly = </a:t>
            </a:r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54.2394%</a:t>
            </a:r>
            <a:endParaRPr lang="en-US" sz="2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1337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6FFF-31BB-5741-82A5-4C4A90B0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9419-774C-E84A-A831-2E63423573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is hard to predict the outcome of a baseball game with meaningful uplift over 50% accuracy.</a:t>
            </a:r>
          </a:p>
          <a:p>
            <a:r>
              <a:rPr lang="en-US" sz="2400" dirty="0"/>
              <a:t>We built a model based on historical team runs scored and starting pitcher runs allowed which was correct 54.24% of the time across the 2010-2017 (14,377 games)</a:t>
            </a:r>
          </a:p>
          <a:p>
            <a:r>
              <a:rPr lang="en-US" sz="2400" dirty="0"/>
              <a:t>Simply picking the Home Team to win was correct 54.20% of the time!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209F1-B68C-164E-B279-4C7103585C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Future Study</a:t>
            </a:r>
          </a:p>
          <a:p>
            <a:pPr lvl="1"/>
            <a:r>
              <a:rPr lang="en-US" dirty="0"/>
              <a:t>Test additional factors (e.g. Home Runs, other factors).</a:t>
            </a:r>
          </a:p>
          <a:p>
            <a:pPr lvl="1"/>
            <a:r>
              <a:rPr lang="en-US" dirty="0"/>
              <a:t>Run a proper training set/test set.</a:t>
            </a:r>
          </a:p>
          <a:p>
            <a:pPr lvl="1"/>
            <a:r>
              <a:rPr lang="en-US" dirty="0"/>
              <a:t>Test using other statistical/prediction models.</a:t>
            </a:r>
          </a:p>
          <a:p>
            <a:pPr lvl="1"/>
            <a:r>
              <a:rPr lang="en-US" dirty="0"/>
              <a:t>Complete season analysis.</a:t>
            </a:r>
          </a:p>
          <a:p>
            <a:pPr lvl="1"/>
            <a:r>
              <a:rPr lang="en-US" dirty="0"/>
              <a:t>Pull in prior seasons</a:t>
            </a:r>
          </a:p>
        </p:txBody>
      </p:sp>
    </p:spTree>
    <p:extLst>
      <p:ext uri="{BB962C8B-B14F-4D97-AF65-F5344CB8AC3E}">
        <p14:creationId xmlns:p14="http://schemas.microsoft.com/office/powerpoint/2010/main" val="427946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822B-C0D5-5B42-BDC4-AD5EF37F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Run &amp; Strike Outs vs Win Rate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102D69-F3F6-4149-8A19-88431C4E7C9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616700" y="2003425"/>
            <a:ext cx="5575300" cy="435133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6104C0-5D5D-C446-B763-A3F0C43CE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1871735"/>
            <a:ext cx="63754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10DB-31EF-F145-86E0-D0DC97F3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77991" y="2798390"/>
            <a:ext cx="3880005" cy="7349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MLB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27A8AA-48B6-8942-85DE-CE90498DA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1316" y="510456"/>
            <a:ext cx="7408672" cy="43972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8F8000-D341-4240-B111-C361E552DE59}"/>
              </a:ext>
            </a:extLst>
          </p:cNvPr>
          <p:cNvSpPr txBox="1"/>
          <p:nvPr/>
        </p:nvSpPr>
        <p:spPr>
          <a:xfrm>
            <a:off x="4564370" y="5295627"/>
            <a:ext cx="5794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162 games </a:t>
            </a:r>
            <a:r>
              <a:rPr lang="en-US" dirty="0"/>
              <a:t>for each of the </a:t>
            </a:r>
            <a:r>
              <a:rPr lang="en-US" b="1" dirty="0"/>
              <a:t>30</a:t>
            </a:r>
            <a:r>
              <a:rPr lang="en-US" dirty="0"/>
              <a:t> teams</a:t>
            </a:r>
          </a:p>
          <a:p>
            <a:r>
              <a:rPr lang="en-US" dirty="0"/>
              <a:t>played over approximately six months</a:t>
            </a:r>
          </a:p>
          <a:p>
            <a:r>
              <a:rPr lang="en-US" dirty="0"/>
              <a:t>a total of </a:t>
            </a:r>
            <a:r>
              <a:rPr lang="en-US" b="1" dirty="0"/>
              <a:t>2,430 games</a:t>
            </a:r>
            <a:r>
              <a:rPr lang="en-US" dirty="0"/>
              <a:t>, plus the postseason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60E3A-C6BB-3746-9E65-3497A93E876D}"/>
              </a:ext>
            </a:extLst>
          </p:cNvPr>
          <p:cNvSpPr txBox="1"/>
          <p:nvPr/>
        </p:nvSpPr>
        <p:spPr>
          <a:xfrm>
            <a:off x="1976378" y="1446285"/>
            <a:ext cx="180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American League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C3D48-C32E-5A46-92DC-515B7C5B6AE0}"/>
              </a:ext>
            </a:extLst>
          </p:cNvPr>
          <p:cNvSpPr txBox="1"/>
          <p:nvPr/>
        </p:nvSpPr>
        <p:spPr>
          <a:xfrm>
            <a:off x="1976378" y="3692153"/>
            <a:ext cx="17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National League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EDE275-2BE7-B146-A8FD-17CBD9B59CA1}"/>
              </a:ext>
            </a:extLst>
          </p:cNvPr>
          <p:cNvCxnSpPr>
            <a:cxnSpLocks/>
          </p:cNvCxnSpPr>
          <p:nvPr/>
        </p:nvCxnSpPr>
        <p:spPr>
          <a:xfrm flipH="1">
            <a:off x="1714499" y="1630951"/>
            <a:ext cx="9456" cy="22744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FDA379-FB5E-C14E-A016-6BFC2860F0DA}"/>
              </a:ext>
            </a:extLst>
          </p:cNvPr>
          <p:cNvCxnSpPr>
            <a:cxnSpLocks/>
          </p:cNvCxnSpPr>
          <p:nvPr/>
        </p:nvCxnSpPr>
        <p:spPr>
          <a:xfrm>
            <a:off x="1385829" y="2822606"/>
            <a:ext cx="3143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9B3DA8-C8C3-3F4C-A3A5-708F8034296C}"/>
              </a:ext>
            </a:extLst>
          </p:cNvPr>
          <p:cNvCxnSpPr>
            <a:cxnSpLocks/>
          </p:cNvCxnSpPr>
          <p:nvPr/>
        </p:nvCxnSpPr>
        <p:spPr>
          <a:xfrm>
            <a:off x="1723956" y="3886877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F01FB4-E043-5848-911B-ACCEF4EA49F3}"/>
              </a:ext>
            </a:extLst>
          </p:cNvPr>
          <p:cNvCxnSpPr>
            <a:cxnSpLocks/>
          </p:cNvCxnSpPr>
          <p:nvPr/>
        </p:nvCxnSpPr>
        <p:spPr>
          <a:xfrm>
            <a:off x="1714501" y="1643714"/>
            <a:ext cx="2047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A880CB-5043-914B-88BC-302186CF8A83}"/>
              </a:ext>
            </a:extLst>
          </p:cNvPr>
          <p:cNvCxnSpPr>
            <a:cxnSpLocks/>
          </p:cNvCxnSpPr>
          <p:nvPr/>
        </p:nvCxnSpPr>
        <p:spPr>
          <a:xfrm>
            <a:off x="3930774" y="3224031"/>
            <a:ext cx="0" cy="1433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3E2BEF5-C412-D741-BA46-480B4731531F}"/>
              </a:ext>
            </a:extLst>
          </p:cNvPr>
          <p:cNvCxnSpPr>
            <a:cxnSpLocks/>
          </p:cNvCxnSpPr>
          <p:nvPr/>
        </p:nvCxnSpPr>
        <p:spPr>
          <a:xfrm>
            <a:off x="3692863" y="3876819"/>
            <a:ext cx="228456" cy="25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0DE429-F0DD-3949-A089-3D322D82D351}"/>
              </a:ext>
            </a:extLst>
          </p:cNvPr>
          <p:cNvCxnSpPr>
            <a:cxnSpLocks/>
          </p:cNvCxnSpPr>
          <p:nvPr/>
        </p:nvCxnSpPr>
        <p:spPr>
          <a:xfrm>
            <a:off x="3930774" y="465793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58450D-BAEC-0D49-A321-3B3D32D4A4E3}"/>
              </a:ext>
            </a:extLst>
          </p:cNvPr>
          <p:cNvCxnSpPr>
            <a:cxnSpLocks/>
          </p:cNvCxnSpPr>
          <p:nvPr/>
        </p:nvCxnSpPr>
        <p:spPr>
          <a:xfrm>
            <a:off x="3921316" y="3224031"/>
            <a:ext cx="2047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69523AF-1EF5-0940-9FEA-45284AF415FE}"/>
              </a:ext>
            </a:extLst>
          </p:cNvPr>
          <p:cNvCxnSpPr>
            <a:cxnSpLocks/>
          </p:cNvCxnSpPr>
          <p:nvPr/>
        </p:nvCxnSpPr>
        <p:spPr>
          <a:xfrm>
            <a:off x="3911718" y="947551"/>
            <a:ext cx="0" cy="1433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28A6D84-545E-8649-B29C-EAC8A0FC9946}"/>
              </a:ext>
            </a:extLst>
          </p:cNvPr>
          <p:cNvCxnSpPr>
            <a:cxnSpLocks/>
          </p:cNvCxnSpPr>
          <p:nvPr/>
        </p:nvCxnSpPr>
        <p:spPr>
          <a:xfrm>
            <a:off x="3673807" y="1657503"/>
            <a:ext cx="228456" cy="25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927869-93F7-0646-B8B5-D5B7B03DC46E}"/>
              </a:ext>
            </a:extLst>
          </p:cNvPr>
          <p:cNvCxnSpPr>
            <a:cxnSpLocks/>
          </p:cNvCxnSpPr>
          <p:nvPr/>
        </p:nvCxnSpPr>
        <p:spPr>
          <a:xfrm>
            <a:off x="3911718" y="238145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470DA0-73D6-6040-B4C8-54767890A186}"/>
              </a:ext>
            </a:extLst>
          </p:cNvPr>
          <p:cNvCxnSpPr>
            <a:cxnSpLocks/>
          </p:cNvCxnSpPr>
          <p:nvPr/>
        </p:nvCxnSpPr>
        <p:spPr>
          <a:xfrm>
            <a:off x="3902260" y="947551"/>
            <a:ext cx="2047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72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5ABD-8D03-044D-B160-0ED6816A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Project Objective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305D-8D3E-7642-B42F-5DA75BAD1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 a predictor for the winner of baseball games (visitor or home)</a:t>
            </a:r>
          </a:p>
          <a:p>
            <a:pPr marL="0" indent="0">
              <a:buNone/>
            </a:pPr>
            <a:r>
              <a:rPr lang="en-US" dirty="0"/>
              <a:t>      with &gt; 50% prediction accuracy, with statistical accuracy.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Analysis will be done by season, </a:t>
            </a:r>
          </a:p>
          <a:p>
            <a:pPr marL="0" indent="0">
              <a:buNone/>
            </a:pPr>
            <a:r>
              <a:rPr lang="en-US" dirty="0"/>
              <a:t>	looking at all the regular season games of a given year </a:t>
            </a:r>
          </a:p>
          <a:p>
            <a:pPr marL="0" indent="0">
              <a:buNone/>
            </a:pPr>
            <a:r>
              <a:rPr lang="en-US" dirty="0"/>
              <a:t>	with each days' game predicted based on info up to, </a:t>
            </a:r>
          </a:p>
          <a:p>
            <a:pPr marL="0" indent="0">
              <a:buNone/>
            </a:pPr>
            <a:r>
              <a:rPr lang="en-US" dirty="0"/>
              <a:t>	but not including that day.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8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8973-49A4-CF4C-951C-C2D87126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Strategy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514C3-28A0-0A45-802B-0C171A62B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27" y="1342134"/>
            <a:ext cx="11418036" cy="4944366"/>
          </a:xfrm>
        </p:spPr>
        <p:txBody>
          <a:bodyPr>
            <a:normAutofit fontScale="77500" lnSpcReduction="20000"/>
          </a:bodyPr>
          <a:lstStyle/>
          <a:p>
            <a:pPr marL="285750" indent="-285750"/>
            <a:r>
              <a:rPr lang="en-US" dirty="0"/>
              <a:t>Build a </a:t>
            </a:r>
            <a:r>
              <a:rPr lang="en-US" dirty="0" err="1"/>
              <a:t>dataframe</a:t>
            </a:r>
            <a:r>
              <a:rPr lang="en-US" dirty="0"/>
              <a:t> of games (rows) and  factors to build a regression model  for visiting net points, and by extension, predict the winner  of each game (visitor or home).</a:t>
            </a:r>
          </a:p>
          <a:p>
            <a:pPr marL="285750" indent="-285750"/>
            <a:r>
              <a:rPr lang="en-US" dirty="0"/>
              <a:t>Explore candidate factors with regression analysis (T-stat, F-stat, p-value) build </a:t>
            </a:r>
          </a:p>
          <a:p>
            <a:pPr marL="285750" indent="-285750"/>
            <a:r>
              <a:rPr lang="en-US" dirty="0"/>
              <a:t>optimize a simple LSR model using a training set through the 2017 Season.</a:t>
            </a:r>
          </a:p>
          <a:p>
            <a:r>
              <a:rPr lang="en-US" dirty="0"/>
              <a:t> Plot the results.</a:t>
            </a:r>
          </a:p>
          <a:p>
            <a:pPr marL="285750" indent="-285750"/>
            <a:r>
              <a:rPr lang="en-US" dirty="0"/>
              <a:t>Ultimately, apply the model to the 2018, then 2019 seasons.</a:t>
            </a:r>
          </a:p>
          <a:p>
            <a:pPr marL="285750" indent="-285750"/>
            <a:endParaRPr lang="en-US" dirty="0"/>
          </a:p>
          <a:p>
            <a:r>
              <a:rPr lang="en-US" b="1" dirty="0">
                <a:cs typeface="Arial" panose="020B0604020202020204" pitchFamily="34" charset="0"/>
              </a:rPr>
              <a:t>Datasets used:</a:t>
            </a: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</a:rPr>
              <a:t>	</a:t>
            </a:r>
            <a:r>
              <a:rPr lang="en-US" sz="2300" dirty="0" err="1">
                <a:cs typeface="Arial" panose="020B0604020202020204" pitchFamily="34" charset="0"/>
              </a:rPr>
              <a:t>SeanLahman.com</a:t>
            </a:r>
            <a:endParaRPr lang="en-US" sz="2300" dirty="0">
              <a:cs typeface="Arial" panose="020B0604020202020204" pitchFamily="34" charset="0"/>
            </a:endParaRPr>
          </a:p>
          <a:p>
            <a:pPr lvl="2"/>
            <a:r>
              <a:rPr lang="en-US" sz="2300" dirty="0">
                <a:cs typeface="Arial" panose="020B0604020202020204" pitchFamily="34" charset="0"/>
              </a:rPr>
              <a:t>-provides rich baseball game outcome for every  MLB game going back to 1881. </a:t>
            </a:r>
          </a:p>
          <a:p>
            <a:pPr lvl="2"/>
            <a:r>
              <a:rPr lang="en-US" sz="2300" dirty="0">
                <a:cs typeface="Arial" panose="020B0604020202020204" pitchFamily="34" charset="0"/>
              </a:rPr>
              <a:t>-It includes game outcomes, player data, at bats, pitches.</a:t>
            </a:r>
          </a:p>
          <a:p>
            <a:pPr lvl="2"/>
            <a:r>
              <a:rPr lang="en-US" sz="2300" dirty="0">
                <a:cs typeface="Arial" panose="020B0604020202020204" pitchFamily="34" charset="0"/>
              </a:rPr>
              <a:t>-It is available as a CSV file</a:t>
            </a:r>
          </a:p>
          <a:p>
            <a:pPr marL="914400" lvl="2" indent="0">
              <a:buNone/>
            </a:pPr>
            <a:r>
              <a:rPr lang="en-US" sz="2400" dirty="0">
                <a:hlinkClick r:id="rId2"/>
              </a:rPr>
              <a:t>https://www.retrosheet.org/</a:t>
            </a:r>
            <a:endParaRPr lang="en-US" sz="2400" dirty="0"/>
          </a:p>
          <a:p>
            <a:pPr lvl="2"/>
            <a:r>
              <a:rPr lang="en-US" sz="2400" i="1" dirty="0"/>
              <a:t>The information used here was obtained free of charge from and is copyrighted by </a:t>
            </a:r>
            <a:r>
              <a:rPr lang="en-US" sz="2400" i="1" dirty="0" err="1"/>
              <a:t>Retrosheet</a:t>
            </a:r>
            <a:r>
              <a:rPr lang="en-US" sz="2400" i="1" dirty="0"/>
              <a:t>. Interested parties may contact </a:t>
            </a:r>
            <a:r>
              <a:rPr lang="en-US" sz="2400" i="1" dirty="0" err="1"/>
              <a:t>Retrosheet</a:t>
            </a:r>
            <a:r>
              <a:rPr lang="en-US" sz="2400" i="1" dirty="0"/>
              <a:t> at "</a:t>
            </a:r>
            <a:r>
              <a:rPr lang="en-US" sz="2400" i="1" dirty="0" err="1"/>
              <a:t>www.retrosheet.org</a:t>
            </a:r>
            <a:r>
              <a:rPr lang="en-US" sz="2400" i="1" dirty="0"/>
              <a:t>".</a:t>
            </a:r>
          </a:p>
          <a:p>
            <a:pPr lvl="2"/>
            <a:endParaRPr lang="en-US" sz="2300" dirty="0"/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2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690D-1A7B-3D4F-A31F-806BB286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657"/>
            <a:ext cx="10515600" cy="1325563"/>
          </a:xfrm>
        </p:spPr>
        <p:txBody>
          <a:bodyPr/>
          <a:lstStyle/>
          <a:p>
            <a:r>
              <a:rPr lang="en-US" dirty="0" err="1"/>
              <a:t>Retrosheet.org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7BA85-4A14-194C-84B4-9CAAA25BD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524" y="774824"/>
            <a:ext cx="7702952" cy="581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4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9A32-416C-0D45-912D-5BB03C0E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D16144-4704-7042-B247-28C80C1DC2A4}"/>
              </a:ext>
            </a:extLst>
          </p:cNvPr>
          <p:cNvSpPr/>
          <p:nvPr/>
        </p:nvSpPr>
        <p:spPr>
          <a:xfrm>
            <a:off x="838200" y="4304744"/>
            <a:ext cx="52578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Field(s)  Meaning</a:t>
            </a:r>
          </a:p>
          <a:p>
            <a:r>
              <a:rPr lang="en-US" sz="1200" dirty="0"/>
              <a:t>    1     Date in the form "</a:t>
            </a:r>
            <a:r>
              <a:rPr lang="en-US" sz="1200" dirty="0" err="1"/>
              <a:t>yyyymmdd</a:t>
            </a:r>
            <a:r>
              <a:rPr lang="en-US" sz="1200" dirty="0"/>
              <a:t>"</a:t>
            </a:r>
          </a:p>
          <a:p>
            <a:r>
              <a:rPr lang="en-US" sz="1200" dirty="0"/>
              <a:t>    2     Number of game:</a:t>
            </a:r>
          </a:p>
          <a:p>
            <a:r>
              <a:rPr lang="en-US" sz="1200" dirty="0"/>
              <a:t>             "0" -- a single game</a:t>
            </a:r>
          </a:p>
          <a:p>
            <a:r>
              <a:rPr lang="en-US" sz="1200" dirty="0"/>
              <a:t>             "1" -- the first game of a double (or triple) header</a:t>
            </a:r>
          </a:p>
          <a:p>
            <a:r>
              <a:rPr lang="en-US" sz="1200" dirty="0"/>
              <a:t>                    including </a:t>
            </a:r>
            <a:r>
              <a:rPr lang="en-US" sz="1200" dirty="0" err="1"/>
              <a:t>seperate</a:t>
            </a:r>
            <a:r>
              <a:rPr lang="en-US" sz="1200" dirty="0"/>
              <a:t> admission doubleheaders</a:t>
            </a:r>
          </a:p>
          <a:p>
            <a:r>
              <a:rPr lang="en-US" sz="1200" dirty="0"/>
              <a:t>             "2" -- the second game of a double (or triple) header</a:t>
            </a:r>
          </a:p>
          <a:p>
            <a:r>
              <a:rPr lang="en-US" sz="1200" dirty="0"/>
              <a:t>                    including </a:t>
            </a:r>
            <a:r>
              <a:rPr lang="en-US" sz="1200" dirty="0" err="1"/>
              <a:t>seperate</a:t>
            </a:r>
            <a:r>
              <a:rPr lang="en-US" sz="1200" dirty="0"/>
              <a:t> admission doubleheaders</a:t>
            </a:r>
          </a:p>
          <a:p>
            <a:r>
              <a:rPr lang="en-US" sz="1200" dirty="0"/>
              <a:t>             "3" -- the third game of a triple-header</a:t>
            </a:r>
          </a:p>
          <a:p>
            <a:r>
              <a:rPr lang="en-US" sz="1200" dirty="0"/>
              <a:t>             "A" -- the first game of a double-header involving 3 teams</a:t>
            </a:r>
          </a:p>
          <a:p>
            <a:r>
              <a:rPr lang="en-US" sz="1200" dirty="0"/>
              <a:t>             "B" -- the second game of a double-header involving 3 teams</a:t>
            </a:r>
          </a:p>
          <a:p>
            <a:r>
              <a:rPr lang="en-US" sz="1200" dirty="0"/>
              <a:t>    3     Day of week  ("</a:t>
            </a:r>
            <a:r>
              <a:rPr lang="en-US" sz="1200" dirty="0" err="1"/>
              <a:t>Sun","Mon","Tue","Wed","Thu","Fri","Sat</a:t>
            </a:r>
            <a:r>
              <a:rPr lang="en-US" sz="1200" dirty="0"/>
              <a:t>")</a:t>
            </a:r>
          </a:p>
          <a:p>
            <a:r>
              <a:rPr lang="en-US" sz="1200" dirty="0"/>
              <a:t>  4-5     Visiting team and league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334A1-26DD-E040-8EB5-BDF21CC24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3244"/>
            <a:ext cx="12192000" cy="27188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B74B00-6D8E-9B46-814C-12AD7524F59C}"/>
              </a:ext>
            </a:extLst>
          </p:cNvPr>
          <p:cNvSpPr/>
          <p:nvPr/>
        </p:nvSpPr>
        <p:spPr>
          <a:xfrm>
            <a:off x="5529811" y="4407684"/>
            <a:ext cx="52472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Field(s)  Meaning</a:t>
            </a:r>
          </a:p>
          <a:p>
            <a:r>
              <a:rPr lang="en-US" sz="1200" dirty="0"/>
              <a:t>6     Visiting team game number</a:t>
            </a:r>
          </a:p>
          <a:p>
            <a:r>
              <a:rPr lang="en-US" sz="1200" dirty="0"/>
              <a:t>          For this and the home team game number, ties are counted as</a:t>
            </a:r>
          </a:p>
          <a:p>
            <a:r>
              <a:rPr lang="en-US" sz="1200" dirty="0"/>
              <a:t>          games and suspended games are counted from the starting</a:t>
            </a:r>
          </a:p>
          <a:p>
            <a:r>
              <a:rPr lang="en-US" sz="1200" dirty="0"/>
              <a:t>          rather than the ending date.</a:t>
            </a:r>
          </a:p>
          <a:p>
            <a:r>
              <a:rPr lang="en-US" sz="1200" dirty="0"/>
              <a:t>  7-8     Home team and league</a:t>
            </a:r>
          </a:p>
          <a:p>
            <a:r>
              <a:rPr lang="en-US" sz="1200" dirty="0"/>
              <a:t>    9     Home team game number</a:t>
            </a:r>
          </a:p>
          <a:p>
            <a:r>
              <a:rPr lang="en-US" sz="1200" dirty="0"/>
              <a:t>10-11     Visiting and home team score (unquoted)</a:t>
            </a:r>
          </a:p>
          <a:p>
            <a:r>
              <a:rPr lang="en-US" sz="1200" dirty="0"/>
              <a:t>   12     Length of game in outs (unquoted).  A full 9-inning game would</a:t>
            </a:r>
          </a:p>
          <a:p>
            <a:r>
              <a:rPr lang="en-US" sz="1200" dirty="0"/>
              <a:t>          have a 54 in this field.  If the home team won without batting</a:t>
            </a:r>
          </a:p>
          <a:p>
            <a:r>
              <a:rPr lang="en-US" sz="1200" dirty="0"/>
              <a:t>          in the bottom of the ninth, this field would contain a 51.</a:t>
            </a:r>
          </a:p>
          <a:p>
            <a:r>
              <a:rPr lang="en-US" sz="1200" dirty="0"/>
              <a:t>   13     Day/night indicator ("D" or "N")</a:t>
            </a:r>
          </a:p>
        </p:txBody>
      </p:sp>
    </p:spTree>
    <p:extLst>
      <p:ext uri="{BB962C8B-B14F-4D97-AF65-F5344CB8AC3E}">
        <p14:creationId xmlns:p14="http://schemas.microsoft.com/office/powerpoint/2010/main" val="279953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151B-401F-6D40-A618-8A786783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progression…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53780E-BBD9-9C43-8D50-047D8ED21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9915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269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16AA91-716F-204E-858C-904CF2B43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23"/>
            <a:ext cx="8977313" cy="1260215"/>
          </a:xfrm>
        </p:spPr>
        <p:txBody>
          <a:bodyPr/>
          <a:lstStyle/>
          <a:p>
            <a:r>
              <a:rPr lang="en-US" dirty="0"/>
              <a:t>Hyper Parameter Tuning</a:t>
            </a:r>
          </a:p>
          <a:p>
            <a:r>
              <a:rPr lang="en-US" dirty="0"/>
              <a:t>Prediction Performance by Lookback Window Length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DB7A2EB-ABAD-FC4E-8F97-83DCF4B16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656" y="1590711"/>
            <a:ext cx="5704765" cy="3565478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C55AF6B-FD97-9D4F-B4B0-B4DE67F92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36" y="1509783"/>
            <a:ext cx="5704764" cy="35654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74DD2D-8F9B-3C4E-A8B8-6F43C8B69CD7}"/>
              </a:ext>
            </a:extLst>
          </p:cNvPr>
          <p:cNvSpPr txBox="1"/>
          <p:nvPr/>
        </p:nvSpPr>
        <p:spPr>
          <a:xfrm>
            <a:off x="3068463" y="5075261"/>
            <a:ext cx="51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1DC06-B825-9D4C-BDC2-34E8403A591A}"/>
              </a:ext>
            </a:extLst>
          </p:cNvPr>
          <p:cNvSpPr txBox="1"/>
          <p:nvPr/>
        </p:nvSpPr>
        <p:spPr>
          <a:xfrm>
            <a:off x="8606537" y="5075261"/>
            <a:ext cx="51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</a:t>
            </a:r>
          </a:p>
        </p:txBody>
      </p:sp>
    </p:spTree>
    <p:extLst>
      <p:ext uri="{BB962C8B-B14F-4D97-AF65-F5344CB8AC3E}">
        <p14:creationId xmlns:p14="http://schemas.microsoft.com/office/powerpoint/2010/main" val="1565191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FD32-92D0-5146-90DD-BF4812ACF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449" y="329807"/>
            <a:ext cx="8049322" cy="605031"/>
          </a:xfrm>
        </p:spPr>
        <p:txBody>
          <a:bodyPr>
            <a:normAutofit/>
          </a:bodyPr>
          <a:lstStyle/>
          <a:p>
            <a:r>
              <a:rPr lang="en-US" sz="2800" dirty="0"/>
              <a:t>Prediction Performance by Lookback Window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FF5F-A6B6-CD46-A7DA-BAC09110F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638" y="5062654"/>
            <a:ext cx="9392464" cy="179534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Dataset loaded with 19437 games</a:t>
            </a:r>
          </a:p>
          <a:p>
            <a:r>
              <a:rPr lang="en-US" sz="1800" dirty="0"/>
              <a:t>2010-04-04 - 2017-10-01 [2010, 2011, 2012, 2013, 2014, 2015, 2016, 2017] </a:t>
            </a:r>
          </a:p>
          <a:p>
            <a:r>
              <a:rPr lang="en-US" sz="1800" dirty="0"/>
              <a:t># of games before dropping lookback window: 19437 </a:t>
            </a:r>
          </a:p>
          <a:p>
            <a:r>
              <a:rPr lang="en-US" sz="1800" dirty="0"/>
              <a:t># of games after dropping lookback window: 17027 </a:t>
            </a:r>
          </a:p>
          <a:p>
            <a:r>
              <a:rPr lang="en-US" sz="1800" dirty="0"/>
              <a:t>slope: 0.474, int: 4.289, r2: 0.503, p-value: 0.0 , std : 0.0036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81E5C01-5E9D-B744-9A65-1827B7B2A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370" y="1027905"/>
            <a:ext cx="5005798" cy="3529087"/>
          </a:xfrm>
          <a:prstGeom prst="rect">
            <a:avLst/>
          </a:prstGeom>
        </p:spPr>
      </p:pic>
      <p:pic>
        <p:nvPicPr>
          <p:cNvPr id="5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B84D28FC-EEF0-634C-8400-80D5C88D2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32" y="1027905"/>
            <a:ext cx="5432038" cy="35987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E1E8CD-61F9-954A-A4B1-1AB659CD325B}"/>
              </a:ext>
            </a:extLst>
          </p:cNvPr>
          <p:cNvCxnSpPr>
            <a:cxnSpLocks/>
          </p:cNvCxnSpPr>
          <p:nvPr/>
        </p:nvCxnSpPr>
        <p:spPr>
          <a:xfrm>
            <a:off x="1103971" y="3010830"/>
            <a:ext cx="370219" cy="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95C7AA-E217-314D-A647-1BAF6B282DBF}"/>
              </a:ext>
            </a:extLst>
          </p:cNvPr>
          <p:cNvCxnSpPr>
            <a:cxnSpLocks/>
          </p:cNvCxnSpPr>
          <p:nvPr/>
        </p:nvCxnSpPr>
        <p:spPr>
          <a:xfrm>
            <a:off x="6653562" y="2913393"/>
            <a:ext cx="370219" cy="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A10F2A-FAF1-3E48-B9B0-08EA8B7575C6}"/>
              </a:ext>
            </a:extLst>
          </p:cNvPr>
          <p:cNvSpPr txBox="1"/>
          <p:nvPr/>
        </p:nvSpPr>
        <p:spPr>
          <a:xfrm>
            <a:off x="3271838" y="4556992"/>
            <a:ext cx="69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6E022E-9911-ED44-B14B-C1C4F63D774C}"/>
              </a:ext>
            </a:extLst>
          </p:cNvPr>
          <p:cNvSpPr txBox="1"/>
          <p:nvPr/>
        </p:nvSpPr>
        <p:spPr>
          <a:xfrm>
            <a:off x="8703876" y="4556992"/>
            <a:ext cx="69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863849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857</Words>
  <Application>Microsoft Macintosh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MLB Game Winner Predictor </vt:lpstr>
      <vt:lpstr>MLB </vt:lpstr>
      <vt:lpstr>Project Objective </vt:lpstr>
      <vt:lpstr>Strategy </vt:lpstr>
      <vt:lpstr>Retrosheet.org</vt:lpstr>
      <vt:lpstr>Dataset Dataframe</vt:lpstr>
      <vt:lpstr>Our progression…</vt:lpstr>
      <vt:lpstr>PowerPoint Presentation</vt:lpstr>
      <vt:lpstr>Prediction Performance by Lookback Window Length</vt:lpstr>
      <vt:lpstr>Logistic Regression: Used to predict binary outcomes</vt:lpstr>
      <vt:lpstr>Conclusions</vt:lpstr>
      <vt:lpstr>Home Run &amp; Strike Outs vs Win 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MLB Game Winner Predictor </dc:title>
  <dc:creator>You, Young</dc:creator>
  <cp:lastModifiedBy>Perumal, Alexis</cp:lastModifiedBy>
  <cp:revision>24</cp:revision>
  <dcterms:created xsi:type="dcterms:W3CDTF">2020-01-11T02:20:41Z</dcterms:created>
  <dcterms:modified xsi:type="dcterms:W3CDTF">2020-01-11T19:57:34Z</dcterms:modified>
</cp:coreProperties>
</file>