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57" r:id="rId4"/>
    <p:sldId id="259" r:id="rId5"/>
    <p:sldId id="262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184-1B7B-4E48-A802-56AAB88F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75969-DBEC-974F-AE44-BE07717C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0400-BC4E-F140-8245-4461A1D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583A-0ECD-C046-A18B-5A7E228B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920F-F427-B84B-A44B-894B50DB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5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D852-3B52-1041-9526-82595B03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87250-48F9-B843-AE42-F73271367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E5AE-E5BB-724D-A710-87EDFF91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0AA6-E3E1-B642-BAEC-F5BE543C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7C9F-1E75-8F4C-8C91-CE8057C8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C54FF-03C5-C542-8F4F-D3414CBDD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1D014-6737-9945-8817-A16073F08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851A-5751-3F4C-9591-E754389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FC0F-1F2E-FF4C-ACB2-E8BB581E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CFD2-5FF5-6148-A0DB-454F18FD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5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AE77-14D5-FA45-A08C-0376CAD8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8395-C081-C54B-820D-88335B0E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2F4D-51A1-E94E-A5D9-6C0DEB79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71EC-1285-7048-94F2-DADA888C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AAA3-66A4-BD41-BC48-6BE63DE2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D7AF-D1A4-AA46-817D-F2BD1FFD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EBACE-C2EE-7D4A-9CCF-58F27393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E310C-0710-F24D-A2D7-C8735192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3646-7B53-B043-A568-ED3C3F55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C6AE-F73F-4C4A-8E75-B99B49B2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0A25-5981-E341-BBA1-70A27292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5615-B817-5C4D-9840-574166976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F22C0-02A6-DB4D-8C82-39553355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979D0-954A-674F-8BDC-6F83AD2C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0DC0-C7ED-8D4B-A2BA-08CB665E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2C7DE-B3FF-464D-8F8F-0C9E64CE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B67E-4795-3945-8E17-BE7E1B89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6B784-FFA7-9A46-9659-8425E1625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340B8-CCE1-B543-A3CA-255ED9BC8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B489D-2461-264F-A0F9-A002A735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5D085-01E4-E84A-983D-438091D65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4CF00-E71B-A346-9FD2-8BB90175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FC573-B48B-B54F-A311-D29CDD68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36AB6-752F-2D40-AAE3-31757061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F938-13EA-6444-ACCF-AE1F4189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39F67-1911-C84C-91EA-AD32C9CD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B1814-CDA3-E447-B857-6B82044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E73C0-1B37-EC4D-88F2-B32F6F06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24A41-E7C0-DF40-B5C1-130CCF73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0D1D0-25B9-ED48-A491-01AFD840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1F916-E10A-8A41-8086-6C659150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2081-59B2-4940-A3AA-00600104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5C60-377A-AE47-A3ED-5A4DD5D3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A20A9-6C1D-064B-884D-183694D15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341A0-000A-CC45-A108-585AB33D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A22AC-F129-B442-92FE-1CE0CD40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DFA7C-D06A-1F40-BF62-193AAC92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15EC-4D66-2B42-815D-CF24A8B1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55917-C021-5F4C-BC38-05425988E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3886-D610-2F46-A66E-947FADCFF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C2BF1-B9E5-B74E-9434-1363D4E9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CFFC-9D78-1E46-8A03-FDDABF80F747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7F6B-AA8A-C941-9BC8-B354D1CC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24A8D-5BE3-804D-8F18-A7B1B094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6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BDD2B-CA11-0C41-A79D-9D8634C5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3FF2-1562-D84A-A655-AD772253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4DA1-ED48-E441-A099-D8E59C22D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BCFFC-9D78-1E46-8A03-FDDABF80F74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4FBE-D7D5-654D-BCEA-FFF9512F6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2701-854F-4849-8426-9456E6CC9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BE4BB-6370-9E4D-B65D-018389B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A3C0-4846-F144-BBC8-65B87BE1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MLB Game Winner Predictor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D975-58AA-DE44-837C-C7F09F53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UCSD Data Science Bootcamp Project 1, 01/11/2020</a:t>
            </a:r>
          </a:p>
          <a:p>
            <a:pPr marL="0" indent="0" algn="ctr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Alexis Perumal</a:t>
            </a:r>
          </a:p>
          <a:p>
            <a:pPr marL="0" indent="0" algn="ctr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Venkateswarlu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Pinnika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Young You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3A1AF-1B87-7749-9197-856BF75D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656" y="4495800"/>
            <a:ext cx="4330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3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A7BE89-8B36-3145-AC14-B18E6B967D1A}"/>
              </a:ext>
            </a:extLst>
          </p:cNvPr>
          <p:cNvSpPr/>
          <p:nvPr/>
        </p:nvSpPr>
        <p:spPr>
          <a:xfrm>
            <a:off x="1063084" y="223023"/>
            <a:ext cx="9419061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Objective:</a:t>
            </a:r>
          </a:p>
          <a:p>
            <a:r>
              <a:rPr lang="en-US" dirty="0"/>
              <a:t>Build a predictive model that can predict the winner of an MLB game, before it starts.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Description/Outline: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Brainstorm the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which factors drive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simple 1 or 2 factor predictive model. Evaluate it.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Research Questions to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factors drive runs and game outcomes?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reasonable expectation for predictive accuracy? Presumably 50% accurate is easy to do (random should do that).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Datasets used: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SeanLahman.com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-provides rich baseball game outcome for every  MLB game going back to 1881.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-It includes game outcomes, player data, at bats, pitches.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-It is available as a CSV file</a:t>
            </a:r>
            <a:endParaRPr lang="en-US" dirty="0"/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5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3998D3-C0FD-CA45-A4B8-13159DE36BDD}"/>
              </a:ext>
            </a:extLst>
          </p:cNvPr>
          <p:cNvSpPr/>
          <p:nvPr/>
        </p:nvSpPr>
        <p:spPr>
          <a:xfrm>
            <a:off x="1347536" y="1450654"/>
            <a:ext cx="87910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Objective: Read the dataset, do a simple prediction for games on a given date using data prior to that date, then and record some stats on how well it did.</a:t>
            </a:r>
          </a:p>
          <a:p>
            <a:r>
              <a:rPr lang="en-US" dirty="0"/>
              <a:t>1. Reads in the 2010 season as the baseline games dataset. It does some simple selection of columns and generates a few calculated fields.</a:t>
            </a:r>
          </a:p>
          <a:p>
            <a:r>
              <a:rPr lang="en-US" dirty="0"/>
              <a:t>2. It prompts the user to specify 'game day' which are the games it is to predict.</a:t>
            </a:r>
          </a:p>
          <a:p>
            <a:r>
              <a:rPr lang="en-US" dirty="0"/>
              <a:t>3. It calculates the avg net number of runs for the home team (when playing at home) and the avg net number of runs for the visiting team (when playing away).</a:t>
            </a:r>
          </a:p>
          <a:p>
            <a:r>
              <a:rPr lang="en-US" dirty="0"/>
              <a:t>4. For a given game, the predicted winner is the team with the greatest avg net runs  home or away (as applicable).</a:t>
            </a:r>
          </a:p>
          <a:p>
            <a:r>
              <a:rPr lang="en-US" dirty="0"/>
              <a:t> 5. The prediction is compared with the actual results that day, with % correct reported.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3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11E3-2923-454A-B2E2-0FD7E69D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299"/>
            <a:ext cx="9335947" cy="59350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Proposed next steps 2:</a:t>
            </a:r>
          </a:p>
          <a:p>
            <a:pPr marL="0" indent="0">
              <a:buNone/>
            </a:pPr>
            <a:r>
              <a:rPr lang="en-US" sz="1800" dirty="0"/>
              <a:t>1. Integrate Venkat's "</a:t>
            </a:r>
            <a:r>
              <a:rPr lang="en-US" sz="1800" dirty="0" err="1"/>
              <a:t>concat</a:t>
            </a:r>
            <a:r>
              <a:rPr lang="en-US" sz="1800" dirty="0"/>
              <a:t>" capability to combine datasets across year blocks to result</a:t>
            </a:r>
          </a:p>
          <a:p>
            <a:pPr marL="0" indent="0">
              <a:buNone/>
            </a:pPr>
            <a:r>
              <a:rPr lang="en-US" sz="1800" dirty="0"/>
              <a:t>in a much larger dataset. Note that for development we may want to keep the dataset</a:t>
            </a:r>
          </a:p>
          <a:p>
            <a:pPr marL="0" indent="0">
              <a:buNone/>
            </a:pPr>
            <a:r>
              <a:rPr lang="en-US" sz="1800" dirty="0"/>
              <a:t>smaller size so that it doesn't take a long time to run.</a:t>
            </a:r>
          </a:p>
          <a:p>
            <a:pPr marL="0" indent="0">
              <a:buNone/>
            </a:pPr>
            <a:r>
              <a:rPr lang="en-US" sz="1800" dirty="0"/>
              <a:t>2. Move this out of </a:t>
            </a:r>
            <a:r>
              <a:rPr lang="en-US" sz="1800" dirty="0" err="1"/>
              <a:t>jupyter</a:t>
            </a:r>
            <a:r>
              <a:rPr lang="en-US" sz="1800" dirty="0"/>
              <a:t> notebook into standard Python and embed the prediction logic</a:t>
            </a:r>
          </a:p>
          <a:p>
            <a:pPr marL="0" indent="0">
              <a:buNone/>
            </a:pPr>
            <a:r>
              <a:rPr lang="en-US" sz="1800" dirty="0"/>
              <a:t>into a function that can be called repeatedly with different dates.</a:t>
            </a:r>
          </a:p>
          <a:p>
            <a:pPr marL="0" indent="0">
              <a:buNone/>
            </a:pPr>
            <a:r>
              <a:rPr lang="en-US" sz="1800" dirty="0"/>
              <a:t>3. Run trials with large numbers of dates to product large numbers of predictions and results.</a:t>
            </a:r>
          </a:p>
          <a:p>
            <a:pPr marL="0" indent="0">
              <a:buNone/>
            </a:pPr>
            <a:r>
              <a:rPr lang="en-US" sz="1800" dirty="0"/>
              <a:t>4. Write results to a file. Possibly generate some plot of results as a function of</a:t>
            </a:r>
          </a:p>
          <a:p>
            <a:pPr marL="0" indent="0">
              <a:buNone/>
            </a:pPr>
            <a:r>
              <a:rPr lang="en-US" sz="1800" dirty="0"/>
              <a:t>training set window size.</a:t>
            </a:r>
          </a:p>
          <a:p>
            <a:pPr marL="0" indent="0">
              <a:buNone/>
            </a:pPr>
            <a:r>
              <a:rPr lang="en-US" sz="1800" dirty="0"/>
              <a:t>5. Start experimenting with </a:t>
            </a:r>
            <a:r>
              <a:rPr lang="en-US" sz="1800" dirty="0" err="1"/>
              <a:t>differnt</a:t>
            </a:r>
            <a:r>
              <a:rPr lang="en-US" sz="1800" dirty="0"/>
              <a:t> prediction functions, initially across individual</a:t>
            </a:r>
          </a:p>
          <a:p>
            <a:pPr marL="0" indent="0">
              <a:buNone/>
            </a:pPr>
            <a:r>
              <a:rPr lang="en-US" sz="1800" dirty="0"/>
              <a:t>factors, and then with multiple factors.</a:t>
            </a:r>
          </a:p>
          <a:p>
            <a:pPr marL="0" indent="0">
              <a:buNone/>
            </a:pPr>
            <a:r>
              <a:rPr lang="en-US" sz="1800" dirty="0"/>
              <a:t> 6. Consider a statistically meaningful </a:t>
            </a:r>
            <a:r>
              <a:rPr lang="en-US" sz="1800" dirty="0" err="1"/>
              <a:t>regresssion</a:t>
            </a:r>
            <a:r>
              <a:rPr lang="en-US" sz="1800" dirty="0"/>
              <a:t> analysis to select factors and training</a:t>
            </a:r>
          </a:p>
          <a:p>
            <a:pPr marL="0" indent="0">
              <a:buNone/>
            </a:pPr>
            <a:r>
              <a:rPr lang="en-US" sz="1800" dirty="0"/>
              <a:t>set window size, by factor.</a:t>
            </a:r>
          </a:p>
          <a:p>
            <a:pPr marL="0" indent="0">
              <a:buNone/>
            </a:pPr>
            <a:r>
              <a:rPr lang="en-US" sz="1800" dirty="0"/>
              <a:t> 7. If someone has energy, consider using a web API to hit a website with current day</a:t>
            </a:r>
          </a:p>
          <a:p>
            <a:pPr marL="0" indent="0">
              <a:buNone/>
            </a:pPr>
            <a:r>
              <a:rPr lang="en-US" sz="1800" dirty="0"/>
              <a:t>game schedule so we can predict games more recent than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8059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2AE4-2FD4-EF48-9833-3E249E40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Venkat : Modified the code and included the below changes</a:t>
            </a:r>
          </a:p>
          <a:p>
            <a:pPr marL="0" indent="0">
              <a:buNone/>
            </a:pPr>
            <a:r>
              <a:rPr lang="en-US" dirty="0"/>
              <a:t>1. Included the logic to combine all data files into one data frame</a:t>
            </a:r>
          </a:p>
          <a:p>
            <a:pPr marL="0" indent="0">
              <a:buNone/>
            </a:pPr>
            <a:r>
              <a:rPr lang="en-US" dirty="0"/>
              <a:t>2. Included cleanup logic to clean missing data rows if any such rows exists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Alexis: Extend from "hello-world" to a useful predictor harness.</a:t>
            </a:r>
          </a:p>
          <a:p>
            <a:pPr marL="0" indent="0">
              <a:buNone/>
            </a:pPr>
            <a:r>
              <a:rPr lang="en-US" dirty="0"/>
              <a:t>Implement a window to constrain the lookback period to n gamedays.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Venkat: Building the new prediction algorithm.</a:t>
            </a:r>
          </a:p>
          <a:p>
            <a:pPr marL="0" indent="0">
              <a:buNone/>
            </a:pPr>
            <a:r>
              <a:rPr lang="en-US" dirty="0"/>
              <a:t>  Calculate Avg Net runs only for head-head teams, and see if it improves the </a:t>
            </a:r>
            <a:r>
              <a:rPr lang="en-US" dirty="0" err="1"/>
              <a:t>forecst</a:t>
            </a:r>
            <a:r>
              <a:rPr lang="en-US" dirty="0"/>
              <a:t> accuracy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7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16AA91-716F-204E-858C-904CF2B43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23"/>
            <a:ext cx="8977313" cy="1260215"/>
          </a:xfrm>
        </p:spPr>
        <p:txBody>
          <a:bodyPr/>
          <a:lstStyle/>
          <a:p>
            <a:r>
              <a:rPr lang="en-US"/>
              <a:t>Prediction Performance by Lookback Window </a:t>
            </a:r>
            <a:r>
              <a:rPr lang="en-US" dirty="0"/>
              <a:t>L</a:t>
            </a:r>
            <a:r>
              <a:rPr lang="en-US"/>
              <a:t>ength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1F593-09AB-DF47-9AFC-50A19D92BEB3}"/>
              </a:ext>
            </a:extLst>
          </p:cNvPr>
          <p:cNvSpPr txBox="1"/>
          <p:nvPr/>
        </p:nvSpPr>
        <p:spPr>
          <a:xfrm>
            <a:off x="1240083" y="5428142"/>
            <a:ext cx="323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DB7A2EB-ABAD-FC4E-8F97-83DCF4B1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63" y="1460209"/>
            <a:ext cx="5704765" cy="356547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C55AF6B-FD97-9D4F-B4B0-B4DE67F92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51" y="1460209"/>
            <a:ext cx="5704764" cy="356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9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600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MLB Game Winner Predictor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Young</dc:creator>
  <cp:lastModifiedBy>You, Young</cp:lastModifiedBy>
  <cp:revision>14</cp:revision>
  <dcterms:created xsi:type="dcterms:W3CDTF">2020-01-06T20:52:06Z</dcterms:created>
  <dcterms:modified xsi:type="dcterms:W3CDTF">2020-01-09T04:54:08Z</dcterms:modified>
</cp:coreProperties>
</file>