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6" r:id="rId7"/>
    <p:sldId id="267" r:id="rId8"/>
    <p:sldId id="265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6B9"/>
    <a:srgbClr val="FEF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3"/>
    <p:restoredTop sz="94694"/>
  </p:normalViewPr>
  <p:slideViewPr>
    <p:cSldViewPr snapToGrid="0" snapToObjects="1">
      <p:cViewPr>
        <p:scale>
          <a:sx n="99" d="100"/>
          <a:sy n="99" d="100"/>
        </p:scale>
        <p:origin x="8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B44-FC61-614F-80F8-0D3BF4EC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102D4-47AF-3C48-942A-8BF372BE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4911-7D64-4841-9D01-C13AE162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05DF9-763B-5740-BD9B-1F6137CD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E3D7-D238-AB4B-97C8-A87F68A0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46A4-397A-2C48-9483-9DF29A0D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6D4F-B637-BF40-9976-F9E45DBCD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503B-5170-F44E-A1BD-613BAB70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E9F7-1840-604D-8959-53E34F7E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1E0B-F123-9046-996B-9FB4F0D7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8228C-E0C4-5645-BD1E-8A608BD28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9F7E1-8774-D942-9A29-BC827857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F907-99F3-8F47-8C56-DE1268F3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905C-87F8-CC49-B64A-89F86361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CBE8-DE0A-8C49-A9B4-68A3D176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E02B-1635-BE4C-823B-59663C5D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29BA-85DB-5B4F-848C-C2487E51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DD0C-B7AC-8F4B-8A44-E9DB58F2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D50F1-1F90-A34E-B08E-F0399D53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99EA-9A65-C54E-80F8-7B269FAE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D6A3-555C-C741-ADF9-0ADF9AD9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C807-414C-5047-8BBD-F9A11F42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C28C-FE09-9D45-9793-674453CA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870B-1561-414C-823D-16B2B881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FC8E-ED60-D948-B741-F7D3D0DC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1810-6AB6-0C4E-8C95-53BAE116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A380-2B76-1045-A3A3-9606FBE6C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0235E-E4CC-9843-9837-0B9961F0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0769-1472-724D-A883-BF5C3B3E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FFDC7-4D39-8046-8F2B-F527AB9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45B6-FBA8-584C-860C-FB0F6E78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1083-16B1-7B49-9123-9151E818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1B9D-1C5E-FB41-9DCC-646C58A8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96EE9-652C-8B4E-9737-8385F8DAD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1DBA1-D280-124F-A426-712900A37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1AF05-26F5-E147-80F2-847E47E5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65CA-4756-AC42-9FE7-44B340F9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D489C-B5F5-8547-8C37-AD383297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8D2A6-117E-9B45-ACF5-31D47026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87B-3B41-F24B-A816-629D608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0F3F3-1A51-D246-9675-126640F3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DCF0-18EF-064A-97F6-B7E9EF93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89A06-585E-D848-9F7F-BE1B9A2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6BD75-39DE-3747-BA27-2C094C64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B35D1-48F7-3C4F-8E2B-03FBB4B0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E9910-F7C8-814C-888B-20F591D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40C5-8BF8-3D44-9DC9-BDA2DF8F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DE50-1C32-0C4E-B925-E6581A63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58442-E8D1-0D4C-8440-F299BF21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3C965-AD0A-154C-9090-8D7442B9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03327-9415-3D48-B857-FA7AF0F6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6E10-3A02-E943-B97E-66971B65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21A9-1BFD-E941-83E5-0DDF7A66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62829-C060-444B-A5C5-9715C0C5A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8FDC8-786D-EC43-9754-D2E234BE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EDEF-6686-494F-9965-834FBA1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FFB8-C646-A14B-A750-C45B7A71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96779-50D8-BF49-8982-3B6E7D54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41C84-A992-0E44-A39F-81CA4848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D867-B559-844A-BA00-38AE6099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6F9D-9AC8-3E49-8F9D-A4959991F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DC2F-6820-1F41-B657-C5EA35B279AD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DE07-3313-9645-B8EC-8AEAC5E90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C50B-878E-424E-92FF-4D866AE6D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7238-8145-9142-9DE1-C003B45B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healthaffairs.org/do/10.1377/hblog20130816.033808/ful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02850-CCFE-A94A-8A4E-1CBA6DEB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041" y="4525347"/>
            <a:ext cx="7533352" cy="1737360"/>
          </a:xfr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anchor="ctr">
            <a:normAutofit fontScale="90000"/>
          </a:bodyPr>
          <a:lstStyle/>
          <a:p>
            <a:pPr algn="r"/>
            <a:r>
              <a:rPr lang="en-US" sz="4000" dirty="0"/>
              <a:t>Predictive Machine Learning Algorithms </a:t>
            </a:r>
            <a:br>
              <a:rPr lang="en-US" sz="4000" dirty="0"/>
            </a:br>
            <a:r>
              <a:rPr lang="en-US" sz="4000" dirty="0"/>
              <a:t>for 30-day Hospital Readmission </a:t>
            </a:r>
            <a:br>
              <a:rPr lang="en-US" sz="4000" dirty="0"/>
            </a:br>
            <a:r>
              <a:rPr lang="en-US" sz="4000" dirty="0"/>
              <a:t>in Diabetes Cohort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1BDBF50-B5CC-0642-BDDB-BABB60E81D65}"/>
              </a:ext>
            </a:extLst>
          </p:cNvPr>
          <p:cNvSpPr/>
          <p:nvPr/>
        </p:nvSpPr>
        <p:spPr>
          <a:xfrm>
            <a:off x="7110202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1000">
                <a:hlinkClick r:id="rId2"/>
              </a:rPr>
              <a:t>https</a:t>
            </a:r>
            <a:r>
              <a:rPr lang="en-US" sz="1050">
                <a:hlinkClick r:id="rId2"/>
              </a:rPr>
              <a:t>://www.healthaffairs.org/do/10.1377/hblog20130816.033808/full/</a:t>
            </a:r>
            <a:endParaRPr lang="en-US" sz="1050" i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1A061-17BC-494B-8D1E-9DA51727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49" y="850817"/>
            <a:ext cx="4981388" cy="2447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E061F4-3F45-194B-BFD2-6524D163B5FA}"/>
              </a:ext>
            </a:extLst>
          </p:cNvPr>
          <p:cNvSpPr txBox="1"/>
          <p:nvPr/>
        </p:nvSpPr>
        <p:spPr>
          <a:xfrm>
            <a:off x="9514106" y="5185489"/>
            <a:ext cx="2410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Sarah </a:t>
            </a:r>
            <a:r>
              <a:rPr lang="en-US" sz="3200" dirty="0" err="1"/>
              <a:t>Polzer</a:t>
            </a:r>
            <a:br>
              <a:rPr lang="en-US" sz="3200" dirty="0"/>
            </a:br>
            <a:r>
              <a:rPr lang="en-US" sz="3200" dirty="0"/>
              <a:t>Alexis Barrett</a:t>
            </a:r>
          </a:p>
        </p:txBody>
      </p:sp>
    </p:spTree>
    <p:extLst>
      <p:ext uri="{BB962C8B-B14F-4D97-AF65-F5344CB8AC3E}">
        <p14:creationId xmlns:p14="http://schemas.microsoft.com/office/powerpoint/2010/main" val="1672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DF25-C722-2344-87CB-E8D860DF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counter_id,patient_nbr,race,gender,age,weight,admission_type_id,discharge_disposition_id,admission_source_id,time_in_hospital,payer_code,medical_specialty,num_lab_procedures,num_procedures,num_medications,number_outpatient,number_emergency,number_inpatient,diag_1,diag_2,diag_3,number_diagnoses,max_glu_serum,A1Cresult,metformin,repaglinide,nateglinide,chlorpropamide,glimepiride,acetohexamide,glipizide,glyburide,tolbutamide,pioglitazone,rosiglitazone,acarbose,miglitol,troglitazone,tolazamide,examide,citoglipton,insulin,glyburide-metformin,glipizide-metformin,glimepiride-pioglitazone,metformin-rosiglitazone,metformin-pioglitazone,change,diabetesMed,readmit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2278392,8222157,Caucasian,Female,[0-10),?,6,25,1,1,?,Pediatrics-Endocrinology,41,0,1,0,0,0,250.83,?,?,1,None,None,No,No,No,No,No,No,No,No,No,No,No,No,No,No,No,No,No,No,No,No,No,No,No,No,No,NO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149190,55629189,Caucasian,Female,[10-20),?,1,1,7,3,?,?,59,0,18,0,0,0,276,250.01,255,9,None,None,No,No,No,No,No,No,No,No,No,No,No,No,No,No,No,No,No,Up,No,No,No,No,No,Ch,Yes,&gt;30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64410,86047875,AfricanAmerican,Female,[20-30),?,1,1,7,2,?,?,11,5,13,2,0,1,648,250,V27,6,None,None,No,No,No,No,No,No,Steady,No,No,No,No,No,No,No,No,No,No,No,No,No,No,No,No,No,Yes,NO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500364,82442376,Caucasian,Male,[30-40),?,1,1,7,2,?,?,44,1,16,0,0,0,8,250.43,403,7,None,None,No,No,No,No,No,No,No,No,No,No,No,No,No,No,No,No,No,Up,No,No,No,No,No,Ch,Yes,NO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16680,42519267,CaucAasian,Male,[40-50),?,1,1,7,1,?,?,51,0,8,0,0,0,197,157,250,5,None,None,No,No,No,No,No,No,Steady,No,No,No,No,No,No,No,No,No,No,Steady,No,No,No,No,No,Ch,Yes,NO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35754,82637451,Caucasian,Male,[50-60),?,2,1,2,3,?,?,31,6,16,0,0,0,414,411,250,9,None,None,No,No,No,No,No,No,No,No,No,No,No,No,No,No,No,No,No,Steady,No,No,No,No,No,No,Yes,&gt;30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55842,84259809,Caucasian,Male,[60-70),?,3,1,2,4,?,?,70,1,21,0,0,0,414,411,V45,7,None,None,Steady,No,No,No,Steady,No,No,No,No,No,No,No,No,No,No,No,No,Steady,No,No,No,No,No,Ch,Yes,NO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63768,114882984,Caucasian,Male,[70-80),?,1,1,7,5,?,?,73,0,12,0,0,0,428,492,250,8,None,None,No,No,No,No,No,No,No,Steady,No,No,No,No,No,No,No,No,No,No,No,No,No,No,No,No,Yes,&gt;30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12522,48330783,Caucasian,Female,[80-90),?,2,1,4,13,?,?,68,2,28,0,0,0,398,427,38,8,None,None,No,No,No,No,No,No,Steady,No,No,No,No,No,No,No,No,No,No,Steady,No,No,No,No,No,Ch,Yes,NO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15738,63555939,Caucasian,Female,[90-100),?,3,3,4,12,?,InternalMedicine,33,3,18,0,0,0,434,198,486,8,None,None,No,No,No,No,No,No,No,No,No,No,Steady,No,No,No,No,No,No,Steady,No,No,No,No,No,Ch,Yes,NO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28236,89869032,AfricanAmerican,Female,[40-50),?,1,1,7,9,?,?,47,2,17,0,0,0,250.7,403,996,9,None,None,No,No,No,No,No,No,No,No,No,No,No,No,No,No,No,No,No,Steady,No,No,No,No,No,No,Yes,&gt;30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36900,77391171,AfricanAmerican,Male,[60-70),?,2,1,4,7,?,?,62,0,11,0,0,0,157,288,197,7,None,None,No,No,No,No,No,No,No,Up,No,No,No,No,No,No,No,No,No,Steady,No,No,No,No,No,Ch,Yes,&lt;30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40926,85504905,Caucasian,Female,[40-50),?,1,3,7,7,?,Family/GeneralPractice,60,0,15,0,1,0,428,250.43,250.6,8,None,None,Steady,Up,No,No,No,No,No,No,No,No,No,No,No,No,No,No,No,Down,No,No,No,No,No,Ch,Yes,&lt;30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42570,77586282,Caucasian,Male,[80-90),?,1,6,7,10,?,Family/GeneralPractice,55,1,31,0,0,0,428,411,427,8,None,None,No,No,No,No,No,No,No,No,No,No,No,No,No,No,No,No,No,Steady,No,No,No,No,No,No,Yes,NO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62256,49726791,AfricanAmerican,Female,[60-70),?,3,1,2,1,?,?,49,5,2,0,0,0,518,998,627,8,None,None,No,No,No,No,No,No,No,No,No,No,No,No,No,No,No,No,No,Steady,No,No,No,No,No,No,Yes,&gt;30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73578,86328819,AfricanAmerican,Male,[60-70),?,1,3,7,12,?,?,75,5,13,0,0,0,999,507,996,9,None,None,No,No,No,No,No,No,No,No,No,No,No,No,No,No,No,No,No,Up,No,No,No,No,No,Ch,Yes,NO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77076,92519352,AfricanAmerican,Male,[50-60),?,1,1,7,4,?,?,45,4,17,0,0,0,410,411,414,8,None,None,No,No,No,No,No,No,Steady,No,No,No,No,No,No,No,No,No,No,Steady,No,No,No,No,No,Ch,Yes,&lt;30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84222,108662661,Caucasian,Female,[50-60),?,1,1,7,3,?,Cardiology,29,0,11,0,0,0,682,174,250,3,None,None,No,No,No,No,No,No,No,Steady,No,No,No,No,No,No,No,No,No,No,No,No,No,No,No,No,Yes,NO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89682,107389323,AfricanAmerican,Male,[70-80),?,1,1,7,5,?,?,35,5,23,0,0,0,402,425,416,9,None,None,No,No,No,No,No,No,No,No,No,No,No,No,No,No,No,No,No,Steady,No,No,No,No,No,No,Yes,&gt;30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31FAF-D4DF-E343-B523-1F5DE58804D6}"/>
              </a:ext>
            </a:extLst>
          </p:cNvPr>
          <p:cNvSpPr txBox="1">
            <a:spLocks/>
          </p:cNvSpPr>
          <p:nvPr/>
        </p:nvSpPr>
        <p:spPr>
          <a:xfrm>
            <a:off x="555812" y="1687286"/>
            <a:ext cx="9332259" cy="488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High accuracy misleading</a:t>
            </a:r>
          </a:p>
          <a:p>
            <a:r>
              <a:rPr lang="en-US" sz="4000" dirty="0"/>
              <a:t>Low ability to predict positive target variable: readmission expected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800" b="1" dirty="0"/>
              <a:t>		∴ </a:t>
            </a:r>
            <a:r>
              <a:rPr lang="en-US" sz="4800" b="1" dirty="0">
                <a:latin typeface="Comic Sans MS" panose="030F0902030302020204" pitchFamily="66" charset="0"/>
              </a:rPr>
              <a:t>Models </a:t>
            </a:r>
            <a:r>
              <a:rPr lang="en-US" sz="5400" b="1" dirty="0">
                <a:solidFill>
                  <a:schemeClr val="accent1"/>
                </a:solidFill>
                <a:latin typeface="Comic Sans MS" panose="030F0902030302020204" pitchFamily="66" charset="0"/>
              </a:rPr>
              <a:t>underperform</a:t>
            </a:r>
            <a:endParaRPr lang="en-US" sz="4800" b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5CAF4-E81D-1346-8A10-98D43E679192}"/>
              </a:ext>
            </a:extLst>
          </p:cNvPr>
          <p:cNvSpPr txBox="1"/>
          <p:nvPr/>
        </p:nvSpPr>
        <p:spPr>
          <a:xfrm>
            <a:off x="555812" y="477058"/>
            <a:ext cx="10648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889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DF25-C722-2344-87CB-E8D860DF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counter_id,patient_nbr,race,gender,age,weight,admission_type_id,discharge_disposition_id,admission_source_id,time_in_hospital,payer_code,medical_specialty,num_lab_procedures,num_procedures,num_medications,number_outpatient,number_emergency,number_inpatient,diag_1,diag_2,diag_3,number_diagnoses,max_glu_serum,A1Cresult,metformin,repaglinide,nateglinide,chlorpropamide,glimepiride,acetohexamide,glipizide,glyburide,tolbutamide,pioglitazone,rosiglitazone,acarbose,miglitol,troglitazone,tolazamide,examide,citoglipton,insulin,glyburide-metformin,glipizide-metformin,glimepiride-pioglitazone,metformin-rosiglitazone,metformin-pioglitazone,change,diabetesMed,readmit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2278392,8222157,Caucasian,Female,[0-10),?,6,25,1,1,?,Pediatrics-Endocrinology,41,0,1,0,0,0,250.83,?,?,1,None,None,No,No,No,No,No,No,No,No,No,No,No,No,No,No,No,No,No,No,No,No,No,No,No,No,No,NO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149190,55629189,Caucasian,Female,[10-20),?,1,1,7,3,?,?,59,0,18,0,0,0,276,250.01,255,9,None,None,No,No,No,No,No,No,No,No,No,No,No,No,No,No,No,No,No,Up,No,No,No,No,No,Ch,Yes,&gt;30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64410,86047875,AfricanAmerican,Female,[20-30),?,1,1,7,2,?,?,11,5,13,2,0,1,648,250,V27,6,None,None,No,No,No,No,No,No,Steady,No,No,No,No,No,No,No,No,No,No,No,No,No,No,No,No,No,Yes,NO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500364,82442376,Caucasian,Male,[30-40),?,1,1,7,2,?,?,44,1,16,0,0,0,8,250.43,403,7,None,None,No,No,No,No,No,No,No,No,No,No,No,No,No,No,No,No,No,Up,No,No,No,No,No,Ch,Yes,NO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16680,42519267,CaucAasian,Male,[40-50),?,1,1,7,1,?,?,51,0,8,0,0,0,197,157,250,5,None,None,No,No,No,No,No,No,Steady,No,No,No,No,No,No,No,No,No,No,Steady,No,No,No,No,No,Ch,Yes,NO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35754,82637451,Caucasian,Male,[50-60),?,2,1,2,3,?,?,31,6,16,0,0,0,414,411,250,9,None,None,No,No,No,No,No,No,No,No,No,No,No,No,No,No,No,No,No,Steady,No,No,No,No,No,No,Yes,&gt;30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55842,84259809,Caucasian,Male,[60-70),?,3,1,2,4,?,?,70,1,21,0,0,0,414,411,V45,7,None,None,Steady,No,No,No,Steady,No,No,No,No,No,No,No,No,No,No,No,No,Steady,No,No,No,No,No,Ch,Yes,NO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63768,114882984,Caucasian,Male,[70-80),?,1,1,7,5,?,?,73,0,12,0,0,0,428,492,250,8,None,None,No,No,No,No,No,No,No,Steady,No,No,No,No,No,No,No,No,No,No,No,No,No,No,No,No,Yes,&gt;30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12522,48330783,Caucasian,Female,[80-90),?,2,1,4,13,?,?,68,2,28,0,0,0,398,427,38,8,None,None,No,No,No,No,No,No,Steady,No,No,No,No,No,No,No,No,No,No,Steady,No,No,No,No,No,Ch,Yes,NO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15738,63555939,Caucasian,Female,[90-100),?,3,3,4,12,?,InternalMedicine,33,3,18,0,0,0,434,198,486,8,None,None,No,No,No,No,No,No,No,No,No,No,Steady,No,No,No,No,No,No,Steady,No,No,No,No,No,Ch,Yes,NO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28236,89869032,AfricanAmerican,Female,[40-50),?,1,1,7,9,?,?,47,2,17,0,0,0,250.7,403,996,9,None,None,No,No,No,No,No,No,No,No,No,No,No,No,No,No,No,No,No,Steady,No,No,No,No,No,No,Yes,&gt;30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36900,77391171,AfricanAmerican,Male,[60-70),?,2,1,4,7,?,?,62,0,11,0,0,0,157,288,197,7,None,None,No,No,No,No,No,No,No,Up,No,No,No,No,No,No,No,No,No,Steady,No,No,No,No,No,Ch,Yes,&lt;30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40926,85504905,Caucasian,Female,[40-50),?,1,3,7,7,?,Family/GeneralPractice,60,0,15,0,1,0,428,250.43,250.6,8,None,None,Steady,Up,No,No,No,No,No,No,No,No,No,No,No,No,No,No,No,Down,No,No,No,No,No,Ch,Yes,&lt;30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42570,77586282,Caucasian,Male,[80-90),?,1,6,7,10,?,Family/GeneralPractice,55,1,31,0,0,0,428,411,427,8,None,None,No,No,No,No,No,No,No,No,No,No,No,No,No,No,No,No,No,Steady,No,No,No,No,No,No,Yes,NO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62256,49726791,AfricanAmerican,Female,[60-70),?,3,1,2,1,?,?,49,5,2,0,0,0,518,998,627,8,None,None,No,No,No,No,No,No,No,No,No,No,No,No,No,No,No,No,No,Steady,No,No,No,No,No,No,Yes,&gt;30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73578,86328819,AfricanAmerican,Male,[60-70),?,1,3,7,12,?,?,75,5,13,0,0,0,999,507,996,9,None,None,No,No,No,No,No,No,No,No,No,No,No,No,No,No,No,No,No,Up,No,No,No,No,No,Ch,Yes,NO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77076,92519352,AfricanAmerican,Male,[50-60),?,1,1,7,4,?,?,45,4,17,0,0,0,410,411,414,8,None,None,No,No,No,No,No,No,Steady,No,No,No,No,No,No,No,No,No,No,Steady,No,No,No,No,No,Ch,Yes,&lt;30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84222,108662661,Caucasian,Female,[50-60),?,1,1,7,3,?,Cardiology,29,0,11,0,0,0,682,174,250,3,None,None,No,No,No,No,No,No,No,Steady,No,No,No,No,No,No,No,No,No,No,No,No,No,No,No,No,Yes,NO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89682,107389323,AfricanAmerican,Male,[70-80),?,1,1,7,5,?,?,35,5,23,0,0,0,402,425,416,9,None,None,No,No,No,No,No,No,No,No,No,No,No,No,No,No,No,No,No,Steady,No,No,No,No,No,No,Yes,&gt;30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31FAF-D4DF-E343-B523-1F5DE58804D6}"/>
              </a:ext>
            </a:extLst>
          </p:cNvPr>
          <p:cNvSpPr txBox="1">
            <a:spLocks/>
          </p:cNvSpPr>
          <p:nvPr/>
        </p:nvSpPr>
        <p:spPr>
          <a:xfrm>
            <a:off x="582627" y="3101788"/>
            <a:ext cx="11368754" cy="344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2012, CMS changed Medicare payout rates 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</a:rPr>
              <a:t>Zero</a:t>
            </a:r>
            <a:r>
              <a:rPr lang="en-US" dirty="0"/>
              <a:t> reimbursement for a patient readmission </a:t>
            </a:r>
          </a:p>
          <a:p>
            <a:r>
              <a:rPr lang="en-US" dirty="0"/>
              <a:t>In 2009 (updated 2019), </a:t>
            </a:r>
            <a:r>
              <a:rPr lang="en-US" sz="3200" b="1" dirty="0">
                <a:solidFill>
                  <a:schemeClr val="accent1"/>
                </a:solidFill>
              </a:rPr>
              <a:t>Meaningful Use </a:t>
            </a:r>
            <a:r>
              <a:rPr lang="en-US" dirty="0"/>
              <a:t>required use of EHR with a clinical decision support system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The result?</a:t>
            </a:r>
          </a:p>
          <a:p>
            <a:pPr lvl="1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A need to predict hospital readmission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FB6CB-748F-1040-97E9-DDAE3D3E078A}"/>
              </a:ext>
            </a:extLst>
          </p:cNvPr>
          <p:cNvSpPr txBox="1"/>
          <p:nvPr/>
        </p:nvSpPr>
        <p:spPr>
          <a:xfrm>
            <a:off x="2116344" y="1406005"/>
            <a:ext cx="8301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“The issue of unnecessary hospital readmissions </a:t>
            </a:r>
          </a:p>
          <a:p>
            <a:pPr algn="ctr"/>
            <a:r>
              <a:rPr lang="en-US" sz="2800" i="1" dirty="0"/>
              <a:t>is now front and center in the national conversation about the </a:t>
            </a:r>
            <a:r>
              <a:rPr lang="en-US" sz="2800" b="1" i="1" dirty="0"/>
              <a:t>quality of health care</a:t>
            </a:r>
            <a:r>
              <a:rPr lang="en-US" sz="2800" i="1" dirty="0"/>
              <a:t>.”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5CAF4-E81D-1346-8A10-98D43E679192}"/>
              </a:ext>
            </a:extLst>
          </p:cNvPr>
          <p:cNvSpPr txBox="1"/>
          <p:nvPr/>
        </p:nvSpPr>
        <p:spPr>
          <a:xfrm>
            <a:off x="582627" y="339865"/>
            <a:ext cx="1075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30-day Hospital Readmission</a:t>
            </a:r>
          </a:p>
        </p:txBody>
      </p:sp>
    </p:spTree>
    <p:extLst>
      <p:ext uri="{BB962C8B-B14F-4D97-AF65-F5344CB8AC3E}">
        <p14:creationId xmlns:p14="http://schemas.microsoft.com/office/powerpoint/2010/main" val="156893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DF25-C722-2344-87CB-E8D860DF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counter_id,patient_nbr,race,gender,age,weight,admission_type_id,discharge_disposition_id,admission_source_id,time_in_hospital,payer_code,medical_specialty,num_lab_procedures,num_procedures,num_medications,number_outpatient,number_emergency,number_inpatient,diag_1,diag_2,diag_3,number_diagnoses,max_glu_serum,A1Cresult,metformin,repaglinide,nateglinide,chlorpropamide,glimepiride,acetohexamide,glipizide,glyburide,tolbutamide,pioglitazone,rosiglitazone,acarbose,miglitol,troglitazone,tolazamide,examide,citoglipton,insulin,glyburide-metformin,glipizide-metformin,glimepiride-pioglitazone,metformin-rosiglitazone,metformin-pioglitazone,change,diabetesMed,readmit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2278392,8222157,Caucasian,Female,[0-10),?,6,25,1,1,?,Pediatrics-Endocrinology,41,0,1,0,0,0,250.83,?,?,1,None,None,No,No,No,No,No,No,No,No,No,No,No,No,No,No,No,No,No,No,No,No,No,No,No,No,No,NO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149190,55629189,Caucasian,Female,[10-20),?,1,1,7,3,?,?,59,0,18,0,0,0,276,250.01,255,9,None,None,No,No,No,No,No,No,No,No,No,No,No,No,No,No,No,No,No,Up,No,No,No,No,No,Ch,Yes,&gt;30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64410,86047875,AfricanAmerican,Female,[20-30),?,1,1,7,2,?,?,11,5,13,2,0,1,648,250,V27,6,None,None,No,No,No,No,No,No,Steady,No,No,No,No,No,No,No,No,No,No,No,No,No,No,No,No,No,Yes,NO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500364,82442376,Caucasian,Male,[30-40),?,1,1,7,2,?,?,44,1,16,0,0,0,8,250.43,403,7,None,None,No,No,No,No,No,No,No,No,No,No,No,No,No,No,No,No,No,Up,No,No,No,No,No,Ch,Yes,NO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16680,42519267,CaucAasian,Male,[40-50),?,1,1,7,1,?,?,51,0,8,0,0,0,197,157,250,5,None,None,No,No,No,No,No,No,Steady,No,No,No,No,No,No,No,No,No,No,Steady,No,No,No,No,No,Ch,Yes,NO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35754,82637451,Caucasian,Male,[50-60),?,2,1,2,3,?,?,31,6,16,0,0,0,414,411,250,9,None,None,No,No,No,No,No,No,No,No,No,No,No,No,No,No,No,No,No,Steady,No,No,No,No,No,No,Yes,&gt;30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55842,84259809,Caucasian,Male,[60-70),?,3,1,2,4,?,?,70,1,21,0,0,0,414,411,V45,7,None,None,Steady,No,No,No,Steady,No,No,No,No,No,No,No,No,No,No,No,No,Steady,No,No,No,No,No,Ch,Yes,NO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63768,114882984,Caucasian,Male,[70-80),?,1,1,7,5,?,?,73,0,12,0,0,0,428,492,250,8,None,None,No,No,No,No,No,No,No,Steady,No,No,No,No,No,No,No,No,No,No,No,No,No,No,No,No,Yes,&gt;30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12522,48330783,Caucasian,Female,[80-90),?,2,1,4,13,?,?,68,2,28,0,0,0,398,427,38,8,None,None,No,No,No,No,No,No,Steady,No,No,No,No,No,No,No,No,No,No,Steady,No,No,No,No,No,Ch,Yes,NO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15738,63555939,Caucasian,Female,[90-100),?,3,3,4,12,?,InternalMedicine,33,3,18,0,0,0,434,198,486,8,None,None,No,No,No,No,No,No,No,No,No,No,Steady,No,No,No,No,No,No,Steady,No,No,No,No,No,Ch,Yes,NO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28236,89869032,AfricanAmerican,Female,[40-50),?,1,1,7,9,?,?,47,2,17,0,0,0,250.7,403,996,9,None,None,No,No,No,No,No,No,No,No,No,No,No,No,No,No,No,No,No,Steady,No,No,No,No,No,No,Yes,&gt;30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36900,77391171,AfricanAmerican,Male,[60-70),?,2,1,4,7,?,?,62,0,11,0,0,0,157,288,197,7,None,None,No,No,No,No,No,No,No,Up,No,No,No,No,No,No,No,No,No,Steady,No,No,No,No,No,Ch,Yes,&lt;30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40926,85504905,Caucasian,Female,[40-50),?,1,3,7,7,?,Family/GeneralPractice,60,0,15,0,1,0,428,250.43,250.6,8,None,None,Steady,Up,No,No,No,No,No,No,No,No,No,No,No,No,No,No,No,Down,No,No,No,No,No,Ch,Yes,&lt;30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42570,77586282,Caucasian,Male,[80-90),?,1,6,7,10,?,Family/GeneralPractice,55,1,31,0,0,0,428,411,427,8,None,None,No,No,No,No,No,No,No,No,No,No,No,No,No,No,No,No,No,Steady,No,No,No,No,No,No,Yes,NO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62256,49726791,AfricanAmerican,Female,[60-70),?,3,1,2,1,?,?,49,5,2,0,0,0,518,998,627,8,None,None,No,No,No,No,No,No,No,No,No,No,No,No,No,No,No,No,No,Steady,No,No,No,No,No,No,Yes,&gt;30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73578,86328819,AfricanAmerican,Male,[60-70),?,1,3,7,12,?,?,75,5,13,0,0,0,999,507,996,9,None,None,No,No,No,No,No,No,No,No,No,No,No,No,No,No,No,No,No,Up,No,No,No,No,No,Ch,Yes,NO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77076,92519352,AfricanAmerican,Male,[50-60),?,1,1,7,4,?,?,45,4,17,0,0,0,410,411,414,8,None,None,No,No,No,No,No,No,Steady,No,No,No,No,No,No,No,No,No,No,Steady,No,No,No,No,No,Ch,Yes,&lt;30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84222,108662661,Caucasian,Female,[50-60),?,1,1,7,3,?,Cardiology,29,0,11,0,0,0,682,174,250,3,None,None,No,No,No,No,No,No,No,Steady,No,No,No,No,No,No,No,No,No,No,No,No,No,No,No,No,Yes,NO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89682,107389323,AfricanAmerican,Male,[70-80),?,1,1,7,5,?,?,35,5,23,0,0,0,402,425,416,9,None,None,No,No,No,No,No,No,No,No,No,No,No,No,No,No,No,No,No,Steady,No,No,No,No,No,No,Yes,&gt;30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31FAF-D4DF-E343-B523-1F5DE58804D6}"/>
              </a:ext>
            </a:extLst>
          </p:cNvPr>
          <p:cNvSpPr txBox="1">
            <a:spLocks/>
          </p:cNvSpPr>
          <p:nvPr/>
        </p:nvSpPr>
        <p:spPr>
          <a:xfrm>
            <a:off x="555812" y="1470212"/>
            <a:ext cx="9332259" cy="510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Machine Learning Classifiers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Decision Trees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Boosted Trees</a:t>
            </a:r>
          </a:p>
          <a:p>
            <a:r>
              <a:rPr lang="en-US" sz="4000" dirty="0"/>
              <a:t>“Most computational algorithms have underperformed” </a:t>
            </a:r>
          </a:p>
          <a:p>
            <a:pPr marL="457200" lvl="1" indent="0">
              <a:buNone/>
            </a:pPr>
            <a:r>
              <a:rPr lang="en-US" sz="3600" dirty="0"/>
              <a:t>			- Chin, Qu, and </a:t>
            </a:r>
            <a:r>
              <a:rPr lang="en-US" sz="3600" dirty="0" err="1"/>
              <a:t>Tsi</a:t>
            </a:r>
            <a:r>
              <a:rPr lang="en-US" sz="3600" dirty="0"/>
              <a:t> (2018)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5CAF4-E81D-1346-8A10-98D43E679192}"/>
              </a:ext>
            </a:extLst>
          </p:cNvPr>
          <p:cNvSpPr txBox="1"/>
          <p:nvPr/>
        </p:nvSpPr>
        <p:spPr>
          <a:xfrm>
            <a:off x="555812" y="477058"/>
            <a:ext cx="1064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Predictive Analytics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469F26-59FF-AD44-94B2-CD423D62D95A}"/>
              </a:ext>
            </a:extLst>
          </p:cNvPr>
          <p:cNvGrpSpPr/>
          <p:nvPr/>
        </p:nvGrpSpPr>
        <p:grpSpPr>
          <a:xfrm rot="492584">
            <a:off x="6633880" y="630452"/>
            <a:ext cx="5087472" cy="2829041"/>
            <a:chOff x="6795246" y="281710"/>
            <a:chExt cx="5087472" cy="282904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E419E9C-32F5-0742-947F-EECFFE285D41}"/>
                </a:ext>
              </a:extLst>
            </p:cNvPr>
            <p:cNvSpPr/>
            <p:nvPr/>
          </p:nvSpPr>
          <p:spPr>
            <a:xfrm>
              <a:off x="7835934" y="281710"/>
              <a:ext cx="3204101" cy="1468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Expected Readmission?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187884-C556-D94F-9B56-6F21479D2EEA}"/>
                </a:ext>
              </a:extLst>
            </p:cNvPr>
            <p:cNvSpPr/>
            <p:nvPr/>
          </p:nvSpPr>
          <p:spPr>
            <a:xfrm>
              <a:off x="6795246" y="2232210"/>
              <a:ext cx="1541930" cy="87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Yes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6C8811-A515-C445-AF5F-13BED5D0C442}"/>
                </a:ext>
              </a:extLst>
            </p:cNvPr>
            <p:cNvSpPr/>
            <p:nvPr/>
          </p:nvSpPr>
          <p:spPr>
            <a:xfrm>
              <a:off x="10340788" y="2232210"/>
              <a:ext cx="1541930" cy="87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No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E5B58F-EAE2-334C-8D18-988C79820937}"/>
                </a:ext>
              </a:extLst>
            </p:cNvPr>
            <p:cNvCxnSpPr>
              <a:cxnSpLocks/>
              <a:stCxn id="3" idx="3"/>
              <a:endCxn id="4" idx="0"/>
            </p:cNvCxnSpPr>
            <p:nvPr/>
          </p:nvCxnSpPr>
          <p:spPr>
            <a:xfrm flipH="1">
              <a:off x="7566211" y="1535014"/>
              <a:ext cx="738953" cy="69719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096E61-5AAA-C540-BFA7-9F8EA8A7F7B1}"/>
                </a:ext>
              </a:extLst>
            </p:cNvPr>
            <p:cNvCxnSpPr>
              <a:cxnSpLocks/>
              <a:stCxn id="3" idx="5"/>
              <a:endCxn id="8" idx="0"/>
            </p:cNvCxnSpPr>
            <p:nvPr/>
          </p:nvCxnSpPr>
          <p:spPr>
            <a:xfrm>
              <a:off x="10570805" y="1535014"/>
              <a:ext cx="540948" cy="69719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1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DF25-C722-2344-87CB-E8D860DF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counter_id,patient_nbr,race,gender,age,weight,admission_type_id,discharge_disposition_id,admission_source_id,time_in_hospital,payer_code,medical_specialty,num_lab_procedures,num_procedures,num_medications,number_outpatient,number_emergency,number_inpatient,diag_1,diag_2,diag_3,number_diagnoses,max_glu_serum,A1Cresult,metformin,repaglinide,nateglinide,chlorpropamide,glimepiride,acetohexamide,glipizide,glyburide,tolbutamide,pioglitazone,rosiglitazone,acarbose,miglitol,troglitazone,tolazamide,examide,citoglipton,insulin,glyburide-metformin,glipizide-metformin,glimepiride-pioglitazone,metformin-rosiglitazone,metformin-pioglitazone,change,diabetesMed,readmit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2278392,8222157,Caucasian,Female,[0-10),?,6,25,1,1,?,Pediatrics-Endocrinology,41,0,1,0,0,0,250.83,?,?,1,None,None,No,No,No,No,No,No,No,No,No,No,No,No,No,No,No,No,No,No,No,No,No,No,No,No,No,NO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149190,55629189,Caucasian,Female,[10-20),?,1,1,7,3,?,?,59,0,18,0,0,0,276,250.01,255,9,None,None,No,No,No,No,No,No,No,No,No,No,No,No,No,No,No,No,No,Up,No,No,No,No,No,Ch,Yes,&gt;30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64410,86047875,AfricanAmerican,Female,[20-30),?,1,1,7,2,?,?,11,5,13,2,0,1,648,250,V27,6,None,None,No,No,No,No,No,No,Steady,No,No,No,No,No,No,No,No,No,No,No,No,No,No,No,No,No,Yes,NO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500364,82442376,Caucasian,Male,[30-40),?,1,1,7,2,?,?,44,1,16,0,0,0,8,250.43,403,7,None,None,No,No,No,No,No,No,No,No,No,No,No,No,No,No,No,No,No,Up,No,No,No,No,No,Ch,Yes,NO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16680,42519267,CaucAasian,Male,[40-50),?,1,1,7,1,?,?,51,0,8,0,0,0,197,157,250,5,None,None,No,No,No,No,No,No,Steady,No,No,No,No,No,No,No,No,No,No,Steady,No,No,No,No,No,Ch,Yes,NO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35754,82637451,Caucasian,Male,[50-60),?,2,1,2,3,?,?,31,6,16,0,0,0,414,411,250,9,None,None,No,No,No,No,No,No,No,No,No,No,No,No,No,No,No,No,No,Steady,No,No,No,No,No,No,Yes,&gt;30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55842,84259809,Caucasian,Male,[60-70),?,3,1,2,4,?,?,70,1,21,0,0,0,414,411,V45,7,None,None,Steady,No,No,No,Steady,No,No,No,No,No,No,No,No,No,No,No,No,Steady,No,No,No,No,No,Ch,Yes,NO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63768,114882984,Caucasian,Male,[70-80),?,1,1,7,5,?,?,73,0,12,0,0,0,428,492,250,8,None,None,No,No,No,No,No,No,No,Steady,No,No,No,No,No,No,No,No,No,No,No,No,No,No,No,No,Yes,&gt;30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12522,48330783,Caucasian,Female,[80-90),?,2,1,4,13,?,?,68,2,28,0,0,0,398,427,38,8,None,None,No,No,No,No,No,No,Steady,No,No,No,No,No,No,No,No,No,No,Steady,No,No,No,No,No,Ch,Yes,NO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15738,63555939,Caucasian,Female,[90-100),?,3,3,4,12,?,InternalMedicine,33,3,18,0,0,0,434,198,486,8,None,None,No,No,No,No,No,No,No,No,No,No,Steady,No,No,No,No,No,No,Steady,No,No,No,No,No,Ch,Yes,NO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28236,89869032,AfricanAmerican,Female,[40-50),?,1,1,7,9,?,?,47,2,17,0,0,0,250.7,403,996,9,None,None,No,No,No,No,No,No,No,No,No,No,No,No,No,No,No,No,No,Steady,No,No,No,No,No,No,Yes,&gt;30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36900,77391171,AfricanAmerican,Male,[60-70),?,2,1,4,7,?,?,62,0,11,0,0,0,157,288,197,7,None,None,No,No,No,No,No,No,No,Up,No,No,No,No,No,No,No,No,No,Steady,No,No,No,No,No,Ch,Yes,&lt;30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40926,85504905,Caucasian,Female,[40-50),?,1,3,7,7,?,Family/GeneralPractice,60,0,15,0,1,0,428,250.43,250.6,8,None,None,Steady,Up,No,No,No,No,No,No,No,No,No,No,No,No,No,No,No,Down,No,No,No,No,No,Ch,Yes,&lt;30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42570,77586282,Caucasian,Male,[80-90),?,1,6,7,10,?,Family/GeneralPractice,55,1,31,0,0,0,428,411,427,8,None,None,No,No,No,No,No,No,No,No,No,No,No,No,No,No,No,No,No,Steady,No,No,No,No,No,No,Yes,NO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62256,49726791,AfricanAmerican,Female,[60-70),?,3,1,2,1,?,?,49,5,2,0,0,0,518,998,627,8,None,None,No,No,No,No,No,No,No,No,No,No,No,No,No,No,No,No,No,Steady,No,No,No,No,No,No,Yes,&gt;30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73578,86328819,AfricanAmerican,Male,[60-70),?,1,3,7,12,?,?,75,5,13,0,0,0,999,507,996,9,None,None,No,No,No,No,No,No,No,No,No,No,No,No,No,No,No,No,No,Up,No,No,No,No,No,Ch,Yes,NO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77076,92519352,AfricanAmerican,Male,[50-60),?,1,1,7,4,?,?,45,4,17,0,0,0,410,411,414,8,None,None,No,No,No,No,No,No,Steady,No,No,No,No,No,No,No,No,No,No,Steady,No,No,No,No,No,Ch,Yes,&lt;30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84222,108662661,Caucasian,Female,[50-60),?,1,1,7,3,?,Cardiology,29,0,11,0,0,0,682,174,250,3,None,None,No,No,No,No,No,No,No,Steady,No,No,No,No,No,No,No,No,No,No,No,No,No,No,No,No,Yes,NO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89682,107389323,AfricanAmerican,Male,[70-80),?,1,1,7,5,?,?,35,5,23,0,0,0,402,425,416,9,None,None,No,No,No,No,No,No,No,No,No,No,No,No,No,No,No,No,No,Steady,No,No,No,No,No,No,Yes,&gt;30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31FAF-D4DF-E343-B523-1F5DE58804D6}"/>
              </a:ext>
            </a:extLst>
          </p:cNvPr>
          <p:cNvSpPr txBox="1">
            <a:spLocks/>
          </p:cNvSpPr>
          <p:nvPr/>
        </p:nvSpPr>
        <p:spPr>
          <a:xfrm>
            <a:off x="555812" y="1923608"/>
            <a:ext cx="9332259" cy="465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100,000 hospital encounters </a:t>
            </a:r>
          </a:p>
          <a:p>
            <a:r>
              <a:rPr lang="en-US" sz="3600" dirty="0"/>
              <a:t>40,000 unique patients</a:t>
            </a:r>
          </a:p>
          <a:p>
            <a:r>
              <a:rPr lang="en-US" sz="3600" dirty="0"/>
              <a:t>50 features</a:t>
            </a:r>
          </a:p>
          <a:p>
            <a:pPr lvl="1"/>
            <a:r>
              <a:rPr lang="en-US" sz="3200" dirty="0"/>
              <a:t>Including demographics, diagnoses, lab results, medication, and</a:t>
            </a:r>
            <a:r>
              <a:rPr lang="en-US" sz="4000" dirty="0"/>
              <a:t>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readmission data</a:t>
            </a:r>
          </a:p>
          <a:p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5CAF4-E81D-1346-8A10-98D43E679192}"/>
              </a:ext>
            </a:extLst>
          </p:cNvPr>
          <p:cNvSpPr txBox="1"/>
          <p:nvPr/>
        </p:nvSpPr>
        <p:spPr>
          <a:xfrm>
            <a:off x="555812" y="477058"/>
            <a:ext cx="10648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Diabetes 130-US hospitals for </a:t>
            </a:r>
          </a:p>
          <a:p>
            <a:r>
              <a:rPr lang="en-US" sz="4400" b="1" dirty="0">
                <a:solidFill>
                  <a:schemeClr val="accent1"/>
                </a:solidFill>
              </a:rPr>
              <a:t>years 1999-2008 Data Set</a:t>
            </a:r>
          </a:p>
        </p:txBody>
      </p:sp>
    </p:spTree>
    <p:extLst>
      <p:ext uri="{BB962C8B-B14F-4D97-AF65-F5344CB8AC3E}">
        <p14:creationId xmlns:p14="http://schemas.microsoft.com/office/powerpoint/2010/main" val="102609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DF25-C722-2344-87CB-E8D860DF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counter_id,patient_nbr,race,gender,age,weight,admission_type_id,discharge_disposition_id,admission_source_id,time_in_hospital,payer_code,medical_specialty,num_lab_procedures,num_procedures,num_medications,number_outpatient,number_emergency,number_inpatient,diag_1,diag_2,diag_3,number_diagnoses,max_glu_serum,A1Cresult,metformin,repaglinide,nateglinide,chlorpropamide,glimepiride,acetohexamide,glipizide,glyburide,tolbutamide,pioglitazone,rosiglitazone,acarbose,miglitol,troglitazone,tolazamide,examide,citoglipton,insulin,glyburide-metformin,glipizide-metformin,glimepiride-pioglitazone,metformin-rosiglitazone,metformin-pioglitazone,change,diabetesMed,readmit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2278392,8222157,Caucasian,Female,[0-10),?,6,25,1,1,?,Pediatrics-Endocrinology,41,0,1,0,0,0,250.83,?,?,1,None,None,No,No,No,No,No,No,No,No,No,No,No,No,No,No,No,No,No,No,No,No,No,No,No,No,No,NO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149190,55629189,Caucasian,Female,[10-20),?,1,1,7,3,?,?,59,0,18,0,0,0,276,250.01,255,9,None,None,No,No,No,No,No,No,No,No,No,No,No,No,No,No,No,No,No,Up,No,No,No,No,No,Ch,Yes,&gt;30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64410,86047875,AfricanAmerican,Female,[20-30),?,1,1,7,2,?,?,11,5,13,2,0,1,648,250,V27,6,None,None,No,No,No,No,No,No,Steady,No,No,No,No,No,No,No,No,No,No,No,No,No,No,No,No,No,Yes,NO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500364,82442376,Caucasian,Male,[30-40),?,1,1,7,2,?,?,44,1,16,0,0,0,8,250.43,403,7,None,None,No,No,No,No,No,No,No,No,No,No,No,No,No,No,No,No,No,Up,No,No,No,No,No,Ch,Yes,NO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16680,42519267,CaucAasian,Male,[40-50),?,1,1,7,1,?,?,51,0,8,0,0,0,197,157,250,5,None,None,No,No,No,No,No,No,Steady,No,No,No,No,No,No,No,No,No,No,Steady,No,No,No,No,No,Ch,Yes,NO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35754,82637451,Caucasian,Male,[50-60),?,2,1,2,3,?,?,31,6,16,0,0,0,414,411,250,9,None,None,No,No,No,No,No,No,No,No,No,No,No,No,No,No,No,No,No,Steady,No,No,No,No,No,No,Yes,&gt;30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55842,84259809,Caucasian,Male,[60-70),?,3,1,2,4,?,?,70,1,21,0,0,0,414,411,V45,7,None,None,Steady,No,No,No,Steady,No,No,No,No,No,No,No,No,No,No,No,No,Steady,No,No,No,No,No,Ch,Yes,NO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63768,114882984,Caucasian,Male,[70-80),?,1,1,7,5,?,?,73,0,12,0,0,0,428,492,250,8,None,None,No,No,No,No,No,No,No,Steady,No,No,No,No,No,No,No,No,No,No,No,No,No,No,No,No,Yes,&gt;30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12522,48330783,Caucasian,Female,[80-90),?,2,1,4,13,?,?,68,2,28,0,0,0,398,427,38,8,None,None,No,No,No,No,No,No,Steady,No,No,No,No,No,No,No,No,No,No,Steady,No,No,No,No,No,Ch,Yes,NO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15738,63555939,Caucasian,Female,[90-100),?,3,3,4,12,?,InternalMedicine,33,3,18,0,0,0,434,198,486,8,None,None,No,No,No,No,No,No,No,No,No,No,Steady,No,No,No,No,No,No,Steady,No,No,No,No,No,Ch,Yes,NO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28236,89869032,AfricanAmerican,Female,[40-50),?,1,1,7,9,?,?,47,2,17,0,0,0,250.7,403,996,9,None,None,No,No,No,No,No,No,No,No,No,No,No,No,No,No,No,No,No,Steady,No,No,No,No,No,No,Yes,&gt;30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36900,77391171,AfricanAmerican,Male,[60-70),?,2,1,4,7,?,?,62,0,11,0,0,0,157,288,197,7,None,None,No,No,No,No,No,No,No,Up,No,No,No,No,No,No,No,No,No,Steady,No,No,No,No,No,Ch,Yes,&lt;30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40926,85504905,Caucasian,Female,[40-50),?,1,3,7,7,?,Family/GeneralPractice,60,0,15,0,1,0,428,250.43,250.6,8,None,None,Steady,Up,No,No,No,No,No,No,No,No,No,No,No,No,No,No,No,Down,No,No,No,No,No,Ch,Yes,&lt;30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42570,77586282,Caucasian,Male,[80-90),?,1,6,7,10,?,Family/GeneralPractice,55,1,31,0,0,0,428,411,427,8,None,None,No,No,No,No,No,No,No,No,No,No,No,No,No,No,No,No,No,Steady,No,No,No,No,No,No,Yes,NO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62256,49726791,AfricanAmerican,Female,[60-70),?,3,1,2,1,?,?,49,5,2,0,0,0,518,998,627,8,None,None,No,No,No,No,No,No,No,No,No,No,No,No,No,No,No,No,No,Steady,No,No,No,No,No,No,Yes,&gt;30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73578,86328819,AfricanAmerican,Male,[60-70),?,1,3,7,12,?,?,75,5,13,0,0,0,999,507,996,9,None,None,No,No,No,No,No,No,No,No,No,No,No,No,No,No,No,No,No,Up,No,No,No,No,No,Ch,Yes,NO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77076,92519352,AfricanAmerican,Male,[50-60),?,1,1,7,4,?,?,45,4,17,0,0,0,410,411,414,8,None,None,No,No,No,No,No,No,Steady,No,No,No,No,No,No,No,No,No,No,Steady,No,No,No,No,No,Ch,Yes,&lt;30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84222,108662661,Caucasian,Female,[50-60),?,1,1,7,3,?,Cardiology,29,0,11,0,0,0,682,174,250,3,None,None,No,No,No,No,No,No,No,Steady,No,No,No,No,No,No,No,No,No,No,No,No,No,No,No,No,Yes,NO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89682,107389323,AfricanAmerican,Male,[70-80),?,1,1,7,5,?,?,35,5,23,0,0,0,402,425,416,9,None,None,No,No,No,No,No,No,No,No,No,No,No,No,No,No,No,No,No,Steady,No,No,No,No,No,No,Yes,&gt;30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31FAF-D4DF-E343-B523-1F5DE58804D6}"/>
              </a:ext>
            </a:extLst>
          </p:cNvPr>
          <p:cNvSpPr txBox="1">
            <a:spLocks/>
          </p:cNvSpPr>
          <p:nvPr/>
        </p:nvSpPr>
        <p:spPr>
          <a:xfrm>
            <a:off x="555813" y="1534886"/>
            <a:ext cx="4560474" cy="5041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4000" b="1" u="sng" dirty="0">
                <a:solidFill>
                  <a:schemeClr val="accent1"/>
                </a:solidFill>
              </a:rPr>
              <a:t>Model</a:t>
            </a:r>
          </a:p>
          <a:p>
            <a:pPr marL="971550" lvl="1" indent="-514350">
              <a:buAutoNum type="arabicPeriod"/>
            </a:pPr>
            <a:r>
              <a:rPr lang="en-US" sz="4000" i="1" dirty="0">
                <a:solidFill>
                  <a:schemeClr val="accent1"/>
                </a:solidFill>
              </a:rPr>
              <a:t>Decision Tree</a:t>
            </a:r>
          </a:p>
          <a:p>
            <a:pPr marL="971550" lvl="1" indent="-514350">
              <a:buAutoNum type="arabicPeriod"/>
            </a:pPr>
            <a:r>
              <a:rPr lang="en-US" sz="4000" i="1" dirty="0">
                <a:solidFill>
                  <a:schemeClr val="accent1"/>
                </a:solidFill>
              </a:rPr>
              <a:t>Random Forest</a:t>
            </a:r>
          </a:p>
          <a:p>
            <a:pPr marL="457200" lvl="1" indent="0">
              <a:buNone/>
            </a:pPr>
            <a:endParaRPr lang="en-US" sz="40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4000" i="1" dirty="0">
                <a:solidFill>
                  <a:schemeClr val="accent5">
                    <a:lumMod val="75000"/>
                  </a:schemeClr>
                </a:solidFill>
              </a:rPr>
              <a:t>3. XG Boost</a:t>
            </a:r>
          </a:p>
          <a:p>
            <a:pPr marL="457200" lvl="1" indent="0">
              <a:buNone/>
            </a:pPr>
            <a:r>
              <a:rPr lang="en-US" sz="4000" i="1" dirty="0">
                <a:solidFill>
                  <a:schemeClr val="accent5">
                    <a:lumMod val="75000"/>
                  </a:schemeClr>
                </a:solidFill>
              </a:rPr>
              <a:t>4. Random Forest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5CAF4-E81D-1346-8A10-98D43E679192}"/>
              </a:ext>
            </a:extLst>
          </p:cNvPr>
          <p:cNvSpPr txBox="1"/>
          <p:nvPr/>
        </p:nvSpPr>
        <p:spPr>
          <a:xfrm>
            <a:off x="555812" y="477058"/>
            <a:ext cx="10939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Diabetes Readmission Classifiers Analyzed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221A84-C2B2-C540-AE06-1648D59D185D}"/>
              </a:ext>
            </a:extLst>
          </p:cNvPr>
          <p:cNvSpPr txBox="1">
            <a:spLocks/>
          </p:cNvSpPr>
          <p:nvPr/>
        </p:nvSpPr>
        <p:spPr>
          <a:xfrm>
            <a:off x="5889172" y="1534886"/>
            <a:ext cx="5268685" cy="2046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u="sng" dirty="0"/>
              <a:t>Author</a:t>
            </a:r>
          </a:p>
          <a:p>
            <a:r>
              <a:rPr lang="en-US" sz="4000" dirty="0"/>
              <a:t>Maximilian </a:t>
            </a:r>
            <a:r>
              <a:rPr lang="en-US" sz="4000" dirty="0" err="1"/>
              <a:t>Kurscheidt</a:t>
            </a:r>
            <a:r>
              <a:rPr lang="en-US" sz="4000" dirty="0"/>
              <a:t>, Masters Graduate student in Amsterdam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87DDF-25A9-9843-980E-8E9CF2E42C82}"/>
              </a:ext>
            </a:extLst>
          </p:cNvPr>
          <p:cNvSpPr txBox="1">
            <a:spLocks/>
          </p:cNvSpPr>
          <p:nvPr/>
        </p:nvSpPr>
        <p:spPr>
          <a:xfrm>
            <a:off x="5889172" y="3912754"/>
            <a:ext cx="4924185" cy="282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Shane Wong, Masters Candidate at NCI and Tsinghua University in Beijing</a:t>
            </a:r>
          </a:p>
        </p:txBody>
      </p:sp>
    </p:spTree>
    <p:extLst>
      <p:ext uri="{BB962C8B-B14F-4D97-AF65-F5344CB8AC3E}">
        <p14:creationId xmlns:p14="http://schemas.microsoft.com/office/powerpoint/2010/main" val="418525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0706F-3FEF-444F-8A2C-F2A67B31D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2" t="11368" r="17091" b="6284"/>
          <a:stretch/>
        </p:blipFill>
        <p:spPr>
          <a:xfrm>
            <a:off x="218523" y="0"/>
            <a:ext cx="1175495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B3AE1-AEC9-7A49-BF21-F3A1EAC7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515"/>
            <a:ext cx="3929743" cy="265611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Kurscheidt’s</a:t>
            </a:r>
            <a:r>
              <a:rPr lang="en-US" sz="4800" b="1" dirty="0"/>
              <a:t> Decision Tree</a:t>
            </a:r>
            <a:br>
              <a:rPr lang="en-US" sz="4800" b="1" dirty="0"/>
            </a:br>
            <a:r>
              <a:rPr lang="en-US" sz="4800" b="1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453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0706F-3FEF-444F-8A2C-F2A67B31D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2" t="11368" r="17091" b="6284"/>
          <a:stretch/>
        </p:blipFill>
        <p:spPr>
          <a:xfrm>
            <a:off x="218523" y="0"/>
            <a:ext cx="1175495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9690FA-F0DD-7F45-BA30-A764ABAEC866}"/>
              </a:ext>
            </a:extLst>
          </p:cNvPr>
          <p:cNvSpPr/>
          <p:nvPr/>
        </p:nvSpPr>
        <p:spPr>
          <a:xfrm>
            <a:off x="5399314" y="1219200"/>
            <a:ext cx="1883229" cy="42454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B5A33-0A13-5949-94AB-0A905B5C94D6}"/>
              </a:ext>
            </a:extLst>
          </p:cNvPr>
          <p:cNvSpPr/>
          <p:nvPr/>
        </p:nvSpPr>
        <p:spPr>
          <a:xfrm>
            <a:off x="6868885" y="4615543"/>
            <a:ext cx="1883229" cy="42454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0BBF6-530B-DC43-8432-0E6DC92B1B4D}"/>
              </a:ext>
            </a:extLst>
          </p:cNvPr>
          <p:cNvSpPr/>
          <p:nvPr/>
        </p:nvSpPr>
        <p:spPr>
          <a:xfrm>
            <a:off x="9797142" y="4615543"/>
            <a:ext cx="1883229" cy="42454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63C0C-6BFB-7D45-B927-8E9BA9316295}"/>
              </a:ext>
            </a:extLst>
          </p:cNvPr>
          <p:cNvSpPr/>
          <p:nvPr/>
        </p:nvSpPr>
        <p:spPr>
          <a:xfrm>
            <a:off x="7511143" y="261257"/>
            <a:ext cx="2285999" cy="111034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9EB5A-66DF-D648-B3B8-D98DA5BDEDD9}"/>
              </a:ext>
            </a:extLst>
          </p:cNvPr>
          <p:cNvSpPr txBox="1"/>
          <p:nvPr/>
        </p:nvSpPr>
        <p:spPr>
          <a:xfrm>
            <a:off x="8752114" y="838200"/>
            <a:ext cx="2764164" cy="1200329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Discharge disposition</a:t>
            </a:r>
          </a:p>
        </p:txBody>
      </p:sp>
    </p:spTree>
    <p:extLst>
      <p:ext uri="{BB962C8B-B14F-4D97-AF65-F5344CB8AC3E}">
        <p14:creationId xmlns:p14="http://schemas.microsoft.com/office/powerpoint/2010/main" val="193846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0706F-3FEF-444F-8A2C-F2A67B31D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2" t="11368" r="17091" b="6284"/>
          <a:stretch/>
        </p:blipFill>
        <p:spPr>
          <a:xfrm>
            <a:off x="218523" y="0"/>
            <a:ext cx="1175495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CD0ACE-8EB1-7641-BF90-A5DB43C73CBE}"/>
              </a:ext>
            </a:extLst>
          </p:cNvPr>
          <p:cNvSpPr/>
          <p:nvPr/>
        </p:nvSpPr>
        <p:spPr>
          <a:xfrm>
            <a:off x="1235933" y="4849586"/>
            <a:ext cx="1589315" cy="42454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93FDD-7B49-3342-83E7-D64907002115}"/>
              </a:ext>
            </a:extLst>
          </p:cNvPr>
          <p:cNvSpPr/>
          <p:nvPr/>
        </p:nvSpPr>
        <p:spPr>
          <a:xfrm>
            <a:off x="4096358" y="4582884"/>
            <a:ext cx="1589315" cy="42454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38AE0-030E-DD47-9479-F3D530CA6EC1}"/>
              </a:ext>
            </a:extLst>
          </p:cNvPr>
          <p:cNvSpPr/>
          <p:nvPr/>
        </p:nvSpPr>
        <p:spPr>
          <a:xfrm>
            <a:off x="4074586" y="3151412"/>
            <a:ext cx="1589315" cy="42454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9E053-C941-A742-B907-EC26EB8CCF95}"/>
              </a:ext>
            </a:extLst>
          </p:cNvPr>
          <p:cNvSpPr/>
          <p:nvPr/>
        </p:nvSpPr>
        <p:spPr>
          <a:xfrm>
            <a:off x="7092042" y="3042554"/>
            <a:ext cx="1589315" cy="42454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9BA5C-90B6-6048-9980-DAEC633ABA04}"/>
              </a:ext>
            </a:extLst>
          </p:cNvPr>
          <p:cNvSpPr txBox="1"/>
          <p:nvPr/>
        </p:nvSpPr>
        <p:spPr>
          <a:xfrm>
            <a:off x="463047" y="429986"/>
            <a:ext cx="3401382" cy="120032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# inpatient visits in the last year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C20330-E8A5-D543-A6D9-E4F590F30D2D}"/>
              </a:ext>
            </a:extLst>
          </p:cNvPr>
          <p:cNvSpPr/>
          <p:nvPr/>
        </p:nvSpPr>
        <p:spPr>
          <a:xfrm>
            <a:off x="7511143" y="261257"/>
            <a:ext cx="2285999" cy="111034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0706F-3FEF-444F-8A2C-F2A67B31D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2" t="11368" r="17091" b="6284"/>
          <a:stretch/>
        </p:blipFill>
        <p:spPr>
          <a:xfrm>
            <a:off x="218523" y="0"/>
            <a:ext cx="117549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DFA1D5-3729-B147-97C6-BD6CF25BEBE3}"/>
              </a:ext>
            </a:extLst>
          </p:cNvPr>
          <p:cNvSpPr/>
          <p:nvPr/>
        </p:nvSpPr>
        <p:spPr>
          <a:xfrm>
            <a:off x="7511143" y="261257"/>
            <a:ext cx="2285999" cy="111034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0CED2-A842-8244-9E45-EAD1D580772F}"/>
              </a:ext>
            </a:extLst>
          </p:cNvPr>
          <p:cNvSpPr txBox="1"/>
          <p:nvPr/>
        </p:nvSpPr>
        <p:spPr>
          <a:xfrm>
            <a:off x="7953498" y="901092"/>
            <a:ext cx="4644924" cy="340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30-Day Readmission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574CF-0315-C34C-896D-70D0036250E9}"/>
              </a:ext>
            </a:extLst>
          </p:cNvPr>
          <p:cNvSpPr txBox="1"/>
          <p:nvPr/>
        </p:nvSpPr>
        <p:spPr>
          <a:xfrm>
            <a:off x="8973771" y="1376951"/>
            <a:ext cx="3195064" cy="340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No Readmission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802E2-877F-3A4D-926E-7F5CA426DF2C}"/>
              </a:ext>
            </a:extLst>
          </p:cNvPr>
          <p:cNvSpPr txBox="1"/>
          <p:nvPr/>
        </p:nvSpPr>
        <p:spPr>
          <a:xfrm>
            <a:off x="8973771" y="1852810"/>
            <a:ext cx="3624650" cy="340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&lt;30 Readmission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29EE0-4570-6246-B974-1E17F854CCF1}"/>
              </a:ext>
            </a:extLst>
          </p:cNvPr>
          <p:cNvSpPr/>
          <p:nvPr/>
        </p:nvSpPr>
        <p:spPr>
          <a:xfrm>
            <a:off x="7693954" y="762056"/>
            <a:ext cx="4204132" cy="1741602"/>
          </a:xfrm>
          <a:prstGeom prst="rect">
            <a:avLst/>
          </a:prstGeom>
          <a:noFill/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E3EE2-876D-A14B-B024-BC8717458BB0}"/>
              </a:ext>
            </a:extLst>
          </p:cNvPr>
          <p:cNvSpPr/>
          <p:nvPr/>
        </p:nvSpPr>
        <p:spPr>
          <a:xfrm>
            <a:off x="7953498" y="1458685"/>
            <a:ext cx="853045" cy="351273"/>
          </a:xfrm>
          <a:prstGeom prst="rect">
            <a:avLst/>
          </a:prstGeom>
          <a:solidFill>
            <a:srgbClr val="FEFC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EBAFA-76D4-6048-8956-4A85D5618B75}"/>
              </a:ext>
            </a:extLst>
          </p:cNvPr>
          <p:cNvSpPr/>
          <p:nvPr/>
        </p:nvSpPr>
        <p:spPr>
          <a:xfrm>
            <a:off x="7953498" y="1940304"/>
            <a:ext cx="853045" cy="340163"/>
          </a:xfrm>
          <a:prstGeom prst="rect">
            <a:avLst/>
          </a:prstGeom>
          <a:solidFill>
            <a:srgbClr val="B5D6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94193-7212-014C-8705-A72C0534CC30}"/>
              </a:ext>
            </a:extLst>
          </p:cNvPr>
          <p:cNvSpPr/>
          <p:nvPr/>
        </p:nvSpPr>
        <p:spPr>
          <a:xfrm>
            <a:off x="4746171" y="5497286"/>
            <a:ext cx="1121229" cy="1143000"/>
          </a:xfrm>
          <a:prstGeom prst="rect">
            <a:avLst/>
          </a:prstGeom>
          <a:noFill/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{758F1552-CC0C-CB47-994F-8B06EDE2BDE0}tf16401378</Template>
  <TotalTime>254</TotalTime>
  <Words>7456</Words>
  <Application>Microsoft Macintosh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Predictive Machine Learning Algorithms  for 30-day Hospital Readmission  in Diabetes Cohort </vt:lpstr>
      <vt:lpstr>PowerPoint Presentation</vt:lpstr>
      <vt:lpstr>PowerPoint Presentation</vt:lpstr>
      <vt:lpstr>PowerPoint Presentation</vt:lpstr>
      <vt:lpstr>PowerPoint Presentation</vt:lpstr>
      <vt:lpstr>Kurscheidt’s Decision Tree Classifier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Machine Learning Algorithms for  30-day Hospital Readmission in Diabetes Cohort Sarah Polzer Alexis Barrett</dc:title>
  <dc:creator>abarret7@masonlive.gmu.edu</dc:creator>
  <cp:lastModifiedBy>abarret7@masonlive.gmu.edu</cp:lastModifiedBy>
  <cp:revision>10</cp:revision>
  <dcterms:created xsi:type="dcterms:W3CDTF">2019-11-25T17:13:25Z</dcterms:created>
  <dcterms:modified xsi:type="dcterms:W3CDTF">2019-11-25T21:29:45Z</dcterms:modified>
</cp:coreProperties>
</file>