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4"/>
  </p:sldMasterIdLst>
  <p:notesMasterIdLst>
    <p:notesMasterId r:id="rId15"/>
  </p:notesMasterIdLst>
  <p:handoutMasterIdLst>
    <p:handoutMasterId r:id="rId16"/>
  </p:handoutMasterIdLst>
  <p:sldIdLst>
    <p:sldId id="256" r:id="rId5"/>
    <p:sldId id="257" r:id="rId6"/>
    <p:sldId id="267" r:id="rId7"/>
    <p:sldId id="261" r:id="rId8"/>
    <p:sldId id="263" r:id="rId9"/>
    <p:sldId id="270" r:id="rId10"/>
    <p:sldId id="272" r:id="rId11"/>
    <p:sldId id="271" r:id="rId12"/>
    <p:sldId id="273" r:id="rId13"/>
    <p:sldId id="274"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4328" autoAdjust="0"/>
  </p:normalViewPr>
  <p:slideViewPr>
    <p:cSldViewPr snapToGrid="0">
      <p:cViewPr varScale="1">
        <p:scale>
          <a:sx n="120" d="100"/>
          <a:sy n="120" d="100"/>
        </p:scale>
        <p:origin x="174" y="102"/>
      </p:cViewPr>
      <p:guideLst/>
    </p:cSldViewPr>
  </p:slideViewPr>
  <p:notesTextViewPr>
    <p:cViewPr>
      <p:scale>
        <a:sx n="1" d="1"/>
        <a:sy n="1" d="1"/>
      </p:scale>
      <p:origin x="0" y="0"/>
    </p:cViewPr>
  </p:notesTextViewPr>
  <p:notesViewPr>
    <p:cSldViewPr snapToGrid="0">
      <p:cViewPr varScale="1">
        <p:scale>
          <a:sx n="86" d="100"/>
          <a:sy n="86" d="100"/>
        </p:scale>
        <p:origin x="3006"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ción de encabezado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1CB68F15-673F-47C0-83C0-8D60107F4CB7}" type="datetime1">
              <a:rPr lang="es-ES" smtClean="0"/>
              <a:t>02/11/2020</a:t>
            </a:fld>
            <a:endParaRPr lang="es-ES"/>
          </a:p>
        </p:txBody>
      </p:sp>
      <p:sp>
        <p:nvSpPr>
          <p:cNvPr id="4" name="Marcador de pie de página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posición de número de diapositiva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BD65BC62-3B36-43F8-8B69-D6E5E743DA31}" type="slidenum">
              <a:rPr lang="es-ES" smtClean="0"/>
              <a:t>‹Nº›</a:t>
            </a:fld>
            <a:endParaRPr lang="es-ES"/>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2844E86D-971D-40B0-B7C0-84979BC42880}" type="datetime1">
              <a:rPr lang="es-ES" noProof="0" smtClean="0"/>
              <a:t>02/11/2020</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posición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osición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posición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6AEB063-7F11-4E3B-BA52-07405B1C2D95}" type="slidenum">
              <a:rPr lang="es-ES" noProof="0" smtClean="0"/>
              <a:t>‹Nº›</a:t>
            </a:fld>
            <a:endParaRPr lang="es-ES" noProof="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sz="1200">
                <a:latin typeface="Tahoma" panose="020B0604030504040204" pitchFamily="34" charset="0"/>
                <a:ea typeface="Tahoma" panose="020B0604030504040204" pitchFamily="34" charset="0"/>
                <a:cs typeface="Tahoma" panose="020B0604030504040204" pitchFamily="34" charset="0"/>
              </a:rPr>
              <a:t>El título debe ser específico y directo. Use el subtítulo para proporcionar el contexto específico del discurso.</a:t>
            </a:r>
          </a:p>
          <a:p>
            <a:pPr rtl="0"/>
            <a:r>
              <a:rPr lang="es-ES" sz="1200">
                <a:latin typeface="Tahoma" panose="020B0604030504040204" pitchFamily="34" charset="0"/>
                <a:ea typeface="Tahoma" panose="020B0604030504040204" pitchFamily="34" charset="0"/>
                <a:cs typeface="Tahoma" panose="020B0604030504040204" pitchFamily="34" charset="0"/>
              </a:rPr>
              <a:t>- El objetivo debería ser llamar la atención del público, algo que puede hacer con una cita, una estadística sorprendente o un hecho.  No es necesario que incluya este dato llamativo en la diapositiva.</a:t>
            </a:r>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a:t>
            </a:fld>
            <a:endParaRPr lang="es-ES"/>
          </a:p>
        </p:txBody>
      </p:sp>
    </p:spTree>
    <p:extLst>
      <p:ext uri="{BB962C8B-B14F-4D97-AF65-F5344CB8AC3E}">
        <p14:creationId xmlns:p14="http://schemas.microsoft.com/office/powerpoint/2010/main" val="3205455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10</a:t>
            </a:fld>
            <a:endParaRPr lang="es-ES"/>
          </a:p>
        </p:txBody>
      </p:sp>
    </p:spTree>
    <p:extLst>
      <p:ext uri="{BB962C8B-B14F-4D97-AF65-F5344CB8AC3E}">
        <p14:creationId xmlns:p14="http://schemas.microsoft.com/office/powerpoint/2010/main" val="3151848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a:latin typeface="Tahoma" panose="020B0604030504040204" pitchFamily="34" charset="0"/>
                <a:ea typeface="Tahoma" panose="020B0604030504040204" pitchFamily="34" charset="0"/>
                <a:cs typeface="Tahoma" panose="020B0604030504040204" pitchFamily="34" charset="0"/>
              </a:rPr>
              <a:t>Use los puntos contextuales para ofrecer detalles que no sean de dominio general o para proporcionar información que su público necesite conocer para entender el contexto del discurso.</a:t>
            </a:r>
          </a:p>
          <a:p>
            <a:pPr rtl="0"/>
            <a:r>
              <a:rPr lang="es-ES">
                <a:latin typeface="Tahoma" panose="020B0604030504040204" pitchFamily="34" charset="0"/>
                <a:ea typeface="Tahoma" panose="020B0604030504040204" pitchFamily="34" charset="0"/>
                <a:cs typeface="Tahoma" panose="020B0604030504040204" pitchFamily="34" charset="0"/>
              </a:rPr>
              <a:t>- No lea estos puntos principales directamente del PowerPoint; profundice en ellos durante su discurso.</a:t>
            </a: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2</a:t>
            </a:fld>
            <a:endParaRPr lang="es-ES"/>
          </a:p>
        </p:txBody>
      </p:sp>
    </p:spTree>
    <p:extLst>
      <p:ext uri="{BB962C8B-B14F-4D97-AF65-F5344CB8AC3E}">
        <p14:creationId xmlns:p14="http://schemas.microsoft.com/office/powerpoint/2010/main" val="27524013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El contraargumento debe ser el argumento usado habitualmente para contradecir el tema.  El objetivo de esta diapositiva es hablar del contraargumento de tal modo que se refuerce el tema original.  Asegúrese de hablar de cada prueba en contra del tema.  Al hablar de las pruebas, ofrezca más detalles sobre el texto de la diapositiva.  Recuerde pasar a la diapositiva final, el paso de acción.</a:t>
            </a:r>
          </a:p>
          <a:p>
            <a:pPr rtl="0"/>
            <a:endParaRPr lang="es-ES"/>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3</a:t>
            </a:fld>
            <a:endParaRPr lang="es-ES"/>
          </a:p>
        </p:txBody>
      </p:sp>
    </p:spTree>
    <p:extLst>
      <p:ext uri="{BB962C8B-B14F-4D97-AF65-F5344CB8AC3E}">
        <p14:creationId xmlns:p14="http://schemas.microsoft.com/office/powerpoint/2010/main" val="3730541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1 debe ser claro y conciso.  Resuma cada prueba para que sea clara y cítela correctamente.  No se limite a leer las pruebas; ofrezca detalles cuando sea necesario.  </a:t>
            </a:r>
          </a:p>
          <a:p>
            <a:pPr rtl="0"/>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segundo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4</a:t>
            </a:fld>
            <a:endParaRPr lang="es-ES"/>
          </a:p>
        </p:txBody>
      </p:sp>
    </p:spTree>
    <p:extLst>
      <p:ext uri="{BB962C8B-B14F-4D97-AF65-F5344CB8AC3E}">
        <p14:creationId xmlns:p14="http://schemas.microsoft.com/office/powerpoint/2010/main" val="26394520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5</a:t>
            </a:fld>
            <a:endParaRPr lang="es-ES"/>
          </a:p>
        </p:txBody>
      </p:sp>
    </p:spTree>
    <p:extLst>
      <p:ext uri="{BB962C8B-B14F-4D97-AF65-F5344CB8AC3E}">
        <p14:creationId xmlns:p14="http://schemas.microsoft.com/office/powerpoint/2010/main" val="750561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6</a:t>
            </a:fld>
            <a:endParaRPr lang="es-ES"/>
          </a:p>
        </p:txBody>
      </p:sp>
    </p:spTree>
    <p:extLst>
      <p:ext uri="{BB962C8B-B14F-4D97-AF65-F5344CB8AC3E}">
        <p14:creationId xmlns:p14="http://schemas.microsoft.com/office/powerpoint/2010/main" val="12917571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7</a:t>
            </a:fld>
            <a:endParaRPr lang="es-ES"/>
          </a:p>
        </p:txBody>
      </p:sp>
    </p:spTree>
    <p:extLst>
      <p:ext uri="{BB962C8B-B14F-4D97-AF65-F5344CB8AC3E}">
        <p14:creationId xmlns:p14="http://schemas.microsoft.com/office/powerpoint/2010/main" val="4036486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8</a:t>
            </a:fld>
            <a:endParaRPr lang="es-ES"/>
          </a:p>
        </p:txBody>
      </p:sp>
    </p:spTree>
    <p:extLst>
      <p:ext uri="{BB962C8B-B14F-4D97-AF65-F5344CB8AC3E}">
        <p14:creationId xmlns:p14="http://schemas.microsoft.com/office/powerpoint/2010/main" val="2700579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ción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r>
              <a:rPr lang="es-ES">
                <a:latin typeface="Tahoma" panose="020B0604030504040204" pitchFamily="34" charset="0"/>
                <a:ea typeface="Tahoma" panose="020B0604030504040204" pitchFamily="34" charset="0"/>
                <a:cs typeface="Tahoma" panose="020B0604030504040204" pitchFamily="34" charset="0"/>
              </a:rPr>
              <a:t>El título del punto principal n.º 2 debe ser claro y conciso.  Resuma cada prueba para que sea clara y cítela correctamente.  No se limite a leer las pruebas; ofrezca detalles cuando sea necesario.  </a:t>
            </a:r>
          </a:p>
          <a:p>
            <a:pPr marL="0" marR="0" lvl="0" indent="0" algn="l" defTabSz="914400" rtl="0" eaLnBrk="1" fontAlgn="auto" latinLnBrk="0" hangingPunct="1">
              <a:lnSpc>
                <a:spcPct val="100000"/>
              </a:lnSpc>
              <a:spcBef>
                <a:spcPts val="0"/>
              </a:spcBef>
              <a:spcAft>
                <a:spcPts val="0"/>
              </a:spcAft>
              <a:buClrTx/>
              <a:buSzTx/>
              <a:buFontTx/>
              <a:buNone/>
              <a:tabLst/>
              <a:defRPr/>
            </a:pPr>
            <a:r>
              <a:rPr lang="es-ES">
                <a:latin typeface="Tahoma" panose="020B0604030504040204" pitchFamily="34" charset="0"/>
                <a:ea typeface="Tahoma" panose="020B0604030504040204" pitchFamily="34" charset="0"/>
                <a:cs typeface="Tahoma" panose="020B0604030504040204" pitchFamily="34" charset="0"/>
              </a:rPr>
              <a:t>[Escriba notas para los detalles aquí]</a:t>
            </a:r>
          </a:p>
          <a:p>
            <a:pPr rtl="0"/>
            <a:r>
              <a:rPr lang="es-ES">
                <a:latin typeface="Tahoma" panose="020B0604030504040204" pitchFamily="34" charset="0"/>
                <a:ea typeface="Tahoma" panose="020B0604030504040204" pitchFamily="34" charset="0"/>
                <a:cs typeface="Tahoma" panose="020B0604030504040204" pitchFamily="34" charset="0"/>
              </a:rPr>
              <a:t>Asegúrese de pasar al tercer punto principal y a la siguiente diapositiva.</a:t>
            </a:r>
          </a:p>
          <a:p>
            <a:pPr rtl="0"/>
            <a:endParaRPr lang="es-ES">
              <a:latin typeface="Tahoma" panose="020B0604030504040204" pitchFamily="34" charset="0"/>
              <a:ea typeface="Tahoma" panose="020B0604030504040204" pitchFamily="34" charset="0"/>
              <a:cs typeface="Tahoma" panose="020B0604030504040204" pitchFamily="34" charset="0"/>
            </a:endParaRPr>
          </a:p>
        </p:txBody>
      </p:sp>
      <p:sp>
        <p:nvSpPr>
          <p:cNvPr id="4" name="Marcador de número de diapositiva 3"/>
          <p:cNvSpPr>
            <a:spLocks noGrp="1"/>
          </p:cNvSpPr>
          <p:nvPr>
            <p:ph type="sldNum" sz="quarter" idx="10"/>
          </p:nvPr>
        </p:nvSpPr>
        <p:spPr/>
        <p:txBody>
          <a:bodyPr rtlCol="0"/>
          <a:lstStyle/>
          <a:p>
            <a:pPr rtl="0"/>
            <a:fld id="{E6AEB063-7F11-4E3B-BA52-07405B1C2D95}" type="slidenum">
              <a:rPr lang="es-ES" smtClean="0"/>
              <a:t>9</a:t>
            </a:fld>
            <a:endParaRPr lang="es-ES"/>
          </a:p>
        </p:txBody>
      </p:sp>
    </p:spTree>
    <p:extLst>
      <p:ext uri="{BB962C8B-B14F-4D97-AF65-F5344CB8AC3E}">
        <p14:creationId xmlns:p14="http://schemas.microsoft.com/office/powerpoint/2010/main" val="4071732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noProof="0"/>
          </a:p>
        </p:txBody>
      </p:sp>
      <p:sp>
        <p:nvSpPr>
          <p:cNvPr id="11" name="Forma libre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810001" y="1449147"/>
            <a:ext cx="10572000" cy="2971051"/>
          </a:xfrm>
        </p:spPr>
        <p:txBody>
          <a:bodyPr rtlCol="0"/>
          <a:lstStyle>
            <a:lvl1pPr algn="ctr">
              <a:defRPr sz="5400" b="0"/>
            </a:lvl1pPr>
          </a:lstStyle>
          <a:p>
            <a:pPr rtl="0"/>
            <a:r>
              <a:rPr lang="es-ES" noProof="0"/>
              <a:t>Haga clic para modificar el estilo de título del patrón</a:t>
            </a:r>
          </a:p>
        </p:txBody>
      </p:sp>
      <p:sp>
        <p:nvSpPr>
          <p:cNvPr id="3" name="Subtítulo 2"/>
          <p:cNvSpPr>
            <a:spLocks noGrp="1"/>
          </p:cNvSpPr>
          <p:nvPr>
            <p:ph type="subTitle" idx="1"/>
          </p:nvPr>
        </p:nvSpPr>
        <p:spPr>
          <a:xfrm>
            <a:off x="810001" y="5280847"/>
            <a:ext cx="10572000" cy="434974"/>
          </a:xfrm>
        </p:spPr>
        <p:txBody>
          <a:bodyPr rtlCol="0"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modificar el estilo de subtítulo del patrón</a:t>
            </a:r>
          </a:p>
        </p:txBody>
      </p:sp>
      <p:sp>
        <p:nvSpPr>
          <p:cNvPr id="4" name="Marcador de fecha 3"/>
          <p:cNvSpPr>
            <a:spLocks noGrp="1"/>
          </p:cNvSpPr>
          <p:nvPr>
            <p:ph type="dt" sz="half" idx="10"/>
          </p:nvPr>
        </p:nvSpPr>
        <p:spPr/>
        <p:txBody>
          <a:bodyPr rtlCol="0"/>
          <a:lstStyle/>
          <a:p>
            <a:pPr rtl="0"/>
            <a:fld id="{C062E32E-4AD1-4383-B5BD-C7B8395CF268}"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10" name="Forma libre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606669"/>
            <a:ext cx="10561418" cy="3813527"/>
          </a:xfrm>
        </p:spPr>
        <p:txBody>
          <a:bodyPr rtlCol="0" anchor="ctr" anchorCtr="0"/>
          <a:lstStyle>
            <a:lvl1pPr algn="ctr">
              <a:defRPr sz="48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10000" y="5281201"/>
            <a:ext cx="10561418" cy="433955"/>
          </a:xfrm>
        </p:spPr>
        <p:txBody>
          <a:bodyPr rtlCol="0"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08FEDCAB-4135-4716-90FC-3D7269CD82CA}"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14728" y="2174875"/>
            <a:ext cx="5189857"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814729" y="2751138"/>
            <a:ext cx="5189856"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6187415" y="2174875"/>
            <a:ext cx="5194583" cy="576262"/>
          </a:xfrm>
        </p:spPr>
        <p:txBody>
          <a:bodyPr rtlCol="0"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6187415" y="2751138"/>
            <a:ext cx="5194583" cy="3109913"/>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C444922F-EC57-4097-B93C-7A9D07F8930E}" type="datetime1">
              <a:rPr lang="es-ES" noProof="0" smtClean="0"/>
              <a:t>02/11/2020</a:t>
            </a:fld>
            <a:endParaRPr lang="es-ES" noProof="0"/>
          </a:p>
        </p:txBody>
      </p:sp>
      <p:sp>
        <p:nvSpPr>
          <p:cNvPr id="8" name="Marcador de pie de página 7"/>
          <p:cNvSpPr>
            <a:spLocks noGrp="1"/>
          </p:cNvSpPr>
          <p:nvPr>
            <p:ph type="ftr" sz="quarter" idx="11"/>
          </p:nvPr>
        </p:nvSpPr>
        <p:spPr/>
        <p:txBody>
          <a:bodyPr rtlCol="0"/>
          <a:lstStyle/>
          <a:p>
            <a:pPr rtl="0"/>
            <a:r>
              <a:rPr lang="es-ES" noProof="0"/>
              <a:t>Agregue un pie de página </a:t>
            </a:r>
          </a:p>
        </p:txBody>
      </p:sp>
      <p:sp>
        <p:nvSpPr>
          <p:cNvPr id="9" name="Marcador de posición de número de diapositiva 8"/>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3" name="Marcador de fecha 2"/>
          <p:cNvSpPr>
            <a:spLocks noGrp="1"/>
          </p:cNvSpPr>
          <p:nvPr>
            <p:ph type="dt" sz="half" idx="10"/>
          </p:nvPr>
        </p:nvSpPr>
        <p:spPr/>
        <p:txBody>
          <a:bodyPr rtlCol="0"/>
          <a:lstStyle/>
          <a:p>
            <a:pPr rtl="0"/>
            <a:fld id="{21D301DD-845A-4D1C-965E-B1EC067A9562}" type="datetime1">
              <a:rPr lang="es-ES" noProof="0" smtClean="0"/>
              <a:t>02/11/2020</a:t>
            </a:fld>
            <a:endParaRPr lang="es-ES" noProof="0"/>
          </a:p>
        </p:txBody>
      </p:sp>
      <p:sp>
        <p:nvSpPr>
          <p:cNvPr id="4" name="Marcador de pie de página 3"/>
          <p:cNvSpPr>
            <a:spLocks noGrp="1"/>
          </p:cNvSpPr>
          <p:nvPr>
            <p:ph type="ftr" sz="quarter" idx="11"/>
          </p:nvPr>
        </p:nvSpPr>
        <p:spPr/>
        <p:txBody>
          <a:bodyPr rtlCol="0"/>
          <a:lstStyle/>
          <a:p>
            <a:pPr rtl="0"/>
            <a:r>
              <a:rPr lang="es-ES" noProof="0"/>
              <a:t>Agregue un pie de página </a:t>
            </a:r>
          </a:p>
        </p:txBody>
      </p:sp>
      <p:sp>
        <p:nvSpPr>
          <p:cNvPr id="5" name="Marcador de posición de número de diapositiva 4"/>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08D03C5D-B78C-4EEE-A5CA-200AB493AD52}" type="datetime1">
              <a:rPr lang="es-ES" noProof="0" smtClean="0"/>
              <a:t>02/11/2020</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 </a:t>
            </a:r>
          </a:p>
        </p:txBody>
      </p:sp>
      <p:sp>
        <p:nvSpPr>
          <p:cNvPr id="4" name="Marcador de posición de número de diapositiva 3"/>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12" name="Forma libre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1073151" y="446088"/>
            <a:ext cx="3547533" cy="2576512"/>
          </a:xfrm>
        </p:spPr>
        <p:txBody>
          <a:bodyPr rtlCol="0" anchor="ctr" anchorCtr="0"/>
          <a:lstStyle>
            <a:lvl1pPr algn="l">
              <a:defRPr sz="4000"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4855633" y="446088"/>
            <a:ext cx="6252633" cy="5414963"/>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1073151" y="3022600"/>
            <a:ext cx="3547533" cy="2838449"/>
          </a:xfrm>
        </p:spPr>
        <p:txBody>
          <a:bodyPr rtlCol="0">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41859D17-8B6C-48AD-896E-4EBDFE6C3F8E}"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ita con título">
    <p:spTree>
      <p:nvGrpSpPr>
        <p:cNvPr id="1" name=""/>
        <p:cNvGrpSpPr/>
        <p:nvPr/>
      </p:nvGrpSpPr>
      <p:grpSpPr>
        <a:xfrm>
          <a:off x="0" y="0"/>
          <a:ext cx="0" cy="0"/>
          <a:chOff x="0" y="0"/>
          <a:chExt cx="0" cy="0"/>
        </a:xfrm>
      </p:grpSpPr>
      <p:sp>
        <p:nvSpPr>
          <p:cNvPr id="8" name="Forma libre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50985" y="1238502"/>
            <a:ext cx="5893840" cy="2645912"/>
          </a:xfrm>
        </p:spPr>
        <p:txBody>
          <a:bodyPr rtlCol="0" anchor="ctr" anchorCtr="0"/>
          <a:lstStyle>
            <a:lvl1pPr algn="l">
              <a:defRPr sz="4000" b="0" cap="none"/>
            </a:lvl1pPr>
          </a:lstStyle>
          <a:p>
            <a:pPr rtl="0"/>
            <a:r>
              <a:rPr lang="es-ES" noProof="0"/>
              <a:t>Haga clic para modificar el estilo de título del patrón</a:t>
            </a:r>
          </a:p>
        </p:txBody>
      </p:sp>
      <p:sp>
        <p:nvSpPr>
          <p:cNvPr id="3" name="Marcador de posición de texto 2"/>
          <p:cNvSpPr>
            <a:spLocks noGrp="1"/>
          </p:cNvSpPr>
          <p:nvPr>
            <p:ph type="body" idx="1" hasCustomPrompt="1"/>
          </p:nvPr>
        </p:nvSpPr>
        <p:spPr>
          <a:xfrm>
            <a:off x="853190" y="4443680"/>
            <a:ext cx="5891636" cy="713241"/>
          </a:xfrm>
        </p:spPr>
        <p:txBody>
          <a:bodyPr rtlCol="0"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9" name="Marcador de texto 5"/>
          <p:cNvSpPr>
            <a:spLocks noGrp="1"/>
          </p:cNvSpPr>
          <p:nvPr>
            <p:ph type="body" sz="quarter" idx="16" hasCustomPrompt="1"/>
          </p:nvPr>
        </p:nvSpPr>
        <p:spPr>
          <a:xfrm>
            <a:off x="7574642" y="1081456"/>
            <a:ext cx="3810001" cy="4075465"/>
          </a:xfrm>
        </p:spPr>
        <p:txBody>
          <a:bodyPr rtlCol="0" anchor="t" anchorCtr="0">
            <a:normAutofit/>
          </a:bodyPr>
          <a:lstStyle>
            <a:lvl1pPr marL="0" indent="0" algn="l">
              <a:buFontTx/>
              <a:buNone/>
              <a:defRPr sz="2800"/>
            </a:lvl1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p>
            <a:pPr rtl="0"/>
            <a:fld id="{08BE88CA-4AEB-4688-A6B2-ABF4BC726BF1}"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9" name="Forma libre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ítulo 1"/>
          <p:cNvSpPr>
            <a:spLocks noGrp="1"/>
          </p:cNvSpPr>
          <p:nvPr>
            <p:ph type="title"/>
          </p:nvPr>
        </p:nvSpPr>
        <p:spPr>
          <a:xfrm>
            <a:off x="1357089" y="2435957"/>
            <a:ext cx="4382521" cy="2007789"/>
          </a:xfrm>
        </p:spPr>
        <p:txBody>
          <a:bodyPr rtlCol="0" anchor="ctr" anchorCtr="0"/>
          <a:lstStyle>
            <a:lvl1pPr algn="l">
              <a:defRPr sz="4000" b="0"/>
            </a:lvl1pPr>
          </a:lstStyle>
          <a:p>
            <a:pPr rtl="0"/>
            <a:r>
              <a:rPr lang="es-ES" noProof="0"/>
              <a:t>Haga clic para modificar el estilo de título del patrón</a:t>
            </a:r>
          </a:p>
        </p:txBody>
      </p:sp>
      <p:sp>
        <p:nvSpPr>
          <p:cNvPr id="6" name="Marcador de texto 5"/>
          <p:cNvSpPr>
            <a:spLocks noGrp="1"/>
          </p:cNvSpPr>
          <p:nvPr>
            <p:ph type="body" sz="quarter" idx="16" hasCustomPrompt="1"/>
          </p:nvPr>
        </p:nvSpPr>
        <p:spPr>
          <a:xfrm>
            <a:off x="6156000" y="2286000"/>
            <a:ext cx="4880300" cy="2295525"/>
          </a:xfrm>
        </p:spPr>
        <p:txBody>
          <a:bodyPr rtlCol="0" anchor="ctr" anchorCtr="0">
            <a:normAutofit/>
          </a:bodyPr>
          <a:lstStyle>
            <a:lvl1pPr marL="0" indent="0" algn="ctr">
              <a:buFontTx/>
              <a:buNone/>
              <a:defRPr sz="2800"/>
            </a:lvl1pPr>
          </a:lstStyle>
          <a:p>
            <a:pPr lvl="0" rtl="0"/>
            <a:r>
              <a:rPr lang="es-ES" noProof="0"/>
              <a:t>Editar estilos de texto del patrón</a:t>
            </a:r>
          </a:p>
        </p:txBody>
      </p:sp>
      <p:sp>
        <p:nvSpPr>
          <p:cNvPr id="2" name="Marcador de fecha 1"/>
          <p:cNvSpPr>
            <a:spLocks noGrp="1"/>
          </p:cNvSpPr>
          <p:nvPr>
            <p:ph type="dt" sz="half" idx="10"/>
          </p:nvPr>
        </p:nvSpPr>
        <p:spPr/>
        <p:txBody>
          <a:bodyPr rtlCol="0"/>
          <a:lstStyle/>
          <a:p>
            <a:pPr rtl="0"/>
            <a:fld id="{A5387D98-6F93-4646-82DD-819949628A1C}" type="datetime1">
              <a:rPr lang="es-ES" noProof="0" smtClean="0"/>
              <a:t>02/11/2020</a:t>
            </a:fld>
            <a:endParaRPr lang="es-ES" noProof="0"/>
          </a:p>
        </p:txBody>
      </p:sp>
      <p:sp>
        <p:nvSpPr>
          <p:cNvPr id="3" name="Marcador de pie de página 2"/>
          <p:cNvSpPr>
            <a:spLocks noGrp="1"/>
          </p:cNvSpPr>
          <p:nvPr>
            <p:ph type="ftr" sz="quarter" idx="11"/>
          </p:nvPr>
        </p:nvSpPr>
        <p:spPr/>
        <p:txBody>
          <a:bodyPr rtlCol="0"/>
          <a:lstStyle/>
          <a:p>
            <a:pPr rtl="0"/>
            <a:r>
              <a:rPr lang="es-ES" noProof="0"/>
              <a:t>Agregue un pie de página </a:t>
            </a:r>
          </a:p>
        </p:txBody>
      </p:sp>
      <p:sp>
        <p:nvSpPr>
          <p:cNvPr id="4" name="Marcador de posición de número de diapositiva 3"/>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12" name="Forma libre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183540" y="586171"/>
            <a:ext cx="3754460" cy="5134798"/>
          </a:xfrm>
        </p:spPr>
        <p:txBody>
          <a:bodyPr vert="horz" rtlCol="0" anchor="ctr" anchorCtr="1"/>
          <a:lstStyle>
            <a:lvl1pPr algn="l">
              <a:defRPr b="0"/>
            </a:lvl1pPr>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810001" y="446089"/>
            <a:ext cx="6611540" cy="5414962"/>
          </a:xfrm>
        </p:spPr>
        <p:txBody>
          <a:bodyPr vert="horz" rtlCol="0" anchor="ctr" anchorCtr="1"/>
          <a:lstStyle>
            <a:lvl1pPr algn="ctr">
              <a:defRPr/>
            </a:lvl1pPr>
            <a:lvl2pPr algn="ctr">
              <a:defRPr/>
            </a:lvl2pPr>
            <a:lvl3pPr algn="ctr">
              <a:defRPr/>
            </a:lvl3pPr>
            <a:lvl4pPr algn="ctr">
              <a:defRPr/>
            </a:lvl4pPr>
            <a:lvl5pPr algn="ctr">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ECFD8520-FFD6-4075-B3A9-9B7FC2AE3D10}"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8"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4" name="Marcador de posición de contenido 3"/>
          <p:cNvSpPr>
            <a:spLocks noGrp="1"/>
          </p:cNvSpPr>
          <p:nvPr>
            <p:ph sz="half" idx="2" hasCustomPrompt="1"/>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C9F741DE-893A-413C-83FE-C29396E584D0}"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
        <p:nvSpPr>
          <p:cNvPr id="9" name="Marcador de posición de contenido 2">
            <a:extLst>
              <a:ext uri="{FF2B5EF4-FFF2-40B4-BE49-F238E27FC236}">
                <a16:creationId xmlns:a16="http://schemas.microsoft.com/office/drawing/2014/main" id="{2A4059F8-A688-4FFE-AA79-3B6D811FA987}"/>
              </a:ext>
            </a:extLst>
          </p:cNvPr>
          <p:cNvSpPr>
            <a:spLocks noGrp="1"/>
          </p:cNvSpPr>
          <p:nvPr>
            <p:ph sz="half" idx="1" hasCustomPrompt="1"/>
          </p:nvPr>
        </p:nvSpPr>
        <p:spPr>
          <a:xfrm>
            <a:off x="838200" y="2222287"/>
            <a:ext cx="5181600" cy="3638764"/>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lo contenido de sección ">
    <p:spTree>
      <p:nvGrpSpPr>
        <p:cNvPr id="1" name=""/>
        <p:cNvGrpSpPr/>
        <p:nvPr/>
      </p:nvGrpSpPr>
      <p:grpSpPr>
        <a:xfrm>
          <a:off x="0" y="0"/>
          <a:ext cx="0" cy="0"/>
          <a:chOff x="0" y="0"/>
          <a:chExt cx="0" cy="0"/>
        </a:xfrm>
      </p:grpSpPr>
      <p:sp>
        <p:nvSpPr>
          <p:cNvPr id="10" name="Forma libre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451513"/>
            <a:ext cx="11288972" cy="5149187"/>
          </a:xfrm>
        </p:spPr>
        <p:txBody>
          <a:bodyPr rtlCol="0" anchor="ctr" anchorCtr="0"/>
          <a:lstStyle>
            <a:lvl1pPr algn="ctr">
              <a:defRPr sz="4800" b="0" cap="none"/>
            </a:lvl1pPr>
          </a:lstStyle>
          <a:p>
            <a:pPr rtl="0"/>
            <a:r>
              <a:rPr lang="es-ES" noProof="0"/>
              <a:t>Haga clic para modificar el estilo de título del patrón</a:t>
            </a:r>
          </a:p>
        </p:txBody>
      </p:sp>
      <p:sp>
        <p:nvSpPr>
          <p:cNvPr id="4" name="Marcador de fecha 3"/>
          <p:cNvSpPr>
            <a:spLocks noGrp="1"/>
          </p:cNvSpPr>
          <p:nvPr>
            <p:ph type="dt" sz="half" idx="10"/>
          </p:nvPr>
        </p:nvSpPr>
        <p:spPr/>
        <p:txBody>
          <a:bodyPr rtlCol="0"/>
          <a:lstStyle/>
          <a:p>
            <a:pPr rtl="0"/>
            <a:fld id="{2878198D-0468-41D1-901A-E6568D6040AB}"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Dos elementos de contenido">
    <p:spTree>
      <p:nvGrpSpPr>
        <p:cNvPr id="1" name=""/>
        <p:cNvGrpSpPr/>
        <p:nvPr/>
      </p:nvGrpSpPr>
      <p:grpSpPr>
        <a:xfrm>
          <a:off x="0" y="0"/>
          <a:ext cx="0" cy="0"/>
          <a:chOff x="0" y="0"/>
          <a:chExt cx="0" cy="0"/>
        </a:xfrm>
      </p:grpSpPr>
      <p:sp>
        <p:nvSpPr>
          <p:cNvPr id="8" name="Forma libre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451514" y="375313"/>
            <a:ext cx="5114017" cy="1139895"/>
          </a:xfrm>
        </p:spPr>
        <p:txBody>
          <a:bodyPr rtlCol="0"/>
          <a:lstStyle>
            <a:lvl1pPr algn="l">
              <a:defRPr b="0"/>
            </a:lvl1pPr>
          </a:lstStyle>
          <a:p>
            <a:pPr rtl="0"/>
            <a:r>
              <a:rPr lang="es-ES" noProof="0"/>
              <a:t>Haga clic para modificar el estilo de título del patrón</a:t>
            </a:r>
          </a:p>
        </p:txBody>
      </p:sp>
      <p:sp>
        <p:nvSpPr>
          <p:cNvPr id="3" name="Marcador de posición de contenido 2"/>
          <p:cNvSpPr>
            <a:spLocks noGrp="1"/>
          </p:cNvSpPr>
          <p:nvPr>
            <p:ph sz="half" idx="1" hasCustomPrompt="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620F6B5A-2A16-4448-89BC-62C91617EF26}"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
        <p:nvSpPr>
          <p:cNvPr id="9" name="Marcador de contenido 9">
            <a:extLst>
              <a:ext uri="{FF2B5EF4-FFF2-40B4-BE49-F238E27FC236}">
                <a16:creationId xmlns:a16="http://schemas.microsoft.com/office/drawing/2014/main" id="{C95D556F-51D2-4EF4-B60F-D319BF232882}"/>
              </a:ext>
            </a:extLst>
          </p:cNvPr>
          <p:cNvSpPr>
            <a:spLocks noGrp="1"/>
          </p:cNvSpPr>
          <p:nvPr>
            <p:ph sz="quarter" idx="13" hasCustomPrompt="1"/>
          </p:nvPr>
        </p:nvSpPr>
        <p:spPr>
          <a:xfrm>
            <a:off x="6456099" y="375312"/>
            <a:ext cx="5186363" cy="5485737"/>
          </a:xfrm>
        </p:spPr>
        <p:txBody>
          <a:bodyPr rtlCol="0" anchor="t" anchorCtr="0">
            <a:normAutofit/>
          </a:bodyPr>
          <a:lstStyle>
            <a:lvl1pPr>
              <a:defRPr sz="2800"/>
            </a:lvl1pPr>
            <a:lvl2pPr>
              <a:defRPr sz="2400"/>
            </a:lvl2pPr>
            <a:lvl3pPr>
              <a:defRPr sz="2000"/>
            </a:lvl3pPr>
            <a:lvl4pPr>
              <a:defRPr sz="1800"/>
            </a:lvl4pPr>
            <a:lvl5pPr>
              <a:defRPr sz="1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Dos elementos de contenido">
    <p:spTree>
      <p:nvGrpSpPr>
        <p:cNvPr id="1" name=""/>
        <p:cNvGrpSpPr/>
        <p:nvPr/>
      </p:nvGrpSpPr>
      <p:grpSpPr>
        <a:xfrm>
          <a:off x="0" y="0"/>
          <a:ext cx="0" cy="0"/>
          <a:chOff x="0" y="0"/>
          <a:chExt cx="0" cy="0"/>
        </a:xfrm>
      </p:grpSpPr>
      <p:sp>
        <p:nvSpPr>
          <p:cNvPr id="8" name="Forma libre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6632696" y="359551"/>
            <a:ext cx="5114017" cy="1139895"/>
          </a:xfrm>
        </p:spPr>
        <p:txBody>
          <a:bodyPr rtlCol="0"/>
          <a:lstStyle>
            <a:lvl1pPr algn="l">
              <a:defRPr b="0"/>
            </a:lvl1pPr>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451514" y="451513"/>
            <a:ext cx="5553071" cy="5409537"/>
          </a:xfrm>
        </p:spPr>
        <p:txBody>
          <a:bodyPr rtlCol="0" anchor="t" anchorCtr="0">
            <a:normAutofit/>
          </a:bodyPr>
          <a:lstStyle>
            <a:lvl1pPr>
              <a:defRPr sz="2800"/>
            </a:lvl1pPr>
            <a:lvl2pPr>
              <a:defRPr sz="2800"/>
            </a:lvl2pPr>
            <a:lvl3pPr>
              <a:defRPr sz="2800"/>
            </a:lvl3pPr>
            <a:lvl4pPr>
              <a:defRPr sz="2800"/>
            </a:lvl4pPr>
            <a:lvl5pPr>
              <a:defRPr sz="2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3B9150E0-9E64-496E-9114-2F0A677E2C9A}"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n con leyenda">
    <p:spTree>
      <p:nvGrpSpPr>
        <p:cNvPr id="1" name=""/>
        <p:cNvGrpSpPr/>
        <p:nvPr/>
      </p:nvGrpSpPr>
      <p:grpSpPr>
        <a:xfrm>
          <a:off x="0" y="0"/>
          <a:ext cx="0" cy="0"/>
          <a:chOff x="0" y="0"/>
          <a:chExt cx="0" cy="0"/>
        </a:xfrm>
      </p:grpSpPr>
      <p:sp>
        <p:nvSpPr>
          <p:cNvPr id="14" name="Forma libre: Forma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rtlCol="0">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ES" noProof="0"/>
              <a:t>Haga clic en el icono para agregar una imagen</a:t>
            </a:r>
          </a:p>
        </p:txBody>
      </p:sp>
      <p:sp>
        <p:nvSpPr>
          <p:cNvPr id="2" name="Título 1"/>
          <p:cNvSpPr>
            <a:spLocks noGrp="1"/>
          </p:cNvSpPr>
          <p:nvPr>
            <p:ph type="title"/>
          </p:nvPr>
        </p:nvSpPr>
        <p:spPr>
          <a:xfrm>
            <a:off x="590396" y="311813"/>
            <a:ext cx="5334448" cy="1453488"/>
          </a:xfrm>
          <a:effectLst/>
        </p:spPr>
        <p:txBody>
          <a:bodyPr rtlCol="0" anchor="b">
            <a:normAutofit/>
          </a:bodyPr>
          <a:lstStyle>
            <a:lvl1pPr algn="l">
              <a:defRPr sz="4000" b="0">
                <a:ln>
                  <a:noFill/>
                </a:ln>
                <a:solidFill>
                  <a:schemeClr val="tx1"/>
                </a:solidFill>
                <a:effectLst/>
              </a:defRPr>
            </a:lvl1pPr>
          </a:lstStyle>
          <a:p>
            <a:pPr rtl="0"/>
            <a:r>
              <a:rPr lang="es-ES" noProof="0"/>
              <a:t>Haga clic para modificar el estilo de título del patrón</a:t>
            </a:r>
          </a:p>
        </p:txBody>
      </p:sp>
      <p:sp>
        <p:nvSpPr>
          <p:cNvPr id="5" name="Marcador de fecha 4"/>
          <p:cNvSpPr>
            <a:spLocks noGrp="1"/>
          </p:cNvSpPr>
          <p:nvPr>
            <p:ph type="dt" sz="half" idx="10"/>
          </p:nvPr>
        </p:nvSpPr>
        <p:spPr>
          <a:xfrm>
            <a:off x="3885810" y="6041362"/>
            <a:ext cx="976879" cy="365125"/>
          </a:xfrm>
        </p:spPr>
        <p:txBody>
          <a:bodyPr rtlCol="0"/>
          <a:lstStyle/>
          <a:p>
            <a:pPr rtl="0"/>
            <a:fld id="{A5BDCF24-9E92-4A30-9C07-55779ACD63C9}" type="datetime1">
              <a:rPr lang="es-ES" noProof="0" smtClean="0"/>
              <a:t>02/11/2020</a:t>
            </a:fld>
            <a:endParaRPr lang="es-ES" noProof="0"/>
          </a:p>
        </p:txBody>
      </p:sp>
      <p:sp>
        <p:nvSpPr>
          <p:cNvPr id="6" name="Marcador de pie de página 5"/>
          <p:cNvSpPr>
            <a:spLocks noGrp="1"/>
          </p:cNvSpPr>
          <p:nvPr>
            <p:ph type="ftr" sz="quarter" idx="11"/>
          </p:nvPr>
        </p:nvSpPr>
        <p:spPr>
          <a:xfrm>
            <a:off x="590396" y="6041362"/>
            <a:ext cx="3295413" cy="365125"/>
          </a:xfrm>
        </p:spPr>
        <p:txBody>
          <a:bodyPr rtlCol="0"/>
          <a:lstStyle/>
          <a:p>
            <a:pPr rtl="0"/>
            <a:r>
              <a:rPr lang="es-ES" noProof="0"/>
              <a:t>Agregar un pie de página </a:t>
            </a:r>
          </a:p>
        </p:txBody>
      </p:sp>
      <p:sp>
        <p:nvSpPr>
          <p:cNvPr id="7" name="Marcador de posición de número de diapositiva 6"/>
          <p:cNvSpPr>
            <a:spLocks noGrp="1"/>
          </p:cNvSpPr>
          <p:nvPr>
            <p:ph type="sldNum" sz="quarter" idx="12"/>
          </p:nvPr>
        </p:nvSpPr>
        <p:spPr>
          <a:xfrm>
            <a:off x="4862689" y="5915888"/>
            <a:ext cx="1062155" cy="490599"/>
          </a:xfrm>
        </p:spPr>
        <p:txBody>
          <a:bodyPr rtlCol="0"/>
          <a:lstStyle/>
          <a:p>
            <a:pPr rtl="0"/>
            <a:fld id="{A4942799-31AF-4FF8-9D79-C1A3E01FB207}" type="slidenum">
              <a:rPr lang="es-ES" noProof="0" smtClean="0"/>
              <a:t>‹Nº›</a:t>
            </a:fld>
            <a:endParaRPr lang="es-ES" noProof="0"/>
          </a:p>
        </p:txBody>
      </p:sp>
      <p:sp>
        <p:nvSpPr>
          <p:cNvPr id="12" name="Marcador de posición de texto 3">
            <a:extLst>
              <a:ext uri="{FF2B5EF4-FFF2-40B4-BE49-F238E27FC236}">
                <a16:creationId xmlns:a16="http://schemas.microsoft.com/office/drawing/2014/main" id="{EB4FB892-38DF-40F9-B034-BC1E61FC6BF0}"/>
              </a:ext>
            </a:extLst>
          </p:cNvPr>
          <p:cNvSpPr>
            <a:spLocks noGrp="1"/>
          </p:cNvSpPr>
          <p:nvPr>
            <p:ph type="body" sz="half" idx="2" hasCustomPrompt="1"/>
          </p:nvPr>
        </p:nvSpPr>
        <p:spPr>
          <a:xfrm>
            <a:off x="590396" y="2057400"/>
            <a:ext cx="5334448" cy="3811588"/>
          </a:xfrm>
        </p:spPr>
        <p:txBody>
          <a:bodyPr rtlCol="0"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es-ES" noProof="0"/>
              <a:t>Editar estilos de texto del patrón</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 Título y contenido">
    <p:spTree>
      <p:nvGrpSpPr>
        <p:cNvPr id="1" name=""/>
        <p:cNvGrpSpPr/>
        <p:nvPr/>
      </p:nvGrpSpPr>
      <p:grpSpPr>
        <a:xfrm>
          <a:off x="0" y="0"/>
          <a:ext cx="0" cy="0"/>
          <a:chOff x="0" y="0"/>
          <a:chExt cx="0" cy="0"/>
        </a:xfrm>
      </p:grpSpPr>
      <p:sp>
        <p:nvSpPr>
          <p:cNvPr id="8"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p:txBody>
          <a:bodyPr rtlCol="0" anchor="ctr" anchorCtr="0"/>
          <a:lstStyle>
            <a:lvl1pPr>
              <a:defRPr b="0"/>
            </a:lvl1pPr>
          </a:lstStyle>
          <a:p>
            <a:pPr rtl="0"/>
            <a:r>
              <a:rPr lang="es-ES" noProof="0"/>
              <a:t>Haga clic para modificar el estilo de título del patrón</a:t>
            </a:r>
          </a:p>
        </p:txBody>
      </p:sp>
      <p:sp>
        <p:nvSpPr>
          <p:cNvPr id="4" name="Marcador de contenido 3"/>
          <p:cNvSpPr>
            <a:spLocks noGrp="1"/>
          </p:cNvSpPr>
          <p:nvPr>
            <p:ph sz="half" idx="2" hasCustomPrompt="1"/>
          </p:nvPr>
        </p:nvSpPr>
        <p:spPr>
          <a:xfrm>
            <a:off x="810001" y="2222287"/>
            <a:ext cx="10571998" cy="3638764"/>
          </a:xfrm>
        </p:spPr>
        <p:txBody>
          <a:bodyPr rtlCol="0">
            <a:normAutofit/>
          </a:bodyPr>
          <a:lstStyle>
            <a:lvl1pPr>
              <a:defRPr sz="2800"/>
            </a:lvl1pPr>
            <a:lvl2pPr>
              <a:defRPr sz="2800"/>
            </a:lvl2pPr>
            <a:lvl3pPr>
              <a:defRPr sz="2800"/>
            </a:lvl3pPr>
            <a:lvl4pPr>
              <a:defRPr sz="2800"/>
            </a:lvl4pPr>
            <a:lvl5pPr>
              <a:defRPr sz="2800"/>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09131707-7436-4F3C-B132-D83CD223D24B}"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n panorámica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810000" y="4489884"/>
            <a:ext cx="10561418" cy="1426004"/>
          </a:xfrm>
        </p:spPr>
        <p:txBody>
          <a:bodyPr rtlCol="0" anchor="ctr" anchorCtr="0">
            <a:normAutofit/>
          </a:bodyPr>
          <a:lstStyle>
            <a:lvl1pPr algn="ctr">
              <a:defRPr sz="4000" b="0">
                <a:ln>
                  <a:noFill/>
                </a:ln>
                <a:solidFill>
                  <a:schemeClr val="tx1"/>
                </a:solidFill>
                <a:latin typeface="+mj-lt"/>
              </a:defRPr>
            </a:lvl1pPr>
          </a:lstStyle>
          <a:p>
            <a:pPr rtl="0"/>
            <a:r>
              <a:rPr lang="es-ES" noProof="0"/>
              <a:t>Haga clic para modificar el estilo de título del patrón</a:t>
            </a:r>
          </a:p>
        </p:txBody>
      </p:sp>
      <p:sp>
        <p:nvSpPr>
          <p:cNvPr id="5" name="Marcador de fecha 4"/>
          <p:cNvSpPr>
            <a:spLocks noGrp="1"/>
          </p:cNvSpPr>
          <p:nvPr>
            <p:ph type="dt" sz="half" idx="10"/>
          </p:nvPr>
        </p:nvSpPr>
        <p:spPr/>
        <p:txBody>
          <a:bodyPr rtlCol="0"/>
          <a:lstStyle/>
          <a:p>
            <a:pPr rtl="0"/>
            <a:fld id="{E5C46B22-20EA-4383-9F8A-FE3EF05BA721}" type="datetime1">
              <a:rPr lang="es-ES" noProof="0" smtClean="0"/>
              <a:t>02/11/2020</a:t>
            </a:fld>
            <a:endParaRPr lang="es-ES" noProof="0"/>
          </a:p>
        </p:txBody>
      </p:sp>
      <p:sp>
        <p:nvSpPr>
          <p:cNvPr id="6" name="Marcador de pie de página 5"/>
          <p:cNvSpPr>
            <a:spLocks noGrp="1"/>
          </p:cNvSpPr>
          <p:nvPr>
            <p:ph type="ftr" sz="quarter" idx="11"/>
          </p:nvPr>
        </p:nvSpPr>
        <p:spPr/>
        <p:txBody>
          <a:bodyPr rtlCol="0"/>
          <a:lstStyle/>
          <a:p>
            <a:pPr rtl="0"/>
            <a:r>
              <a:rPr lang="es-ES" noProof="0"/>
              <a:t>Agregue un pie de página </a:t>
            </a:r>
          </a:p>
        </p:txBody>
      </p:sp>
      <p:sp>
        <p:nvSpPr>
          <p:cNvPr id="7" name="Marcador de posición de número de diapositiva 6"/>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
        <p:nvSpPr>
          <p:cNvPr id="9" name="Marcador de contenido 8">
            <a:extLst>
              <a:ext uri="{FF2B5EF4-FFF2-40B4-BE49-F238E27FC236}">
                <a16:creationId xmlns:a16="http://schemas.microsoft.com/office/drawing/2014/main" id="{EC1FEB3F-0898-4AE0-B8C4-970BF80A3766}"/>
              </a:ext>
            </a:extLst>
          </p:cNvPr>
          <p:cNvSpPr>
            <a:spLocks noGrp="1"/>
          </p:cNvSpPr>
          <p:nvPr>
            <p:ph sz="quarter" idx="14" hasCustomPrompt="1"/>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rtlCol="0"/>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11" name="Forma libre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810000" y="447188"/>
            <a:ext cx="10571998" cy="970450"/>
          </a:xfrm>
        </p:spPr>
        <p:txBody>
          <a:bodyPr rtlCol="0" anchor="ctr" anchorCtr="0"/>
          <a:lstStyle>
            <a:lvl1pPr>
              <a:defRPr b="0"/>
            </a:lvl1pPr>
          </a:lstStyle>
          <a:p>
            <a:pPr rtl="0"/>
            <a:r>
              <a:rPr lang="es-ES" noProof="0"/>
              <a:t>Haga clic para modificar el estilo de título del patrón</a:t>
            </a:r>
          </a:p>
        </p:txBody>
      </p:sp>
      <p:sp>
        <p:nvSpPr>
          <p:cNvPr id="3" name="Marcador de posición de contenido 2"/>
          <p:cNvSpPr>
            <a:spLocks noGrp="1"/>
          </p:cNvSpPr>
          <p:nvPr>
            <p:ph idx="1" hasCustomPrompt="1"/>
          </p:nvPr>
        </p:nvSpPr>
        <p:spPr>
          <a:xfrm>
            <a:off x="818712" y="2222287"/>
            <a:ext cx="10554574" cy="3636511"/>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185D07FE-4CAF-4987-B605-BE776567DB39}" type="datetime1">
              <a:rPr lang="es-ES" noProof="0" smtClean="0"/>
              <a:t>02/11/2020</a:t>
            </a:fld>
            <a:endParaRPr lang="es-ES" noProof="0"/>
          </a:p>
        </p:txBody>
      </p:sp>
      <p:sp>
        <p:nvSpPr>
          <p:cNvPr id="5" name="Marcador de pie de página 4"/>
          <p:cNvSpPr>
            <a:spLocks noGrp="1"/>
          </p:cNvSpPr>
          <p:nvPr>
            <p:ph type="ftr" sz="quarter" idx="11"/>
          </p:nvPr>
        </p:nvSpPr>
        <p:spPr/>
        <p:txBody>
          <a:bodyPr rtlCol="0"/>
          <a:lstStyle/>
          <a:p>
            <a:pPr rtl="0"/>
            <a:r>
              <a:rPr lang="es-ES" noProof="0"/>
              <a:t>Agregar un pie de página </a:t>
            </a:r>
          </a:p>
        </p:txBody>
      </p:sp>
      <p:sp>
        <p:nvSpPr>
          <p:cNvPr id="6" name="Marcador de posición de número de diapositiva 5"/>
          <p:cNvSpPr>
            <a:spLocks noGrp="1"/>
          </p:cNvSpPr>
          <p:nvPr>
            <p:ph type="sldNum" sz="quarter" idx="12"/>
          </p:nvPr>
        </p:nvSpPr>
        <p:spPr/>
        <p:txBody>
          <a:bodyPr rtlCol="0"/>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Marcador de posición de título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pPr rtl="0"/>
            <a:r>
              <a:rPr lang="es-ES" noProof="0"/>
              <a:t>Haga clic para modificar el estilo de título del patrón</a:t>
            </a:r>
          </a:p>
        </p:txBody>
      </p:sp>
      <p:sp>
        <p:nvSpPr>
          <p:cNvPr id="3" name="Marcador de posición de texto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pie de página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pPr rtl="0"/>
            <a:r>
              <a:rPr lang="es-ES" noProof="0"/>
              <a:t>Agregar un pie de página</a:t>
            </a:r>
          </a:p>
        </p:txBody>
      </p:sp>
      <p:sp>
        <p:nvSpPr>
          <p:cNvPr id="4" name="Marcador de fecha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pPr rtl="0"/>
            <a:fld id="{C1D0268B-3B2D-48F2-8E28-56F02A26EEC9}" type="datetime1">
              <a:rPr lang="es-ES" noProof="0" smtClean="0"/>
              <a:t>02/11/2020</a:t>
            </a:fld>
            <a:endParaRPr lang="es-ES" noProof="0"/>
          </a:p>
        </p:txBody>
      </p:sp>
      <p:sp>
        <p:nvSpPr>
          <p:cNvPr id="6" name="Marcador de posición de número de diapositiva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pPr rtl="0"/>
            <a:fld id="{A4942799-31AF-4FF8-9D79-C1A3E01FB207}" type="slidenum">
              <a:rPr lang="es-ES" noProof="0" smtClean="0"/>
              <a:t>‹Nº›</a:t>
            </a:fld>
            <a:endParaRPr lang="es-ES" noProof="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hf sldNum="0" hdr="0" ftr="0" dt="0"/>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bwMode="grayWhite">
      <p:bgPr>
        <a:solidFill>
          <a:schemeClr val="bg2"/>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2D37BC-7D91-4F83-845D-70080D7DD6FC}"/>
              </a:ext>
            </a:extLst>
          </p:cNvPr>
          <p:cNvSpPr>
            <a:spLocks noGrp="1"/>
          </p:cNvSpPr>
          <p:nvPr>
            <p:ph type="ctrTitle"/>
          </p:nvPr>
        </p:nvSpPr>
        <p:spPr bwMode="black"/>
        <p:txBody>
          <a:bodyPr rtlCol="0"/>
          <a:lstStyle/>
          <a:p>
            <a:pPr rtl="0"/>
            <a:r>
              <a:rPr lang="es-ES" dirty="0"/>
              <a:t>	Características de la tecnociencia</a:t>
            </a:r>
            <a:endParaRPr lang="es-ES" b="0" dirty="0"/>
          </a:p>
        </p:txBody>
      </p:sp>
      <p:sp>
        <p:nvSpPr>
          <p:cNvPr id="3" name="Subtítulo 2">
            <a:extLst>
              <a:ext uri="{FF2B5EF4-FFF2-40B4-BE49-F238E27FC236}">
                <a16:creationId xmlns:a16="http://schemas.microsoft.com/office/drawing/2014/main" id="{59E5DACC-1D74-41AD-B036-C015472B948F}"/>
              </a:ext>
            </a:extLst>
          </p:cNvPr>
          <p:cNvSpPr>
            <a:spLocks noGrp="1"/>
          </p:cNvSpPr>
          <p:nvPr>
            <p:ph type="subTitle" idx="1"/>
          </p:nvPr>
        </p:nvSpPr>
        <p:spPr/>
        <p:txBody>
          <a:bodyPr rtlCol="0">
            <a:normAutofit fontScale="92500"/>
          </a:bodyPr>
          <a:lstStyle/>
          <a:p>
            <a:pPr rtl="0"/>
            <a:r>
              <a:rPr lang="es-ES" sz="2400" dirty="0"/>
              <a:t>Alumnos: Aquino Agustín, Lopez Carla, Margni Nicolas, Paredes Ramiro</a:t>
            </a:r>
          </a:p>
        </p:txBody>
      </p:sp>
    </p:spTree>
    <p:extLst>
      <p:ext uri="{BB962C8B-B14F-4D97-AF65-F5344CB8AC3E}">
        <p14:creationId xmlns:p14="http://schemas.microsoft.com/office/powerpoint/2010/main" val="1613975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p:txBody>
          <a:bodyPr rtlCol="0"/>
          <a:lstStyle/>
          <a:p>
            <a:pPr rtl="0"/>
            <a:r>
              <a:rPr lang="es-ES" dirty="0"/>
              <a:t>Pluralidad de agentes tecnocientíficos</a:t>
            </a:r>
          </a:p>
        </p:txBody>
      </p:sp>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a:xfrm>
            <a:off x="451514" y="2335882"/>
            <a:ext cx="5553071" cy="3525168"/>
          </a:xfrm>
        </p:spPr>
        <p:txBody>
          <a:bodyPr rtlCol="0">
            <a:normAutofit/>
          </a:bodyPr>
          <a:lstStyle/>
          <a:p>
            <a:pPr marL="0" indent="0" rtl="0">
              <a:buNone/>
            </a:pPr>
            <a:r>
              <a:rPr lang="es-ES" sz="2500" b="1" dirty="0"/>
              <a:t>La macrociencia cambio el sujeto de ciencia, transformándolo a un sujeto plural. Con la tecnociencia eso se consolido y generalizo.</a:t>
            </a:r>
          </a:p>
        </p:txBody>
      </p:sp>
      <p:pic>
        <p:nvPicPr>
          <p:cNvPr id="7" name="Marcador de contenido 6">
            <a:extLst>
              <a:ext uri="{FF2B5EF4-FFF2-40B4-BE49-F238E27FC236}">
                <a16:creationId xmlns:a16="http://schemas.microsoft.com/office/drawing/2014/main" id="{D6D83428-7259-4C60-AFB9-5CB86372E47E}"/>
              </a:ext>
            </a:extLst>
          </p:cNvPr>
          <p:cNvPicPr>
            <a:picLocks noGrp="1" noChangeAspect="1"/>
          </p:cNvPicPr>
          <p:nvPr>
            <p:ph sz="half" idx="2"/>
          </p:nvPr>
        </p:nvPicPr>
        <p:blipFill>
          <a:blip r:embed="rId3"/>
          <a:stretch>
            <a:fillRect/>
          </a:stretch>
        </p:blipFill>
        <p:spPr>
          <a:xfrm>
            <a:off x="6354763" y="2335882"/>
            <a:ext cx="5553075" cy="3411786"/>
          </a:xfrm>
          <a:prstGeom prst="rect">
            <a:avLst/>
          </a:prstGeom>
          <a:ln>
            <a:noFill/>
          </a:ln>
          <a:effectLst>
            <a:softEdge rad="112500"/>
          </a:effectLst>
        </p:spPr>
      </p:pic>
    </p:spTree>
    <p:extLst>
      <p:ext uri="{BB962C8B-B14F-4D97-AF65-F5344CB8AC3E}">
        <p14:creationId xmlns:p14="http://schemas.microsoft.com/office/powerpoint/2010/main" val="31069695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3FF1311-DD92-45BA-B10F-C1A324C27B55}"/>
              </a:ext>
            </a:extLst>
          </p:cNvPr>
          <p:cNvSpPr>
            <a:spLocks noGrp="1"/>
          </p:cNvSpPr>
          <p:nvPr>
            <p:ph sz="half" idx="4294967295"/>
          </p:nvPr>
        </p:nvSpPr>
        <p:spPr>
          <a:xfrm>
            <a:off x="809625" y="2222500"/>
            <a:ext cx="5186363" cy="3638550"/>
          </a:xfrm>
        </p:spPr>
        <p:txBody>
          <a:bodyPr rtlCol="0">
            <a:normAutofit/>
          </a:bodyPr>
          <a:lstStyle/>
          <a:p>
            <a:pPr marL="0" indent="0" rtl="0">
              <a:buNone/>
            </a:pPr>
            <a:r>
              <a:rPr lang="es-ES" sz="2000" b="1" dirty="0"/>
              <a:t>La tecnociencia se caracteriza por realizarse en redes científico-tecnológicas transnacionales. Sus características, lugar de definir la tecnociencia, se propone brindar los rasgos que la distinguen de la ciencia y de la tecnología. Así se van a enumerar los siguientes rasgos de la tecnociencia distinguiéndola de la macrociencia.</a:t>
            </a:r>
          </a:p>
        </p:txBody>
      </p:sp>
      <p:sp>
        <p:nvSpPr>
          <p:cNvPr id="2" name="Título 1">
            <a:extLst>
              <a:ext uri="{FF2B5EF4-FFF2-40B4-BE49-F238E27FC236}">
                <a16:creationId xmlns:a16="http://schemas.microsoft.com/office/drawing/2014/main" id="{3A76B58F-1CF7-41B5-BF70-710D7AC7941C}"/>
              </a:ext>
            </a:extLst>
          </p:cNvPr>
          <p:cNvSpPr>
            <a:spLocks noGrp="1"/>
          </p:cNvSpPr>
          <p:nvPr>
            <p:ph type="title"/>
          </p:nvPr>
        </p:nvSpPr>
        <p:spPr/>
        <p:txBody>
          <a:bodyPr rtlCol="0"/>
          <a:lstStyle/>
          <a:p>
            <a:pPr rtl="0"/>
            <a:r>
              <a:rPr lang="es-ES" sz="2600" dirty="0"/>
              <a:t>Tecnociencia : sus características y definiciones  </a:t>
            </a:r>
          </a:p>
        </p:txBody>
      </p:sp>
      <p:pic>
        <p:nvPicPr>
          <p:cNvPr id="17" name="Marcador de contenido 16">
            <a:extLst>
              <a:ext uri="{FF2B5EF4-FFF2-40B4-BE49-F238E27FC236}">
                <a16:creationId xmlns:a16="http://schemas.microsoft.com/office/drawing/2014/main" id="{B3C89FC4-2517-4964-9CD5-A2997602870D}"/>
              </a:ext>
            </a:extLst>
          </p:cNvPr>
          <p:cNvPicPr>
            <a:picLocks noGrp="1" noChangeAspect="1"/>
          </p:cNvPicPr>
          <p:nvPr>
            <p:ph sz="half" idx="2"/>
          </p:nvPr>
        </p:nvPicPr>
        <p:blipFill>
          <a:blip r:embed="rId3"/>
          <a:stretch>
            <a:fillRect/>
          </a:stretch>
        </p:blipFill>
        <p:spPr>
          <a:xfrm>
            <a:off x="6188075" y="2466536"/>
            <a:ext cx="5194300" cy="3150477"/>
          </a:xfrm>
          <a:prstGeom prst="rect">
            <a:avLst/>
          </a:prstGeom>
          <a:ln>
            <a:noFill/>
          </a:ln>
          <a:effectLst>
            <a:softEdge rad="112500"/>
          </a:effectLst>
        </p:spPr>
      </p:pic>
    </p:spTree>
    <p:extLst>
      <p:ext uri="{BB962C8B-B14F-4D97-AF65-F5344CB8AC3E}">
        <p14:creationId xmlns:p14="http://schemas.microsoft.com/office/powerpoint/2010/main" val="2131043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D597A3-CAEC-4FBF-94DF-5925729E0C97}"/>
              </a:ext>
            </a:extLst>
          </p:cNvPr>
          <p:cNvSpPr>
            <a:spLocks noGrp="1"/>
          </p:cNvSpPr>
          <p:nvPr>
            <p:ph type="title"/>
          </p:nvPr>
        </p:nvSpPr>
        <p:spPr bwMode="white"/>
        <p:txBody>
          <a:bodyPr rtlCol="0"/>
          <a:lstStyle/>
          <a:p>
            <a:pPr rtl="0"/>
            <a:r>
              <a:rPr lang="es-ES" dirty="0"/>
              <a:t>Características</a:t>
            </a:r>
          </a:p>
        </p:txBody>
      </p:sp>
      <p:sp>
        <p:nvSpPr>
          <p:cNvPr id="3" name="Marcador de contenido 2">
            <a:extLst>
              <a:ext uri="{FF2B5EF4-FFF2-40B4-BE49-F238E27FC236}">
                <a16:creationId xmlns:a16="http://schemas.microsoft.com/office/drawing/2014/main" id="{77EF5FD3-E825-420F-8A22-D0B5F329468F}"/>
              </a:ext>
            </a:extLst>
          </p:cNvPr>
          <p:cNvSpPr>
            <a:spLocks noGrp="1"/>
          </p:cNvSpPr>
          <p:nvPr>
            <p:ph sz="half" idx="2"/>
          </p:nvPr>
        </p:nvSpPr>
        <p:spPr>
          <a:xfrm>
            <a:off x="810001" y="2564780"/>
            <a:ext cx="10571997" cy="4293220"/>
          </a:xfrm>
        </p:spPr>
        <p:txBody>
          <a:bodyPr rtlCol="0">
            <a:normAutofit/>
          </a:bodyPr>
          <a:lstStyle/>
          <a:p>
            <a:r>
              <a:rPr lang="es-ES" b="1" i="1" dirty="0">
                <a:ea typeface="Tahoma" panose="020B0604030504040204" pitchFamily="34" charset="0"/>
                <a:cs typeface="Tahoma" panose="020B0604030504040204" pitchFamily="34" charset="0"/>
              </a:rPr>
              <a:t>Financiación privada de la investigación</a:t>
            </a:r>
          </a:p>
          <a:p>
            <a:r>
              <a:rPr lang="es-ES" b="1" i="1" dirty="0">
                <a:ea typeface="Tahoma" panose="020B0604030504040204" pitchFamily="34" charset="0"/>
                <a:cs typeface="Tahoma" panose="020B0604030504040204" pitchFamily="34" charset="0"/>
              </a:rPr>
              <a:t>Mediación mutua entre ciencia y tecnología</a:t>
            </a:r>
          </a:p>
          <a:p>
            <a:r>
              <a:rPr lang="es-ES" b="1" i="1" dirty="0">
                <a:ea typeface="Tahoma" panose="020B0604030504040204" pitchFamily="34" charset="0"/>
                <a:cs typeface="Tahoma" panose="020B0604030504040204" pitchFamily="34" charset="0"/>
              </a:rPr>
              <a:t>Empresas tecnocientíficas</a:t>
            </a:r>
          </a:p>
          <a:p>
            <a:r>
              <a:rPr lang="es-ES" b="1" i="1" dirty="0">
                <a:ea typeface="Tahoma" panose="020B0604030504040204" pitchFamily="34" charset="0"/>
                <a:cs typeface="Tahoma" panose="020B0604030504040204" pitchFamily="34" charset="0"/>
              </a:rPr>
              <a:t>Redes de investigación</a:t>
            </a:r>
          </a:p>
          <a:p>
            <a:r>
              <a:rPr lang="es-ES" b="1" i="1" dirty="0">
                <a:ea typeface="Tahoma" panose="020B0604030504040204" pitchFamily="34" charset="0"/>
                <a:cs typeface="Tahoma" panose="020B0604030504040204" pitchFamily="34" charset="0"/>
              </a:rPr>
              <a:t>Tecnociencia militar</a:t>
            </a:r>
          </a:p>
          <a:p>
            <a:r>
              <a:rPr lang="es-ES" b="1" i="1" dirty="0">
                <a:ea typeface="Tahoma" panose="020B0604030504040204" pitchFamily="34" charset="0"/>
                <a:cs typeface="Tahoma" panose="020B0604030504040204" pitchFamily="34" charset="0"/>
              </a:rPr>
              <a:t>El nuevo contrato social de la tecnociencia</a:t>
            </a:r>
          </a:p>
          <a:p>
            <a:r>
              <a:rPr lang="es-ES" b="1" i="1" dirty="0">
                <a:ea typeface="Tahoma" panose="020B0604030504040204" pitchFamily="34" charset="0"/>
                <a:cs typeface="Tahoma" panose="020B0604030504040204" pitchFamily="34" charset="0"/>
              </a:rPr>
              <a:t>Pluralidad de agentes tecnocientíficos</a:t>
            </a:r>
          </a:p>
          <a:p>
            <a:endParaRPr lang="es-ES" dirty="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729462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6498D-2480-4101-BEA1-C21902705539}"/>
              </a:ext>
            </a:extLst>
          </p:cNvPr>
          <p:cNvSpPr>
            <a:spLocks noGrp="1"/>
          </p:cNvSpPr>
          <p:nvPr>
            <p:ph type="title"/>
          </p:nvPr>
        </p:nvSpPr>
        <p:spPr>
          <a:xfrm>
            <a:off x="451514" y="375314"/>
            <a:ext cx="5186363" cy="913159"/>
          </a:xfrm>
        </p:spPr>
        <p:txBody>
          <a:bodyPr rtlCol="0"/>
          <a:lstStyle/>
          <a:p>
            <a:pPr rtl="0"/>
            <a:r>
              <a:rPr lang="es-ES" dirty="0"/>
              <a:t>Financiación privada de la investigación</a:t>
            </a:r>
          </a:p>
        </p:txBody>
      </p:sp>
      <p:pic>
        <p:nvPicPr>
          <p:cNvPr id="17" name="Marcador de contenido 16">
            <a:extLst>
              <a:ext uri="{FF2B5EF4-FFF2-40B4-BE49-F238E27FC236}">
                <a16:creationId xmlns:a16="http://schemas.microsoft.com/office/drawing/2014/main" id="{6CBE4607-F154-42FB-AAE2-69B0328D5232}"/>
              </a:ext>
            </a:extLst>
          </p:cNvPr>
          <p:cNvPicPr>
            <a:picLocks noGrp="1" noChangeAspect="1"/>
          </p:cNvPicPr>
          <p:nvPr>
            <p:ph sz="half" idx="1"/>
          </p:nvPr>
        </p:nvPicPr>
        <p:blipFill>
          <a:blip r:embed="rId3"/>
          <a:stretch>
            <a:fillRect/>
          </a:stretch>
        </p:blipFill>
        <p:spPr>
          <a:xfrm>
            <a:off x="451514" y="2562132"/>
            <a:ext cx="4638196" cy="3298917"/>
          </a:xfrm>
          <a:prstGeom prst="rect">
            <a:avLst/>
          </a:prstGeom>
          <a:ln>
            <a:noFill/>
          </a:ln>
          <a:effectLst>
            <a:outerShdw blurRad="292100" dist="139700" dir="2700000" algn="tl" rotWithShape="0">
              <a:srgbClr val="333333">
                <a:alpha val="65000"/>
              </a:srgbClr>
            </a:outerShdw>
          </a:effectLst>
        </p:spPr>
      </p:pic>
      <p:sp>
        <p:nvSpPr>
          <p:cNvPr id="4" name="Marcador de contenido 3">
            <a:extLst>
              <a:ext uri="{FF2B5EF4-FFF2-40B4-BE49-F238E27FC236}">
                <a16:creationId xmlns:a16="http://schemas.microsoft.com/office/drawing/2014/main" id="{9353A980-ADD3-49DF-ACFE-8E50E3F2ABCF}"/>
              </a:ext>
            </a:extLst>
          </p:cNvPr>
          <p:cNvSpPr>
            <a:spLocks noGrp="1"/>
          </p:cNvSpPr>
          <p:nvPr>
            <p:ph sz="half" idx="13"/>
          </p:nvPr>
        </p:nvSpPr>
        <p:spPr/>
        <p:txBody>
          <a:bodyPr rtlCol="0">
            <a:normAutofit lnSpcReduction="10000"/>
          </a:bodyPr>
          <a:lstStyle/>
          <a:p>
            <a:pPr marL="0" indent="0" rtl="0">
              <a:buNone/>
            </a:pPr>
            <a:r>
              <a:rPr lang="es-ES" sz="2500" b="1" dirty="0"/>
              <a:t>La macrociencia y la tecnociencia se distinguen por su estructura financiera y la segunda, en lugar de intereses militares, tiene como objetivo principal la innovación tecnológica. Echeverria reconoce que los valores mas característicos del capitalismo impregna la actividad científico-tecnológica, el enriquecimiento rápido, la capitalización y la confianza de los inversores son los valores predominantes.</a:t>
            </a:r>
          </a:p>
        </p:txBody>
      </p:sp>
    </p:spTree>
    <p:extLst>
      <p:ext uri="{BB962C8B-B14F-4D97-AF65-F5344CB8AC3E}">
        <p14:creationId xmlns:p14="http://schemas.microsoft.com/office/powerpoint/2010/main" val="3895583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a:xfrm>
            <a:off x="6632697" y="359552"/>
            <a:ext cx="5107790" cy="1118412"/>
          </a:xfrm>
        </p:spPr>
        <p:txBody>
          <a:bodyPr rtlCol="0"/>
          <a:lstStyle/>
          <a:p>
            <a:pPr rtl="0"/>
            <a:r>
              <a:rPr lang="es-ES" dirty="0"/>
              <a:t>Mediación mutua entre ciencia y tecnología</a:t>
            </a:r>
          </a:p>
        </p:txBody>
      </p:sp>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a:xfrm>
            <a:off x="451513" y="815196"/>
            <a:ext cx="5553071" cy="4928524"/>
          </a:xfrm>
        </p:spPr>
        <p:txBody>
          <a:bodyPr rtlCol="0">
            <a:normAutofit/>
          </a:bodyPr>
          <a:lstStyle/>
          <a:p>
            <a:pPr marL="0" indent="0" rtl="0">
              <a:buNone/>
            </a:pPr>
            <a:r>
              <a:rPr lang="es-ES" sz="2500" b="1" dirty="0"/>
              <a:t>El propio diseño de los experimentos y de los proyectos de investigación científica es tecnológico. Los valores epistémicos, tales como la verdad y la precisión siguen presentes, pero no son los principales. La tecnociencia incorpora a su núcleo axiológico buena parte de los valores técnicos como utilidad,eficiencia,funcionalidad, etc.</a:t>
            </a:r>
          </a:p>
        </p:txBody>
      </p:sp>
      <p:pic>
        <p:nvPicPr>
          <p:cNvPr id="7" name="Marcador de contenido 6">
            <a:extLst>
              <a:ext uri="{FF2B5EF4-FFF2-40B4-BE49-F238E27FC236}">
                <a16:creationId xmlns:a16="http://schemas.microsoft.com/office/drawing/2014/main" id="{25ADC51C-25D3-4643-8D90-2AF509B47809}"/>
              </a:ext>
            </a:extLst>
          </p:cNvPr>
          <p:cNvPicPr>
            <a:picLocks noGrp="1" noChangeAspect="1"/>
          </p:cNvPicPr>
          <p:nvPr>
            <p:ph sz="half" idx="2"/>
          </p:nvPr>
        </p:nvPicPr>
        <p:blipFill>
          <a:blip r:embed="rId3"/>
          <a:stretch>
            <a:fillRect/>
          </a:stretch>
        </p:blipFill>
        <p:spPr>
          <a:xfrm>
            <a:off x="6692900" y="2703512"/>
            <a:ext cx="4876800" cy="26765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8919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a:xfrm>
            <a:off x="445287" y="929498"/>
            <a:ext cx="5553071" cy="4910196"/>
          </a:xfrm>
        </p:spPr>
        <p:txBody>
          <a:bodyPr rtlCol="0">
            <a:normAutofit/>
          </a:bodyPr>
          <a:lstStyle/>
          <a:p>
            <a:pPr marL="0" indent="0" rtl="0">
              <a:buNone/>
            </a:pPr>
            <a:r>
              <a:rPr lang="es-ES" sz="2500" b="1" dirty="0"/>
              <a:t>La actividad tecnocientífica esta atravesada por tres sistemas de valores: epistémicos, técnicos y económicos. Así, un rasgo distintivo de la tecnociencia es que esta guiada por intereses económicos. Otro detalle, es que lo producido por dichas empresas son mercancías de propiedad privada, los derechos de patentes son mas importantes que los impactos epistémicos.</a:t>
            </a:r>
          </a:p>
        </p:txBody>
      </p:sp>
      <p:pic>
        <p:nvPicPr>
          <p:cNvPr id="9" name="Marcador de contenido 8">
            <a:extLst>
              <a:ext uri="{FF2B5EF4-FFF2-40B4-BE49-F238E27FC236}">
                <a16:creationId xmlns:a16="http://schemas.microsoft.com/office/drawing/2014/main" id="{82B5CB7E-AA8C-4E2C-928C-6E7EE0B83F9E}"/>
              </a:ext>
            </a:extLst>
          </p:cNvPr>
          <p:cNvPicPr>
            <a:picLocks noGrp="1" noChangeAspect="1"/>
          </p:cNvPicPr>
          <p:nvPr>
            <p:ph sz="half" idx="2"/>
          </p:nvPr>
        </p:nvPicPr>
        <p:blipFill>
          <a:blip r:embed="rId3"/>
          <a:stretch>
            <a:fillRect/>
          </a:stretch>
        </p:blipFill>
        <p:spPr>
          <a:xfrm>
            <a:off x="6354763" y="2479973"/>
            <a:ext cx="5553075" cy="3123604"/>
          </a:xfrm>
        </p:spPr>
      </p:pic>
      <p:sp>
        <p:nvSpPr>
          <p:cNvPr id="7" name="Título 6">
            <a:extLst>
              <a:ext uri="{FF2B5EF4-FFF2-40B4-BE49-F238E27FC236}">
                <a16:creationId xmlns:a16="http://schemas.microsoft.com/office/drawing/2014/main" id="{9FC3ED2C-8B51-4509-86CE-2217211FC863}"/>
              </a:ext>
            </a:extLst>
          </p:cNvPr>
          <p:cNvSpPr>
            <a:spLocks noGrp="1"/>
          </p:cNvSpPr>
          <p:nvPr>
            <p:ph type="title"/>
          </p:nvPr>
        </p:nvSpPr>
        <p:spPr/>
        <p:txBody>
          <a:bodyPr/>
          <a:lstStyle/>
          <a:p>
            <a:r>
              <a:rPr lang="es-AR" dirty="0"/>
              <a:t>Empresas tecnocientíficas</a:t>
            </a:r>
          </a:p>
        </p:txBody>
      </p:sp>
    </p:spTree>
    <p:extLst>
      <p:ext uri="{BB962C8B-B14F-4D97-AF65-F5344CB8AC3E}">
        <p14:creationId xmlns:p14="http://schemas.microsoft.com/office/powerpoint/2010/main" val="4171704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p:txBody>
          <a:bodyPr rtlCol="0"/>
          <a:lstStyle/>
          <a:p>
            <a:pPr rtl="0"/>
            <a:r>
              <a:rPr lang="es-ES" dirty="0"/>
              <a:t>Redes de investigación</a:t>
            </a:r>
          </a:p>
        </p:txBody>
      </p:sp>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a:xfrm>
            <a:off x="326823" y="779029"/>
            <a:ext cx="5553071" cy="5299941"/>
          </a:xfrm>
        </p:spPr>
        <p:txBody>
          <a:bodyPr rtlCol="0">
            <a:normAutofit lnSpcReduction="10000"/>
          </a:bodyPr>
          <a:lstStyle/>
          <a:p>
            <a:pPr marL="0" indent="0" rtl="0">
              <a:buNone/>
            </a:pPr>
            <a:r>
              <a:rPr lang="es-ES" sz="2500" b="1" dirty="0"/>
              <a:t>En la tecnociencia lo característico son los laboratorios-red que gracias a las tecnologías de la información pueden trabajar en un mismo proyecto. La tecnociencia se caracteriza por la necesidad de recurrir a las nuevas tecnologías de la información y la comunicación (TIC) para desarrollar las acciones rutinarias. El buen funcionamiento de estas redes es indispensable, cobran mas importancia los valores tecnológicos.</a:t>
            </a:r>
          </a:p>
        </p:txBody>
      </p:sp>
      <p:pic>
        <p:nvPicPr>
          <p:cNvPr id="9" name="Marcador de contenido 8">
            <a:extLst>
              <a:ext uri="{FF2B5EF4-FFF2-40B4-BE49-F238E27FC236}">
                <a16:creationId xmlns:a16="http://schemas.microsoft.com/office/drawing/2014/main" id="{321D7D07-0C5E-420C-925C-2D0F43968EE4}"/>
              </a:ext>
            </a:extLst>
          </p:cNvPr>
          <p:cNvPicPr>
            <a:picLocks noGrp="1" noChangeAspect="1"/>
          </p:cNvPicPr>
          <p:nvPr>
            <p:ph sz="half" idx="2"/>
          </p:nvPr>
        </p:nvPicPr>
        <p:blipFill>
          <a:blip r:embed="rId3"/>
          <a:stretch>
            <a:fillRect/>
          </a:stretch>
        </p:blipFill>
        <p:spPr>
          <a:xfrm>
            <a:off x="6604530" y="2222500"/>
            <a:ext cx="5053541" cy="3638550"/>
          </a:xfrm>
        </p:spPr>
      </p:pic>
    </p:spTree>
    <p:extLst>
      <p:ext uri="{BB962C8B-B14F-4D97-AF65-F5344CB8AC3E}">
        <p14:creationId xmlns:p14="http://schemas.microsoft.com/office/powerpoint/2010/main" val="124653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p:txBody>
          <a:bodyPr rtlCol="0"/>
          <a:lstStyle/>
          <a:p>
            <a:pPr rtl="0"/>
            <a:r>
              <a:rPr lang="es-ES" dirty="0"/>
              <a:t>Tecnociencia militar </a:t>
            </a:r>
          </a:p>
        </p:txBody>
      </p:sp>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a:xfrm>
            <a:off x="445287" y="1499446"/>
            <a:ext cx="5553071" cy="3382732"/>
          </a:xfrm>
        </p:spPr>
        <p:txBody>
          <a:bodyPr rtlCol="0">
            <a:normAutofit/>
          </a:bodyPr>
          <a:lstStyle/>
          <a:p>
            <a:pPr marL="0" indent="0" rtl="0">
              <a:buNone/>
            </a:pPr>
            <a:r>
              <a:rPr lang="es-ES" sz="2500" b="1" dirty="0"/>
              <a:t>Agrega el de los valores militares, puesto que gran parte de las acciones tecnocientíficas están guiadas por ellos y son parte del aparato militar. Hay una militarización de la tecnociencia que hace de ella una cuestión de secreto de estado.</a:t>
            </a:r>
          </a:p>
        </p:txBody>
      </p:sp>
      <p:pic>
        <p:nvPicPr>
          <p:cNvPr id="9" name="Marcador de contenido 8">
            <a:extLst>
              <a:ext uri="{FF2B5EF4-FFF2-40B4-BE49-F238E27FC236}">
                <a16:creationId xmlns:a16="http://schemas.microsoft.com/office/drawing/2014/main" id="{D3B81E4D-1FBE-48B4-9F00-0035CEDA6B1E}"/>
              </a:ext>
            </a:extLst>
          </p:cNvPr>
          <p:cNvPicPr>
            <a:picLocks noGrp="1" noChangeAspect="1"/>
          </p:cNvPicPr>
          <p:nvPr>
            <p:ph sz="half" idx="2"/>
          </p:nvPr>
        </p:nvPicPr>
        <p:blipFill>
          <a:blip r:embed="rId3"/>
          <a:stretch>
            <a:fillRect/>
          </a:stretch>
        </p:blipFill>
        <p:spPr>
          <a:xfrm>
            <a:off x="6354763" y="2504000"/>
            <a:ext cx="5553075" cy="3075549"/>
          </a:xfrm>
        </p:spPr>
      </p:pic>
    </p:spTree>
    <p:extLst>
      <p:ext uri="{BB962C8B-B14F-4D97-AF65-F5344CB8AC3E}">
        <p14:creationId xmlns:p14="http://schemas.microsoft.com/office/powerpoint/2010/main" val="3699753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E63FF28-EDA9-498B-BF3A-243D718DD7DF}"/>
              </a:ext>
            </a:extLst>
          </p:cNvPr>
          <p:cNvSpPr>
            <a:spLocks noGrp="1"/>
          </p:cNvSpPr>
          <p:nvPr>
            <p:ph type="title"/>
          </p:nvPr>
        </p:nvSpPr>
        <p:spPr>
          <a:xfrm>
            <a:off x="6632696" y="267629"/>
            <a:ext cx="5274938" cy="1231817"/>
          </a:xfrm>
        </p:spPr>
        <p:txBody>
          <a:bodyPr rtlCol="0"/>
          <a:lstStyle/>
          <a:p>
            <a:pPr rtl="0"/>
            <a:r>
              <a:rPr lang="es-ES" dirty="0"/>
              <a:t>El nuevo contrato social de la tecnociencia</a:t>
            </a:r>
          </a:p>
        </p:txBody>
      </p:sp>
      <p:sp>
        <p:nvSpPr>
          <p:cNvPr id="3" name="Marcador de contenido 2">
            <a:extLst>
              <a:ext uri="{FF2B5EF4-FFF2-40B4-BE49-F238E27FC236}">
                <a16:creationId xmlns:a16="http://schemas.microsoft.com/office/drawing/2014/main" id="{6A720854-4AFC-4B68-944A-8A368C9A8619}"/>
              </a:ext>
            </a:extLst>
          </p:cNvPr>
          <p:cNvSpPr>
            <a:spLocks noGrp="1"/>
          </p:cNvSpPr>
          <p:nvPr>
            <p:ph sz="half" idx="1"/>
          </p:nvPr>
        </p:nvSpPr>
        <p:spPr/>
        <p:txBody>
          <a:bodyPr rtlCol="0">
            <a:normAutofit fontScale="92500"/>
          </a:bodyPr>
          <a:lstStyle/>
          <a:p>
            <a:pPr marL="0" indent="0" rtl="0">
              <a:buNone/>
            </a:pPr>
            <a:r>
              <a:rPr lang="es-ES" sz="2500" b="1" dirty="0"/>
              <a:t>Las políticas de ciencia y tecnología (PCyT) deciden que investigación son prioritarias en cada país. Estas políticas son una condición de posibilidad para estas praticas,por lo cual, otro caso distintivo es que requiere una política científico tecnológica explícitamente diseñada. Los científicos se integran al poder político, dando lugar a las políticas científico-tecnológicas. Así los valores políticos y jurídicos determinan el marco de las investigaciones, su ejecución y sus objetivos.</a:t>
            </a:r>
          </a:p>
        </p:txBody>
      </p:sp>
      <p:pic>
        <p:nvPicPr>
          <p:cNvPr id="7" name="Marcador de contenido 6">
            <a:extLst>
              <a:ext uri="{FF2B5EF4-FFF2-40B4-BE49-F238E27FC236}">
                <a16:creationId xmlns:a16="http://schemas.microsoft.com/office/drawing/2014/main" id="{5BB3E40E-DA0C-4910-BFD4-D1500EB1B8BD}"/>
              </a:ext>
            </a:extLst>
          </p:cNvPr>
          <p:cNvPicPr>
            <a:picLocks noGrp="1" noChangeAspect="1"/>
          </p:cNvPicPr>
          <p:nvPr>
            <p:ph sz="half" idx="2"/>
          </p:nvPr>
        </p:nvPicPr>
        <p:blipFill>
          <a:blip r:embed="rId3"/>
          <a:stretch>
            <a:fillRect/>
          </a:stretch>
        </p:blipFill>
        <p:spPr>
          <a:xfrm>
            <a:off x="6401579" y="2222500"/>
            <a:ext cx="5459442" cy="3638550"/>
          </a:xfrm>
        </p:spPr>
      </p:pic>
    </p:spTree>
    <p:extLst>
      <p:ext uri="{BB962C8B-B14F-4D97-AF65-F5344CB8AC3E}">
        <p14:creationId xmlns:p14="http://schemas.microsoft.com/office/powerpoint/2010/main" val="184486857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Office_30478155_TF45182065" id="{759A2AC4-C343-40A9-A8E9-078343AA6B52}" vid="{28CDF3D0-5720-4170-88DB-08FC7494520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8C4112-5095-4F1B-BBD1-26FC52CA7D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A1DE3E1-BE43-4468-8986-14BA0CF36A3F}">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Esquema discurso persuasivo </Template>
  <TotalTime>144</TotalTime>
  <Words>1138</Words>
  <Application>Microsoft Office PowerPoint</Application>
  <PresentationFormat>Panorámica</PresentationFormat>
  <Paragraphs>62</Paragraphs>
  <Slides>10</Slides>
  <Notes>10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Calibri</vt:lpstr>
      <vt:lpstr>Century Gothic</vt:lpstr>
      <vt:lpstr>Tahoma</vt:lpstr>
      <vt:lpstr>Wingdings 2</vt:lpstr>
      <vt:lpstr>Citable</vt:lpstr>
      <vt:lpstr> Características de la tecnociencia</vt:lpstr>
      <vt:lpstr>Tecnociencia : sus características y definiciones  </vt:lpstr>
      <vt:lpstr>Características</vt:lpstr>
      <vt:lpstr>Financiación privada de la investigación</vt:lpstr>
      <vt:lpstr>Mediación mutua entre ciencia y tecnología</vt:lpstr>
      <vt:lpstr>Empresas tecnocientíficas</vt:lpstr>
      <vt:lpstr>Redes de investigación</vt:lpstr>
      <vt:lpstr>Tecnociencia militar </vt:lpstr>
      <vt:lpstr>El nuevo contrato social de la tecnociencia</vt:lpstr>
      <vt:lpstr>Pluralidad de agentes tecnocientíficos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Características de la tecnociencia</dc:title>
  <dc:creator>Carla Lopez</dc:creator>
  <cp:lastModifiedBy>Carla Lopez</cp:lastModifiedBy>
  <cp:revision>11</cp:revision>
  <dcterms:created xsi:type="dcterms:W3CDTF">2020-11-01T05:00:17Z</dcterms:created>
  <dcterms:modified xsi:type="dcterms:W3CDTF">2020-11-02T15:33:28Z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