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9" r:id="rId4"/>
    <p:sldId id="258" r:id="rId5"/>
    <p:sldId id="263" r:id="rId6"/>
    <p:sldId id="260" r:id="rId7"/>
    <p:sldId id="262"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0902AA7-CE7D-4DBF-9FF1-FAD8F1685EBE}" type="datetimeFigureOut">
              <a:rPr lang="es-AR" smtClean="0"/>
              <a:t>8/11/2020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C4F930C-4F30-4C7A-8CEF-7F04AF994437}" type="slidenum">
              <a:rPr lang="es-AR" smtClean="0"/>
              <a:t>‹Nº›</a:t>
            </a:fld>
            <a:endParaRPr lang="es-AR"/>
          </a:p>
        </p:txBody>
      </p:sp>
    </p:spTree>
    <p:extLst>
      <p:ext uri="{BB962C8B-B14F-4D97-AF65-F5344CB8AC3E}">
        <p14:creationId xmlns:p14="http://schemas.microsoft.com/office/powerpoint/2010/main" val="2803874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0902AA7-CE7D-4DBF-9FF1-FAD8F1685EBE}" type="datetimeFigureOut">
              <a:rPr lang="es-AR" smtClean="0"/>
              <a:t>8/11/2020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C4F930C-4F30-4C7A-8CEF-7F04AF994437}" type="slidenum">
              <a:rPr lang="es-AR" smtClean="0"/>
              <a:t>‹Nº›</a:t>
            </a:fld>
            <a:endParaRPr lang="es-AR"/>
          </a:p>
        </p:txBody>
      </p:sp>
    </p:spTree>
    <p:extLst>
      <p:ext uri="{BB962C8B-B14F-4D97-AF65-F5344CB8AC3E}">
        <p14:creationId xmlns:p14="http://schemas.microsoft.com/office/powerpoint/2010/main" val="2500223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0902AA7-CE7D-4DBF-9FF1-FAD8F1685EBE}" type="datetimeFigureOut">
              <a:rPr lang="es-AR" smtClean="0"/>
              <a:t>8/11/2020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C4F930C-4F30-4C7A-8CEF-7F04AF994437}" type="slidenum">
              <a:rPr lang="es-AR" smtClean="0"/>
              <a:t>‹Nº›</a:t>
            </a:fld>
            <a:endParaRPr lang="es-AR"/>
          </a:p>
        </p:txBody>
      </p:sp>
    </p:spTree>
    <p:extLst>
      <p:ext uri="{BB962C8B-B14F-4D97-AF65-F5344CB8AC3E}">
        <p14:creationId xmlns:p14="http://schemas.microsoft.com/office/powerpoint/2010/main" val="1734499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40902AA7-CE7D-4DBF-9FF1-FAD8F1685EBE}" type="datetimeFigureOut">
              <a:rPr lang="es-AR" smtClean="0"/>
              <a:t>8/11/2020</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5C4F930C-4F30-4C7A-8CEF-7F04AF994437}" type="slidenum">
              <a:rPr lang="es-AR" smtClean="0"/>
              <a:t>‹Nº›</a:t>
            </a:fld>
            <a:endParaRPr lang="es-AR"/>
          </a:p>
        </p:txBody>
      </p:sp>
    </p:spTree>
    <p:extLst>
      <p:ext uri="{BB962C8B-B14F-4D97-AF65-F5344CB8AC3E}">
        <p14:creationId xmlns:p14="http://schemas.microsoft.com/office/powerpoint/2010/main" val="3368094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0902AA7-CE7D-4DBF-9FF1-FAD8F1685EBE}" type="datetimeFigureOut">
              <a:rPr lang="es-AR" smtClean="0"/>
              <a:t>8/11/2020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C4F930C-4F30-4C7A-8CEF-7F04AF994437}" type="slidenum">
              <a:rPr lang="es-AR" smtClean="0"/>
              <a:t>‹Nº›</a:t>
            </a:fld>
            <a:endParaRPr lang="es-AR"/>
          </a:p>
        </p:txBody>
      </p:sp>
    </p:spTree>
    <p:extLst>
      <p:ext uri="{BB962C8B-B14F-4D97-AF65-F5344CB8AC3E}">
        <p14:creationId xmlns:p14="http://schemas.microsoft.com/office/powerpoint/2010/main" val="1649443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0902AA7-CE7D-4DBF-9FF1-FAD8F1685EBE}" type="datetimeFigureOut">
              <a:rPr lang="es-AR" smtClean="0"/>
              <a:t>8/11/2020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C4F930C-4F30-4C7A-8CEF-7F04AF994437}" type="slidenum">
              <a:rPr lang="es-AR" smtClean="0"/>
              <a:t>‹Nº›</a:t>
            </a:fld>
            <a:endParaRPr lang="es-AR"/>
          </a:p>
        </p:txBody>
      </p:sp>
    </p:spTree>
    <p:extLst>
      <p:ext uri="{BB962C8B-B14F-4D97-AF65-F5344CB8AC3E}">
        <p14:creationId xmlns:p14="http://schemas.microsoft.com/office/powerpoint/2010/main" val="283762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0902AA7-CE7D-4DBF-9FF1-FAD8F1685EBE}" type="datetimeFigureOut">
              <a:rPr lang="es-AR" smtClean="0"/>
              <a:t>8/11/2020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C4F930C-4F30-4C7A-8CEF-7F04AF994437}" type="slidenum">
              <a:rPr lang="es-AR" smtClean="0"/>
              <a:t>‹Nº›</a:t>
            </a:fld>
            <a:endParaRPr lang="es-AR"/>
          </a:p>
        </p:txBody>
      </p:sp>
    </p:spTree>
    <p:extLst>
      <p:ext uri="{BB962C8B-B14F-4D97-AF65-F5344CB8AC3E}">
        <p14:creationId xmlns:p14="http://schemas.microsoft.com/office/powerpoint/2010/main" val="1609244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0902AA7-CE7D-4DBF-9FF1-FAD8F1685EBE}" type="datetimeFigureOut">
              <a:rPr lang="es-AR" smtClean="0"/>
              <a:t>8/11/2020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C4F930C-4F30-4C7A-8CEF-7F04AF994437}" type="slidenum">
              <a:rPr lang="es-AR" smtClean="0"/>
              <a:t>‹Nº›</a:t>
            </a:fld>
            <a:endParaRPr lang="es-AR"/>
          </a:p>
        </p:txBody>
      </p:sp>
    </p:spTree>
    <p:extLst>
      <p:ext uri="{BB962C8B-B14F-4D97-AF65-F5344CB8AC3E}">
        <p14:creationId xmlns:p14="http://schemas.microsoft.com/office/powerpoint/2010/main" val="792224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0902AA7-CE7D-4DBF-9FF1-FAD8F1685EBE}" type="datetimeFigureOut">
              <a:rPr lang="es-AR" smtClean="0"/>
              <a:t>8/11/2020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C4F930C-4F30-4C7A-8CEF-7F04AF994437}" type="slidenum">
              <a:rPr lang="es-AR" smtClean="0"/>
              <a:t>‹Nº›</a:t>
            </a:fld>
            <a:endParaRPr lang="es-AR"/>
          </a:p>
        </p:txBody>
      </p:sp>
    </p:spTree>
    <p:extLst>
      <p:ext uri="{BB962C8B-B14F-4D97-AF65-F5344CB8AC3E}">
        <p14:creationId xmlns:p14="http://schemas.microsoft.com/office/powerpoint/2010/main" val="649374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0902AA7-CE7D-4DBF-9FF1-FAD8F1685EBE}" type="datetimeFigureOut">
              <a:rPr lang="es-AR" smtClean="0"/>
              <a:t>8/11/2020</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5C4F930C-4F30-4C7A-8CEF-7F04AF994437}" type="slidenum">
              <a:rPr lang="es-AR" smtClean="0"/>
              <a:t>‹Nº›</a:t>
            </a:fld>
            <a:endParaRPr lang="es-AR"/>
          </a:p>
        </p:txBody>
      </p:sp>
    </p:spTree>
    <p:extLst>
      <p:ext uri="{BB962C8B-B14F-4D97-AF65-F5344CB8AC3E}">
        <p14:creationId xmlns:p14="http://schemas.microsoft.com/office/powerpoint/2010/main" val="1265012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0902AA7-CE7D-4DBF-9FF1-FAD8F1685EBE}" type="datetimeFigureOut">
              <a:rPr lang="es-AR" smtClean="0"/>
              <a:t>8/11/2020</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5C4F930C-4F30-4C7A-8CEF-7F04AF994437}" type="slidenum">
              <a:rPr lang="es-AR" smtClean="0"/>
              <a:t>‹Nº›</a:t>
            </a:fld>
            <a:endParaRPr lang="es-AR"/>
          </a:p>
        </p:txBody>
      </p:sp>
    </p:spTree>
    <p:extLst>
      <p:ext uri="{BB962C8B-B14F-4D97-AF65-F5344CB8AC3E}">
        <p14:creationId xmlns:p14="http://schemas.microsoft.com/office/powerpoint/2010/main" val="1514962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02AA7-CE7D-4DBF-9FF1-FAD8F1685EBE}" type="datetimeFigureOut">
              <a:rPr lang="es-AR" smtClean="0"/>
              <a:t>8/11/2020</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5C4F930C-4F30-4C7A-8CEF-7F04AF994437}" type="slidenum">
              <a:rPr lang="es-AR" smtClean="0"/>
              <a:t>‹Nº›</a:t>
            </a:fld>
            <a:endParaRPr lang="es-AR"/>
          </a:p>
        </p:txBody>
      </p:sp>
    </p:spTree>
    <p:extLst>
      <p:ext uri="{BB962C8B-B14F-4D97-AF65-F5344CB8AC3E}">
        <p14:creationId xmlns:p14="http://schemas.microsoft.com/office/powerpoint/2010/main" val="3384991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0902AA7-CE7D-4DBF-9FF1-FAD8F1685EBE}" type="datetimeFigureOut">
              <a:rPr lang="es-AR" smtClean="0"/>
              <a:t>8/11/2020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C4F930C-4F30-4C7A-8CEF-7F04AF994437}" type="slidenum">
              <a:rPr lang="es-AR" smtClean="0"/>
              <a:t>‹Nº›</a:t>
            </a:fld>
            <a:endParaRPr lang="es-AR"/>
          </a:p>
        </p:txBody>
      </p:sp>
    </p:spTree>
    <p:extLst>
      <p:ext uri="{BB962C8B-B14F-4D97-AF65-F5344CB8AC3E}">
        <p14:creationId xmlns:p14="http://schemas.microsoft.com/office/powerpoint/2010/main" val="2178725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40902AA7-CE7D-4DBF-9FF1-FAD8F1685EBE}" type="datetimeFigureOut">
              <a:rPr lang="es-AR" smtClean="0"/>
              <a:t>8/11/2020</a:t>
            </a:fld>
            <a:endParaRPr lang="es-AR"/>
          </a:p>
        </p:txBody>
      </p:sp>
      <p:sp>
        <p:nvSpPr>
          <p:cNvPr id="6" name="Footer Placeholder 5"/>
          <p:cNvSpPr>
            <a:spLocks noGrp="1"/>
          </p:cNvSpPr>
          <p:nvPr>
            <p:ph type="ftr" sz="quarter" idx="11"/>
          </p:nvPr>
        </p:nvSpPr>
        <p:spPr>
          <a:xfrm>
            <a:off x="590396" y="6041362"/>
            <a:ext cx="3295413" cy="365125"/>
          </a:xfrm>
        </p:spPr>
        <p:txBody>
          <a:bodyPr/>
          <a:lstStyle/>
          <a:p>
            <a:endParaRPr lang="es-AR"/>
          </a:p>
        </p:txBody>
      </p:sp>
      <p:sp>
        <p:nvSpPr>
          <p:cNvPr id="7" name="Slide Number Placeholder 6"/>
          <p:cNvSpPr>
            <a:spLocks noGrp="1"/>
          </p:cNvSpPr>
          <p:nvPr>
            <p:ph type="sldNum" sz="quarter" idx="12"/>
          </p:nvPr>
        </p:nvSpPr>
        <p:spPr>
          <a:xfrm>
            <a:off x="4862689" y="5915888"/>
            <a:ext cx="1062155" cy="490599"/>
          </a:xfrm>
        </p:spPr>
        <p:txBody>
          <a:bodyPr/>
          <a:lstStyle/>
          <a:p>
            <a:fld id="{5C4F930C-4F30-4C7A-8CEF-7F04AF994437}" type="slidenum">
              <a:rPr lang="es-AR" smtClean="0"/>
              <a:t>‹Nº›</a:t>
            </a:fld>
            <a:endParaRPr lang="es-AR"/>
          </a:p>
        </p:txBody>
      </p:sp>
    </p:spTree>
    <p:extLst>
      <p:ext uri="{BB962C8B-B14F-4D97-AF65-F5344CB8AC3E}">
        <p14:creationId xmlns:p14="http://schemas.microsoft.com/office/powerpoint/2010/main" val="2106196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A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0902AA7-CE7D-4DBF-9FF1-FAD8F1685EBE}" type="datetimeFigureOut">
              <a:rPr lang="es-AR" smtClean="0"/>
              <a:t>8/11/2020</a:t>
            </a:fld>
            <a:endParaRPr lang="es-A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C4F930C-4F30-4C7A-8CEF-7F04AF994437}" type="slidenum">
              <a:rPr lang="es-AR" smtClean="0"/>
              <a:t>‹Nº›</a:t>
            </a:fld>
            <a:endParaRPr lang="es-AR"/>
          </a:p>
        </p:txBody>
      </p:sp>
    </p:spTree>
    <p:extLst>
      <p:ext uri="{BB962C8B-B14F-4D97-AF65-F5344CB8AC3E}">
        <p14:creationId xmlns:p14="http://schemas.microsoft.com/office/powerpoint/2010/main" val="2364742238"/>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11E495-F635-4086-9414-077D20D30B45}"/>
              </a:ext>
            </a:extLst>
          </p:cNvPr>
          <p:cNvSpPr>
            <a:spLocks noGrp="1"/>
          </p:cNvSpPr>
          <p:nvPr>
            <p:ph type="ctrTitle"/>
          </p:nvPr>
        </p:nvSpPr>
        <p:spPr>
          <a:xfrm>
            <a:off x="356995" y="1601158"/>
            <a:ext cx="10572000" cy="2971051"/>
          </a:xfrm>
        </p:spPr>
        <p:txBody>
          <a:bodyPr/>
          <a:lstStyle/>
          <a:p>
            <a:r>
              <a:rPr lang="es-ES" dirty="0"/>
              <a:t>JOHN DESMOND BERNAL</a:t>
            </a:r>
            <a:endParaRPr lang="es-AR" dirty="0"/>
          </a:p>
        </p:txBody>
      </p:sp>
      <p:sp>
        <p:nvSpPr>
          <p:cNvPr id="3" name="Subtítulo 2">
            <a:extLst>
              <a:ext uri="{FF2B5EF4-FFF2-40B4-BE49-F238E27FC236}">
                <a16:creationId xmlns:a16="http://schemas.microsoft.com/office/drawing/2014/main" id="{2843A0C2-13FE-4B6F-8206-285F1E71D309}"/>
              </a:ext>
            </a:extLst>
          </p:cNvPr>
          <p:cNvSpPr>
            <a:spLocks noGrp="1"/>
          </p:cNvSpPr>
          <p:nvPr>
            <p:ph type="subTitle" idx="1"/>
          </p:nvPr>
        </p:nvSpPr>
        <p:spPr>
          <a:xfrm>
            <a:off x="356995" y="5256842"/>
            <a:ext cx="10572000" cy="1262567"/>
          </a:xfrm>
        </p:spPr>
        <p:txBody>
          <a:bodyPr>
            <a:normAutofit/>
          </a:bodyPr>
          <a:lstStyle/>
          <a:p>
            <a:r>
              <a:rPr lang="es-ES" dirty="0"/>
              <a:t>Alumnos: Agustin Bernheim, Bruno Lema, Felipe Bustos Gil.</a:t>
            </a:r>
          </a:p>
          <a:p>
            <a:r>
              <a:rPr lang="es-AR" dirty="0"/>
              <a:t>Materia: Metodología de la Investigación. </a:t>
            </a:r>
          </a:p>
          <a:p>
            <a:r>
              <a:rPr lang="es-AR" dirty="0"/>
              <a:t>División: 2A</a:t>
            </a:r>
          </a:p>
        </p:txBody>
      </p:sp>
      <p:pic>
        <p:nvPicPr>
          <p:cNvPr id="5" name="Imagen 4">
            <a:extLst>
              <a:ext uri="{FF2B5EF4-FFF2-40B4-BE49-F238E27FC236}">
                <a16:creationId xmlns:a16="http://schemas.microsoft.com/office/drawing/2014/main" id="{4847950E-4475-41C5-937B-C1FC4A6504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4455" y="1060997"/>
            <a:ext cx="2743200" cy="3611880"/>
          </a:xfrm>
          <a:prstGeom prst="rect">
            <a:avLst/>
          </a:prstGeom>
        </p:spPr>
      </p:pic>
    </p:spTree>
    <p:extLst>
      <p:ext uri="{BB962C8B-B14F-4D97-AF65-F5344CB8AC3E}">
        <p14:creationId xmlns:p14="http://schemas.microsoft.com/office/powerpoint/2010/main" val="851134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E84B61-3EF4-4734-A6F0-C32191656C79}"/>
              </a:ext>
            </a:extLst>
          </p:cNvPr>
          <p:cNvSpPr>
            <a:spLocks noGrp="1"/>
          </p:cNvSpPr>
          <p:nvPr>
            <p:ph type="title"/>
          </p:nvPr>
        </p:nvSpPr>
        <p:spPr/>
        <p:txBody>
          <a:bodyPr/>
          <a:lstStyle/>
          <a:p>
            <a:r>
              <a:rPr lang="es-ES" dirty="0"/>
              <a:t>¿Quién fue John Desmond Bernal?</a:t>
            </a:r>
            <a:endParaRPr lang="es-AR" dirty="0"/>
          </a:p>
        </p:txBody>
      </p:sp>
      <p:sp>
        <p:nvSpPr>
          <p:cNvPr id="7" name="Marcador de contenido 6">
            <a:extLst>
              <a:ext uri="{FF2B5EF4-FFF2-40B4-BE49-F238E27FC236}">
                <a16:creationId xmlns:a16="http://schemas.microsoft.com/office/drawing/2014/main" id="{FEB1BE07-B822-42CA-8327-88291A9FF74E}"/>
              </a:ext>
            </a:extLst>
          </p:cNvPr>
          <p:cNvSpPr>
            <a:spLocks noGrp="1"/>
          </p:cNvSpPr>
          <p:nvPr>
            <p:ph idx="1"/>
          </p:nvPr>
        </p:nvSpPr>
        <p:spPr>
          <a:xfrm>
            <a:off x="810000" y="2774301"/>
            <a:ext cx="10554574" cy="3636511"/>
          </a:xfrm>
        </p:spPr>
        <p:txBody>
          <a:bodyPr/>
          <a:lstStyle/>
          <a:p>
            <a:r>
              <a:rPr lang="es-ES" dirty="0"/>
              <a:t>Nació el 10 de mayo de 1901 en Nenagh, Irlanda,</a:t>
            </a:r>
          </a:p>
          <a:p>
            <a:r>
              <a:rPr lang="es-ES" dirty="0"/>
              <a:t>Fue un cristalógrafo con profundos intereses en historia, sociología y filosofía.</a:t>
            </a:r>
          </a:p>
          <a:p>
            <a:r>
              <a:rPr lang="es-ES" dirty="0"/>
              <a:t>Su obra mas importante fue “The Social Function of Science” en 1939.</a:t>
            </a:r>
          </a:p>
          <a:p>
            <a:r>
              <a:rPr lang="es-ES" dirty="0"/>
              <a:t>Falleció el 15 de septiembre de 1971 a los 70 años en Camden Town, Inglaterra.</a:t>
            </a:r>
          </a:p>
          <a:p>
            <a:endParaRPr lang="es-ES" dirty="0"/>
          </a:p>
          <a:p>
            <a:endParaRPr lang="es-ES" dirty="0"/>
          </a:p>
        </p:txBody>
      </p:sp>
    </p:spTree>
    <p:extLst>
      <p:ext uri="{BB962C8B-B14F-4D97-AF65-F5344CB8AC3E}">
        <p14:creationId xmlns:p14="http://schemas.microsoft.com/office/powerpoint/2010/main" val="4098390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E087C6-F558-4E45-A964-D58C6631462E}"/>
              </a:ext>
            </a:extLst>
          </p:cNvPr>
          <p:cNvSpPr>
            <a:spLocks noGrp="1"/>
          </p:cNvSpPr>
          <p:nvPr>
            <p:ph type="title"/>
          </p:nvPr>
        </p:nvSpPr>
        <p:spPr/>
        <p:txBody>
          <a:bodyPr/>
          <a:lstStyle/>
          <a:p>
            <a:r>
              <a:rPr lang="es-ES" dirty="0"/>
              <a:t>Lo más importante de Bernal</a:t>
            </a:r>
            <a:endParaRPr lang="es-AR" dirty="0"/>
          </a:p>
        </p:txBody>
      </p:sp>
      <p:sp>
        <p:nvSpPr>
          <p:cNvPr id="3" name="Marcador de contenido 2">
            <a:extLst>
              <a:ext uri="{FF2B5EF4-FFF2-40B4-BE49-F238E27FC236}">
                <a16:creationId xmlns:a16="http://schemas.microsoft.com/office/drawing/2014/main" id="{F8A35FA8-9A30-4F9D-B18A-6CC385ADEA5C}"/>
              </a:ext>
            </a:extLst>
          </p:cNvPr>
          <p:cNvSpPr>
            <a:spLocks noGrp="1"/>
          </p:cNvSpPr>
          <p:nvPr>
            <p:ph idx="1"/>
          </p:nvPr>
        </p:nvSpPr>
        <p:spPr/>
        <p:txBody>
          <a:bodyPr/>
          <a:lstStyle/>
          <a:p>
            <a:r>
              <a:rPr lang="es-ES" dirty="0"/>
              <a:t>Fue el principio de planificación, según este principio, el capitalismo no deja que la ciencia avance.</a:t>
            </a:r>
            <a:endParaRPr lang="es-AR" dirty="0"/>
          </a:p>
          <a:p>
            <a:pPr lvl="1"/>
            <a:r>
              <a:rPr lang="es-ES" dirty="0"/>
              <a:t>La ciencia se usa para fines lucrativos y no para el bien de la humanidad.</a:t>
            </a:r>
          </a:p>
          <a:p>
            <a:pPr lvl="1"/>
            <a:r>
              <a:rPr lang="es-ES" dirty="0"/>
              <a:t>El capitalismo está mal organizado y la ciencia en una sociedad mal organizada no funciona.</a:t>
            </a:r>
          </a:p>
        </p:txBody>
      </p:sp>
    </p:spTree>
    <p:extLst>
      <p:ext uri="{BB962C8B-B14F-4D97-AF65-F5344CB8AC3E}">
        <p14:creationId xmlns:p14="http://schemas.microsoft.com/office/powerpoint/2010/main" val="262847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497819-3210-4E14-AC09-C659FC1EDDA2}"/>
              </a:ext>
            </a:extLst>
          </p:cNvPr>
          <p:cNvSpPr>
            <a:spLocks noGrp="1"/>
          </p:cNvSpPr>
          <p:nvPr>
            <p:ph type="title"/>
          </p:nvPr>
        </p:nvSpPr>
        <p:spPr/>
        <p:txBody>
          <a:bodyPr/>
          <a:lstStyle/>
          <a:p>
            <a:r>
              <a:rPr lang="es-ES" dirty="0"/>
              <a:t>La obra de Bernal</a:t>
            </a:r>
            <a:endParaRPr lang="es-AR" dirty="0"/>
          </a:p>
        </p:txBody>
      </p:sp>
      <p:sp>
        <p:nvSpPr>
          <p:cNvPr id="3" name="Marcador de contenido 2">
            <a:extLst>
              <a:ext uri="{FF2B5EF4-FFF2-40B4-BE49-F238E27FC236}">
                <a16:creationId xmlns:a16="http://schemas.microsoft.com/office/drawing/2014/main" id="{00C45379-99D4-48EA-9BDF-F944B4828113}"/>
              </a:ext>
            </a:extLst>
          </p:cNvPr>
          <p:cNvSpPr>
            <a:spLocks noGrp="1"/>
          </p:cNvSpPr>
          <p:nvPr>
            <p:ph idx="1"/>
          </p:nvPr>
        </p:nvSpPr>
        <p:spPr>
          <a:xfrm>
            <a:off x="818712" y="2222287"/>
            <a:ext cx="9868862" cy="3636511"/>
          </a:xfrm>
        </p:spPr>
        <p:txBody>
          <a:bodyPr/>
          <a:lstStyle/>
          <a:p>
            <a:r>
              <a:rPr lang="es-ES" dirty="0"/>
              <a:t>Se llamó “The Social Function of Science”.</a:t>
            </a:r>
          </a:p>
          <a:p>
            <a:r>
              <a:rPr lang="es-ES" dirty="0"/>
              <a:t>Se enfocó en la ciencia y la tecnología.</a:t>
            </a:r>
          </a:p>
          <a:p>
            <a:r>
              <a:rPr lang="es-ES" dirty="0"/>
              <a:t>En la primera mitad hace un estudio exhaustivo del sistema de investigación y desarrollo en la Inglaterra prebélica.</a:t>
            </a:r>
          </a:p>
          <a:p>
            <a:r>
              <a:rPr lang="es-AR" dirty="0"/>
              <a:t>En la segunda mitad propone un modelo de política científica de innovación.</a:t>
            </a:r>
          </a:p>
        </p:txBody>
      </p:sp>
    </p:spTree>
    <p:extLst>
      <p:ext uri="{BB962C8B-B14F-4D97-AF65-F5344CB8AC3E}">
        <p14:creationId xmlns:p14="http://schemas.microsoft.com/office/powerpoint/2010/main" val="2084952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0157A9-F02E-4D66-A7FD-EA017828D3F5}"/>
              </a:ext>
            </a:extLst>
          </p:cNvPr>
          <p:cNvSpPr>
            <a:spLocks noGrp="1"/>
          </p:cNvSpPr>
          <p:nvPr>
            <p:ph type="title"/>
          </p:nvPr>
        </p:nvSpPr>
        <p:spPr>
          <a:xfrm>
            <a:off x="810000" y="447188"/>
            <a:ext cx="10571998" cy="817069"/>
          </a:xfrm>
        </p:spPr>
        <p:txBody>
          <a:bodyPr/>
          <a:lstStyle/>
          <a:p>
            <a:r>
              <a:rPr lang="es-ES"/>
              <a:t>Pasos del </a:t>
            </a:r>
            <a:r>
              <a:rPr lang="es-ES" dirty="0"/>
              <a:t>método de Bernal</a:t>
            </a:r>
            <a:endParaRPr lang="es-AR" dirty="0"/>
          </a:p>
        </p:txBody>
      </p:sp>
      <p:sp>
        <p:nvSpPr>
          <p:cNvPr id="3" name="Marcador de contenido 2">
            <a:extLst>
              <a:ext uri="{FF2B5EF4-FFF2-40B4-BE49-F238E27FC236}">
                <a16:creationId xmlns:a16="http://schemas.microsoft.com/office/drawing/2014/main" id="{6C8BA034-94B8-468E-ADC7-A509164C5E10}"/>
              </a:ext>
            </a:extLst>
          </p:cNvPr>
          <p:cNvSpPr>
            <a:spLocks noGrp="1"/>
          </p:cNvSpPr>
          <p:nvPr>
            <p:ph idx="1"/>
          </p:nvPr>
        </p:nvSpPr>
        <p:spPr>
          <a:xfrm>
            <a:off x="836136" y="3283888"/>
            <a:ext cx="10554574" cy="3267987"/>
          </a:xfrm>
        </p:spPr>
        <p:txBody>
          <a:bodyPr>
            <a:normAutofit fontScale="92500" lnSpcReduction="20000"/>
          </a:bodyPr>
          <a:lstStyle/>
          <a:p>
            <a:r>
              <a:rPr lang="es-AR" sz="1500" dirty="0">
                <a:effectLst/>
                <a:latin typeface="Calibri" panose="020F0502020204030204" pitchFamily="34" charset="0"/>
                <a:ea typeface="Calibri" panose="020F0502020204030204" pitchFamily="34" charset="0"/>
                <a:cs typeface="Times New Roman" panose="02020603050405020304" pitchFamily="18" charset="0"/>
              </a:rPr>
              <a:t>El primer paso es el diagnóstico que hace Bernal de la ciencia y su relación con el aparato productivo: “La ciencia ha dejado de ser una ocupación de nobles curiosos o de mentes ingeniosas apoyadas por patrones ricos y se ha convertido en una industria apoyada por grandes monopolios estatales y por el propio estado. El postulado </a:t>
            </a:r>
            <a:r>
              <a:rPr lang="es-AR" sz="1500" dirty="0" err="1">
                <a:effectLst/>
                <a:latin typeface="Calibri" panose="020F0502020204030204" pitchFamily="34" charset="0"/>
                <a:ea typeface="Calibri" panose="020F0502020204030204" pitchFamily="34" charset="0"/>
                <a:cs typeface="Times New Roman" panose="02020603050405020304" pitchFamily="18" charset="0"/>
              </a:rPr>
              <a:t>bernalíano</a:t>
            </a:r>
            <a:r>
              <a:rPr lang="es-AR" sz="1500" dirty="0">
                <a:effectLst/>
                <a:latin typeface="Calibri" panose="020F0502020204030204" pitchFamily="34" charset="0"/>
                <a:ea typeface="Calibri" panose="020F0502020204030204" pitchFamily="34" charset="0"/>
                <a:cs typeface="Times New Roman" panose="02020603050405020304" pitchFamily="18" charset="0"/>
              </a:rPr>
              <a:t> del carácter institucional de la ciencia habría de tardar décadas en ser reconocido ampliamente</a:t>
            </a:r>
          </a:p>
          <a:p>
            <a:r>
              <a:rPr lang="es-AR" sz="1500" dirty="0">
                <a:effectLst/>
                <a:latin typeface="Calibri" panose="020F0502020204030204" pitchFamily="34" charset="0"/>
                <a:ea typeface="Calibri" panose="020F0502020204030204" pitchFamily="34" charset="0"/>
                <a:cs typeface="Times New Roman" panose="02020603050405020304" pitchFamily="18" charset="0"/>
              </a:rPr>
              <a:t> El segundo postulado central en la aproximación </a:t>
            </a:r>
            <a:r>
              <a:rPr lang="es-AR" sz="1500" dirty="0" err="1">
                <a:effectLst/>
                <a:latin typeface="Calibri" panose="020F0502020204030204" pitchFamily="34" charset="0"/>
                <a:ea typeface="Calibri" panose="020F0502020204030204" pitchFamily="34" charset="0"/>
                <a:cs typeface="Times New Roman" panose="02020603050405020304" pitchFamily="18" charset="0"/>
              </a:rPr>
              <a:t>bernaliana</a:t>
            </a:r>
            <a:r>
              <a:rPr lang="es-AR" sz="1500" dirty="0">
                <a:effectLst/>
                <a:latin typeface="Calibri" panose="020F0502020204030204" pitchFamily="34" charset="0"/>
                <a:ea typeface="Calibri" panose="020F0502020204030204" pitchFamily="34" charset="0"/>
                <a:cs typeface="Times New Roman" panose="02020603050405020304" pitchFamily="18" charset="0"/>
              </a:rPr>
              <a:t>, el carácter esencialmente aplicado de la investigación científica. Mientras que el carácter institucional es descriptivo, esta segunda característica ya tiene fuerza constitutiva en lo que se refiere al conocimiento en la sociedad.</a:t>
            </a:r>
          </a:p>
          <a:p>
            <a:r>
              <a:rPr lang="es-AR" sz="1500" dirty="0">
                <a:effectLst/>
                <a:latin typeface="Calibri" panose="020F0502020204030204" pitchFamily="34" charset="0"/>
                <a:ea typeface="Calibri" panose="020F0502020204030204" pitchFamily="34" charset="0"/>
                <a:cs typeface="Times New Roman" panose="02020603050405020304" pitchFamily="18" charset="0"/>
              </a:rPr>
              <a:t> Así, nos confronta Bernal con dos concepciones de la ciencia. La primera es caracterizada con esta cita de La República: "Lo que a mí me parece —dice Platón— es que lo que dentro de lo cognoscible se ve al final, y con dificultad, es la Idea de Bien. Una vez percibida ha de concluirse que es la causa de todas las cosas rectas y bellas (...) y que es necesario tenerla a la vista para poder obrar con sabiduría, tanto en lo privado como en lo público“, Bernal cree que es la esencia de la primera concepción que no es otra que la búsqueda del conocimiento por el conocimiento.</a:t>
            </a:r>
          </a:p>
          <a:p>
            <a:r>
              <a:rPr lang="es-AR" sz="1500" dirty="0">
                <a:effectLst/>
                <a:latin typeface="Calibri" panose="020F0502020204030204" pitchFamily="34" charset="0"/>
                <a:ea typeface="Calibri" panose="020F0502020204030204" pitchFamily="34" charset="0"/>
                <a:cs typeface="Times New Roman" panose="02020603050405020304" pitchFamily="18" charset="0"/>
              </a:rPr>
              <a:t>El segundo argumento es de orden histórico. La ciencia, sostiene, que no hubiera sido posible sin la tecnología. El argumento histórico es una consecuencia de lo que es la segunda concepción de la ciencia, que es la sostenida por él: no hay distinción básica entre ciencia y tecnología, y la ciencia es un proyecto social que tiene como horizonte la satisfacción de las necesidades humanas en el doble sentido de disminuir los sufrimientos y crear bienestar. "Los caminos al poder y al conocimiento discurren juntos y son casi el mismo".</a:t>
            </a:r>
          </a:p>
          <a:p>
            <a:endParaRPr lang="es-AR"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3855145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358CE-7B5C-42B5-ACE2-9981B8B60D5E}"/>
              </a:ext>
            </a:extLst>
          </p:cNvPr>
          <p:cNvSpPr>
            <a:spLocks noGrp="1"/>
          </p:cNvSpPr>
          <p:nvPr>
            <p:ph type="title"/>
          </p:nvPr>
        </p:nvSpPr>
        <p:spPr/>
        <p:txBody>
          <a:bodyPr/>
          <a:lstStyle/>
          <a:p>
            <a:r>
              <a:rPr lang="es-ES" dirty="0"/>
              <a:t>Ventajas</a:t>
            </a:r>
            <a:endParaRPr lang="es-AR" dirty="0"/>
          </a:p>
        </p:txBody>
      </p:sp>
      <p:sp>
        <p:nvSpPr>
          <p:cNvPr id="3" name="Marcador de contenido 2">
            <a:extLst>
              <a:ext uri="{FF2B5EF4-FFF2-40B4-BE49-F238E27FC236}">
                <a16:creationId xmlns:a16="http://schemas.microsoft.com/office/drawing/2014/main" id="{784AF99B-0210-46E0-8D35-1AA0FE91F4FD}"/>
              </a:ext>
            </a:extLst>
          </p:cNvPr>
          <p:cNvSpPr>
            <a:spLocks noGrp="1"/>
          </p:cNvSpPr>
          <p:nvPr>
            <p:ph idx="1"/>
          </p:nvPr>
        </p:nvSpPr>
        <p:spPr>
          <a:xfrm>
            <a:off x="508319" y="2088064"/>
            <a:ext cx="11479549" cy="4769936"/>
          </a:xfrm>
        </p:spPr>
        <p:txBody>
          <a:bodyPr>
            <a:normAutofit/>
          </a:bodyPr>
          <a:lstStyle/>
          <a:p>
            <a:r>
              <a:rPr lang="es-ES" dirty="0"/>
              <a:t>El establecimiento de relaciones contractuales entre gobiernos y universidades y empresas privadas para la conducción de la investigación el aprendizaje académico y científico.</a:t>
            </a:r>
          </a:p>
          <a:p>
            <a:r>
              <a:rPr lang="es-ES" dirty="0"/>
              <a:t>Los esfuerzos gubernamentales para adiestrar un cierto número de especialistas en ramas particulares de la ciencia y la academia en un periodo determinado de tiempo.</a:t>
            </a:r>
          </a:p>
          <a:p>
            <a:r>
              <a:rPr lang="es-ES" dirty="0"/>
              <a:t>Las decisiones de promover ciertos campos de la investigación.</a:t>
            </a:r>
          </a:p>
          <a:p>
            <a:r>
              <a:rPr lang="es-ES" dirty="0"/>
              <a:t>Los planes gubernamentales de crear nuevas universidades e instituciones tecnológicas.</a:t>
            </a:r>
          </a:p>
          <a:p>
            <a:endParaRPr lang="es-AR" dirty="0"/>
          </a:p>
        </p:txBody>
      </p:sp>
    </p:spTree>
    <p:extLst>
      <p:ext uri="{BB962C8B-B14F-4D97-AF65-F5344CB8AC3E}">
        <p14:creationId xmlns:p14="http://schemas.microsoft.com/office/powerpoint/2010/main" val="3508430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B7AA49-96F1-446F-936B-30F798C6C1BE}"/>
              </a:ext>
            </a:extLst>
          </p:cNvPr>
          <p:cNvSpPr>
            <a:spLocks noGrp="1"/>
          </p:cNvSpPr>
          <p:nvPr>
            <p:ph type="title"/>
          </p:nvPr>
        </p:nvSpPr>
        <p:spPr/>
        <p:txBody>
          <a:bodyPr/>
          <a:lstStyle/>
          <a:p>
            <a:r>
              <a:rPr lang="es-ES" dirty="0"/>
              <a:t>Ventajas</a:t>
            </a:r>
            <a:endParaRPr lang="es-AR" dirty="0"/>
          </a:p>
        </p:txBody>
      </p:sp>
      <p:sp>
        <p:nvSpPr>
          <p:cNvPr id="3" name="Marcador de contenido 2">
            <a:extLst>
              <a:ext uri="{FF2B5EF4-FFF2-40B4-BE49-F238E27FC236}">
                <a16:creationId xmlns:a16="http://schemas.microsoft.com/office/drawing/2014/main" id="{AD9CC73D-5825-4EBF-824D-B006DC0BF4B5}"/>
              </a:ext>
            </a:extLst>
          </p:cNvPr>
          <p:cNvSpPr>
            <a:spLocks noGrp="1"/>
          </p:cNvSpPr>
          <p:nvPr>
            <p:ph idx="1"/>
          </p:nvPr>
        </p:nvSpPr>
        <p:spPr>
          <a:xfrm>
            <a:off x="818712" y="2666903"/>
            <a:ext cx="10554574" cy="3636511"/>
          </a:xfrm>
        </p:spPr>
        <p:txBody>
          <a:bodyPr/>
          <a:lstStyle/>
          <a:p>
            <a:r>
              <a:rPr lang="es-ES" dirty="0"/>
              <a:t>Los planes gubernamentales y políticas de atraer a los más talentosos a las carreras en ciencia y académicas.</a:t>
            </a:r>
          </a:p>
          <a:p>
            <a:r>
              <a:rPr lang="es-ES" dirty="0"/>
              <a:t>El fomento gubernamental de la utilización económica de los resultados de la investigación.</a:t>
            </a:r>
          </a:p>
          <a:p>
            <a:r>
              <a:rPr lang="es-ES" dirty="0"/>
              <a:t>La dirección real de los laboratorios gubernamentales.</a:t>
            </a:r>
          </a:p>
          <a:p>
            <a:r>
              <a:rPr lang="es-ES" dirty="0"/>
              <a:t>La incorporación de la consultoría técnica y científica en el proceso normal de gobierno.</a:t>
            </a:r>
          </a:p>
          <a:p>
            <a:r>
              <a:rPr lang="es-ES" dirty="0"/>
              <a:t>La búsqueda de modos de apoyar la ciencia y la enseñanza que respete la autonomía de las instituciones intelectuales mientras obtiene ciertos servicios deseados.</a:t>
            </a:r>
          </a:p>
          <a:p>
            <a:endParaRPr lang="es-AR" dirty="0"/>
          </a:p>
        </p:txBody>
      </p:sp>
    </p:spTree>
    <p:extLst>
      <p:ext uri="{BB962C8B-B14F-4D97-AF65-F5344CB8AC3E}">
        <p14:creationId xmlns:p14="http://schemas.microsoft.com/office/powerpoint/2010/main" val="139052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ADF85E-743A-45BC-B339-E5BACB1EE129}"/>
              </a:ext>
            </a:extLst>
          </p:cNvPr>
          <p:cNvSpPr>
            <a:spLocks noGrp="1"/>
          </p:cNvSpPr>
          <p:nvPr>
            <p:ph type="title"/>
          </p:nvPr>
        </p:nvSpPr>
        <p:spPr/>
        <p:txBody>
          <a:bodyPr/>
          <a:lstStyle/>
          <a:p>
            <a:r>
              <a:rPr lang="es-ES" dirty="0"/>
              <a:t>Desventajas</a:t>
            </a:r>
            <a:endParaRPr lang="es-AR" dirty="0"/>
          </a:p>
        </p:txBody>
      </p:sp>
      <p:sp>
        <p:nvSpPr>
          <p:cNvPr id="3" name="Marcador de contenido 2">
            <a:extLst>
              <a:ext uri="{FF2B5EF4-FFF2-40B4-BE49-F238E27FC236}">
                <a16:creationId xmlns:a16="http://schemas.microsoft.com/office/drawing/2014/main" id="{A788E268-0BB7-4998-B695-59C183C49792}"/>
              </a:ext>
            </a:extLst>
          </p:cNvPr>
          <p:cNvSpPr>
            <a:spLocks noGrp="1"/>
          </p:cNvSpPr>
          <p:nvPr>
            <p:ph idx="1"/>
          </p:nvPr>
        </p:nvSpPr>
        <p:spPr>
          <a:xfrm>
            <a:off x="818712" y="2222287"/>
            <a:ext cx="10554574" cy="3985566"/>
          </a:xfrm>
        </p:spPr>
        <p:txBody>
          <a:bodyPr/>
          <a:lstStyle/>
          <a:p>
            <a:r>
              <a:rPr lang="es-ES" dirty="0"/>
              <a:t>Ciertas demandas que son políticas en el sentido de servir sólo al interés primario de un partido son ilegítimas.</a:t>
            </a:r>
          </a:p>
          <a:p>
            <a:r>
              <a:rPr lang="es-ES" dirty="0"/>
              <a:t>La exclusión de otras materias reconocidas universalmente de investigación y enseñanza o la intrusión de creencias políticas y gubernamentales en la sustancia del trabajo intelectual o la influencia de los gobiernos en el nombramiento del personal de enseñanza e investigación sobre bases políticas, raciales o ideológicas son también ilegítimas.</a:t>
            </a:r>
          </a:p>
          <a:p>
            <a:r>
              <a:rPr lang="es-ES" dirty="0"/>
              <a:t>También es ilegítimo que las demandas de científicos y académicos tengan que estar de acuerdo con las políticas de su gobierno o de lo contrario sean excluidas o degradadas. </a:t>
            </a:r>
            <a:endParaRPr lang="es-AR" dirty="0"/>
          </a:p>
        </p:txBody>
      </p:sp>
    </p:spTree>
    <p:extLst>
      <p:ext uri="{BB962C8B-B14F-4D97-AF65-F5344CB8AC3E}">
        <p14:creationId xmlns:p14="http://schemas.microsoft.com/office/powerpoint/2010/main" val="21772507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49</TotalTime>
  <Words>802</Words>
  <Application>Microsoft Office PowerPoint</Application>
  <PresentationFormat>Panorámica</PresentationFormat>
  <Paragraphs>41</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Calibri</vt:lpstr>
      <vt:lpstr>Century Gothic</vt:lpstr>
      <vt:lpstr>Wingdings 2</vt:lpstr>
      <vt:lpstr>Citable</vt:lpstr>
      <vt:lpstr>JOHN DESMOND BERNAL</vt:lpstr>
      <vt:lpstr>¿Quién fue John Desmond Bernal?</vt:lpstr>
      <vt:lpstr>Lo más importante de Bernal</vt:lpstr>
      <vt:lpstr>La obra de Bernal</vt:lpstr>
      <vt:lpstr>Pasos del método de Bernal</vt:lpstr>
      <vt:lpstr>Ventajas</vt:lpstr>
      <vt:lpstr>Ventajas</vt:lpstr>
      <vt:lpstr>Desventajas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JOHN DESMOND BERNAL</dc:title>
  <dc:creator>agustin bernheim</dc:creator>
  <cp:lastModifiedBy>Bruno Lema</cp:lastModifiedBy>
  <cp:revision>7</cp:revision>
  <dcterms:created xsi:type="dcterms:W3CDTF">2020-11-08T20:55:42Z</dcterms:created>
  <dcterms:modified xsi:type="dcterms:W3CDTF">2020-11-08T22:47:17Z</dcterms:modified>
</cp:coreProperties>
</file>