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8" autoAdjust="0"/>
    <p:restoredTop sz="94660"/>
  </p:normalViewPr>
  <p:slideViewPr>
    <p:cSldViewPr snapToGrid="0">
      <p:cViewPr varScale="1">
        <p:scale>
          <a:sx n="84" d="100"/>
          <a:sy n="84" d="100"/>
        </p:scale>
        <p:origin x="95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E028AA-A389-4774-9F5E-0CC759A3D0C5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BA4EB1-53FD-45B7-9C21-68CE69CC8D62}" type="slidenum">
              <a:rPr lang="en-US" smtClean="0"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10281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28AA-A389-4774-9F5E-0CC759A3D0C5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4EB1-53FD-45B7-9C21-68CE69CC8D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28AA-A389-4774-9F5E-0CC759A3D0C5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4EB1-53FD-45B7-9C21-68CE69CC8D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5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28AA-A389-4774-9F5E-0CC759A3D0C5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4EB1-53FD-45B7-9C21-68CE69CC8D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99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E028AA-A389-4774-9F5E-0CC759A3D0C5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BA4EB1-53FD-45B7-9C21-68CE69CC8D6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81429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28AA-A389-4774-9F5E-0CC759A3D0C5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4EB1-53FD-45B7-9C21-68CE69CC8D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168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28AA-A389-4774-9F5E-0CC759A3D0C5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4EB1-53FD-45B7-9C21-68CE69CC8D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45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28AA-A389-4774-9F5E-0CC759A3D0C5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4EB1-53FD-45B7-9C21-68CE69CC8D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93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28AA-A389-4774-9F5E-0CC759A3D0C5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4EB1-53FD-45B7-9C21-68CE69CC8D6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6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E028AA-A389-4774-9F5E-0CC759A3D0C5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BA4EB1-53FD-45B7-9C21-68CE69CC8D6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4426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E028AA-A389-4774-9F5E-0CC759A3D0C5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BA4EB1-53FD-45B7-9C21-68CE69CC8D6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877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7E028AA-A389-4774-9F5E-0CC759A3D0C5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CBA4EB1-53FD-45B7-9C21-68CE69CC8D6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148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9" r:id="rId1"/>
    <p:sldLayoutId id="2147484350" r:id="rId2"/>
    <p:sldLayoutId id="2147484351" r:id="rId3"/>
    <p:sldLayoutId id="2147484352" r:id="rId4"/>
    <p:sldLayoutId id="2147484353" r:id="rId5"/>
    <p:sldLayoutId id="2147484354" r:id="rId6"/>
    <p:sldLayoutId id="2147484355" r:id="rId7"/>
    <p:sldLayoutId id="2147484356" r:id="rId8"/>
    <p:sldLayoutId id="2147484357" r:id="rId9"/>
    <p:sldLayoutId id="2147484358" r:id="rId10"/>
    <p:sldLayoutId id="21474843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435806" y="2263462"/>
            <a:ext cx="74214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la ciencia a la MACROCIENCIA</a:t>
            </a:r>
            <a:endParaRPr lang="es-AR" sz="6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788152" y="4992624"/>
            <a:ext cx="2193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Alumnos: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Gimenez, Karen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Díaz, Nicolás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Caffaro, Facundo </a:t>
            </a:r>
            <a:endParaRPr lang="es-AR" dirty="0"/>
          </a:p>
        </p:txBody>
      </p:sp>
      <p:sp>
        <p:nvSpPr>
          <p:cNvPr id="2" name="CuadroTexto 1"/>
          <p:cNvSpPr txBox="1"/>
          <p:nvPr/>
        </p:nvSpPr>
        <p:spPr>
          <a:xfrm>
            <a:off x="1183788" y="4992623"/>
            <a:ext cx="235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Materia: Metodología de la investigación</a:t>
            </a: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3678878" y="5001766"/>
            <a:ext cx="1964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Profesora: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Mónica Estrany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829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52144" y="37937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Origen: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635608" y="4050789"/>
            <a:ext cx="925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sng" dirty="0"/>
              <a:t>Solla Price</a:t>
            </a:r>
            <a:r>
              <a:rPr lang="es-AR" u="sng" dirty="0" smtClean="0"/>
              <a:t>:</a:t>
            </a:r>
          </a:p>
          <a:p>
            <a:r>
              <a:rPr lang="es-AR" dirty="0" smtClean="0"/>
              <a:t>Se </a:t>
            </a:r>
            <a:r>
              <a:rPr lang="es-AR" dirty="0"/>
              <a:t>propuso introducir una metodología cuantitativa para el estudio de la </a:t>
            </a:r>
            <a:r>
              <a:rPr lang="es-AR" dirty="0" smtClean="0"/>
              <a:t>ciencia.</a:t>
            </a:r>
          </a:p>
          <a:p>
            <a:r>
              <a:rPr lang="es-AR" dirty="0" smtClean="0"/>
              <a:t>Esto lo </a:t>
            </a:r>
            <a:r>
              <a:rPr lang="es-AR" dirty="0"/>
              <a:t>llevo a proponer dos leyes matemáticas conjeturales y sujetas a contrastación empírica: </a:t>
            </a:r>
            <a:r>
              <a:rPr lang="es-AR" b="1" dirty="0" smtClean="0"/>
              <a:t>la</a:t>
            </a:r>
            <a:r>
              <a:rPr lang="es-AR" b="1" dirty="0"/>
              <a:t> ley de crecimiento exponencial</a:t>
            </a:r>
            <a:r>
              <a:rPr lang="es-AR" dirty="0"/>
              <a:t> y </a:t>
            </a:r>
            <a:r>
              <a:rPr lang="es-AR" b="1" dirty="0"/>
              <a:t>la ley de saturación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1635608" y="5458736"/>
            <a:ext cx="9437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u="sng" dirty="0"/>
              <a:t>Alvin Weinberg:</a:t>
            </a:r>
            <a:endParaRPr lang="en-US" dirty="0"/>
          </a:p>
          <a:p>
            <a:r>
              <a:rPr lang="es-AR" dirty="0" smtClean="0"/>
              <a:t>Propuso </a:t>
            </a:r>
            <a:r>
              <a:rPr lang="es-AR" dirty="0"/>
              <a:t>que era un</a:t>
            </a:r>
            <a:r>
              <a:rPr lang="es-AR" i="1" dirty="0"/>
              <a:t> </a:t>
            </a:r>
            <a:r>
              <a:rPr lang="es-AR" dirty="0"/>
              <a:t>criterio económico, el más acertado para caracterizar como macrocientífico </a:t>
            </a:r>
            <a:r>
              <a:rPr lang="es-AR" dirty="0" smtClean="0"/>
              <a:t>a </a:t>
            </a:r>
            <a:r>
              <a:rPr lang="es-AR" dirty="0"/>
              <a:t>un </a:t>
            </a:r>
            <a:r>
              <a:rPr lang="es-AR" dirty="0" smtClean="0"/>
              <a:t>proyecto: es preciso que su realización requiera una parte significativa del PIB de un país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1635607" y="980849"/>
            <a:ext cx="9437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La macrociencia surge </a:t>
            </a:r>
            <a:r>
              <a:rPr lang="es-AR" dirty="0"/>
              <a:t>en la segunda guerra mundial en los estados unidos en </a:t>
            </a:r>
            <a:r>
              <a:rPr lang="es-AR" dirty="0" smtClean="0"/>
              <a:t>el </a:t>
            </a:r>
            <a:r>
              <a:rPr lang="es-AR" dirty="0"/>
              <a:t>campo de </a:t>
            </a:r>
            <a:r>
              <a:rPr lang="es-AR" dirty="0" smtClean="0"/>
              <a:t>la </a:t>
            </a:r>
            <a:r>
              <a:rPr lang="es-AR" dirty="0"/>
              <a:t>física matemática militarizada, que contribuyo decisivamente a su victoria militar. </a:t>
            </a:r>
            <a:endParaRPr lang="en-US" dirty="0"/>
          </a:p>
          <a:p>
            <a:endParaRPr lang="es-AR" b="1" i="1" u="sng" dirty="0" smtClean="0"/>
          </a:p>
          <a:p>
            <a:r>
              <a:rPr lang="es-AR" b="1" i="1" u="sng" dirty="0" smtClean="0"/>
              <a:t>Proyectos iniciales de la macrociencia (</a:t>
            </a:r>
            <a:r>
              <a:rPr lang="es-AR" b="1" i="1" u="sng" dirty="0"/>
              <a:t>En EEUU</a:t>
            </a:r>
            <a:r>
              <a:rPr lang="es-AR" b="1" i="1" u="sng" dirty="0" smtClean="0"/>
              <a:t>):</a:t>
            </a:r>
            <a:endParaRPr lang="en-US" dirty="0" smtClean="0"/>
          </a:p>
          <a:p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b="1" dirty="0" smtClean="0"/>
              <a:t>El </a:t>
            </a:r>
            <a:r>
              <a:rPr lang="es-AR" b="1" dirty="0"/>
              <a:t>Radiation Laboratory de Berkeley.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b="1" dirty="0"/>
              <a:t>E</a:t>
            </a:r>
            <a:r>
              <a:rPr lang="es-AR" b="1" dirty="0" smtClean="0"/>
              <a:t>l </a:t>
            </a:r>
            <a:r>
              <a:rPr lang="es-AR" b="1" dirty="0"/>
              <a:t>Radiation Laboratory del M.I.T.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b="1" dirty="0" smtClean="0"/>
              <a:t>El </a:t>
            </a:r>
            <a:r>
              <a:rPr lang="es-AR" b="1" dirty="0"/>
              <a:t>proyecto ENIAC </a:t>
            </a:r>
            <a:r>
              <a:rPr lang="es-AR" dirty="0"/>
              <a:t>de la Moore School de</a:t>
            </a:r>
            <a:r>
              <a:rPr lang="es-AR" b="1" dirty="0"/>
              <a:t> </a:t>
            </a:r>
            <a:r>
              <a:rPr lang="es-AR" dirty="0"/>
              <a:t>Pennsylvania.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b="1" dirty="0" smtClean="0"/>
              <a:t>El </a:t>
            </a:r>
            <a:r>
              <a:rPr lang="es-AR" b="1" dirty="0"/>
              <a:t>Proyecto Manhattan (Los Álamos) (</a:t>
            </a:r>
            <a:r>
              <a:rPr lang="es-AR" dirty="0"/>
              <a:t>auténtico</a:t>
            </a:r>
            <a:r>
              <a:rPr lang="es-AR" i="1" dirty="0"/>
              <a:t> paradigma de la macrociencia, </a:t>
            </a:r>
          </a:p>
          <a:p>
            <a:pPr lvl="0"/>
            <a:r>
              <a:rPr lang="es-AR" i="1" dirty="0"/>
              <a:t> </a:t>
            </a:r>
            <a:r>
              <a:rPr lang="es-AR" i="1" dirty="0" smtClean="0"/>
              <a:t>    que </a:t>
            </a:r>
            <a:r>
              <a:rPr lang="es-AR" i="1" dirty="0"/>
              <a:t>condujo a la fabricación de las primeras bombas atómicas</a:t>
            </a:r>
            <a:r>
              <a:rPr lang="es-AR" i="1" dirty="0" smtClean="0"/>
              <a:t>)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58399" y="2940344"/>
            <a:ext cx="1838991" cy="231077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98" y="2997789"/>
            <a:ext cx="1838991" cy="219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3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52144" y="37937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Origen: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635609" y="3615524"/>
            <a:ext cx="8642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Peter Galison:</a:t>
            </a:r>
            <a:endParaRPr lang="en-US" dirty="0"/>
          </a:p>
          <a:p>
            <a:r>
              <a:rPr lang="es-AR" dirty="0" smtClean="0"/>
              <a:t>Él, junto </a:t>
            </a:r>
            <a:r>
              <a:rPr lang="es-AR" dirty="0"/>
              <a:t>con Hevly editó las actas del Simposio de </a:t>
            </a:r>
            <a:r>
              <a:rPr lang="es-AR" dirty="0" smtClean="0"/>
              <a:t>1988, </a:t>
            </a:r>
            <a:r>
              <a:rPr lang="es-AR" dirty="0"/>
              <a:t>sobre si la macrociencia se </a:t>
            </a:r>
            <a:r>
              <a:rPr lang="es-AR" dirty="0" smtClean="0"/>
              <a:t>caracteriza por </a:t>
            </a:r>
            <a:r>
              <a:rPr lang="es-AR" dirty="0"/>
              <a:t>criterios cualitativos o cuantitativos, esto </a:t>
            </a:r>
            <a:r>
              <a:rPr lang="es-AR" dirty="0" smtClean="0"/>
              <a:t>afecta </a:t>
            </a:r>
            <a:r>
              <a:rPr lang="es-AR" dirty="0"/>
              <a:t>en que la megaciencia tiene </a:t>
            </a:r>
            <a:r>
              <a:rPr lang="es-AR" dirty="0" smtClean="0"/>
              <a:t>muchas </a:t>
            </a:r>
            <a:r>
              <a:rPr lang="es-AR" dirty="0"/>
              <a:t>caras y </a:t>
            </a:r>
            <a:r>
              <a:rPr lang="es-AR" dirty="0" smtClean="0"/>
              <a:t>que </a:t>
            </a:r>
            <a:r>
              <a:rPr lang="es-AR" dirty="0"/>
              <a:t>su indagación es difícil y compleja.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1635608" y="5262140"/>
            <a:ext cx="7782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Robert W. Smith:</a:t>
            </a:r>
            <a:endParaRPr lang="en-US" dirty="0"/>
          </a:p>
          <a:p>
            <a:r>
              <a:rPr lang="es-AR" dirty="0"/>
              <a:t>Caracteriza la Big Science (Gran Ciencia) por su politización, burocratización, alto riesgo y </a:t>
            </a:r>
            <a:r>
              <a:rPr lang="es-AR" dirty="0" smtClean="0"/>
              <a:t>pérdida </a:t>
            </a:r>
            <a:r>
              <a:rPr lang="es-AR" dirty="0"/>
              <a:t>de autonomía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1635608" y="1137912"/>
            <a:ext cx="91451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/>
              <a:t>Bruce Hevly:</a:t>
            </a:r>
            <a:endParaRPr lang="en-US" b="1" dirty="0"/>
          </a:p>
          <a:p>
            <a:r>
              <a:rPr lang="es-AR" dirty="0" smtClean="0"/>
              <a:t>Este historiador de la ciencia indicó que los altos presupuestos y los “instrumentos grandes o caros” indican que algo ha cambiado, pero que el concepto de </a:t>
            </a:r>
            <a:r>
              <a:rPr lang="es-AR" b="1" dirty="0" smtClean="0"/>
              <a:t>macrociencia</a:t>
            </a:r>
            <a:r>
              <a:rPr lang="es-AR" dirty="0" smtClean="0"/>
              <a:t> precede </a:t>
            </a:r>
            <a:r>
              <a:rPr lang="es-AR" dirty="0"/>
              <a:t>a esos cambios y </a:t>
            </a:r>
            <a:r>
              <a:rPr lang="es-AR" dirty="0" smtClean="0"/>
              <a:t>se </a:t>
            </a:r>
            <a:r>
              <a:rPr lang="es-AR" dirty="0"/>
              <a:t>caracteriza por: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dirty="0"/>
              <a:t>Concentrar los recursos en unos pocos centros de investigación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dirty="0"/>
              <a:t>Especializar los laboratorios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AR" dirty="0" smtClean="0"/>
              <a:t>Incrementar el poder militar, el potencial industrial, la salud o el prestigio de un país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567" y="3730958"/>
            <a:ext cx="1735832" cy="216979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711" y="3528985"/>
            <a:ext cx="1717543" cy="257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3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52144" y="379379"/>
            <a:ext cx="1434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/>
              <a:t>Historia</a:t>
            </a:r>
            <a:r>
              <a:rPr lang="en-US" sz="2800" dirty="0" smtClean="0"/>
              <a:t>: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1571600" y="1148785"/>
            <a:ext cx="1034212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Los datos que presentó Solla </a:t>
            </a:r>
            <a:r>
              <a:rPr lang="es-AR" dirty="0" smtClean="0"/>
              <a:t>Price, </a:t>
            </a:r>
            <a:r>
              <a:rPr lang="es-AR" dirty="0"/>
              <a:t>le permitieron afirmar que la </a:t>
            </a:r>
            <a:r>
              <a:rPr lang="es-AR" dirty="0" smtClean="0"/>
              <a:t>ciencia </a:t>
            </a:r>
            <a:r>
              <a:rPr lang="es-AR" dirty="0"/>
              <a:t>había crecido </a:t>
            </a:r>
            <a:endParaRPr lang="es-AR" dirty="0" smtClean="0"/>
          </a:p>
          <a:p>
            <a:r>
              <a:rPr lang="es-AR" dirty="0" smtClean="0"/>
              <a:t>exponencialmente en </a:t>
            </a:r>
            <a:r>
              <a:rPr lang="es-AR" dirty="0"/>
              <a:t>tamaño durante el siglo XX. </a:t>
            </a:r>
            <a:endParaRPr lang="es-AR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s-AR" dirty="0" smtClean="0"/>
              <a:t>El crecimiento afecto a </a:t>
            </a:r>
            <a:r>
              <a:rPr lang="es-AR" dirty="0"/>
              <a:t>científicos, las publicaciones, las </a:t>
            </a:r>
            <a:r>
              <a:rPr lang="es-AR" dirty="0" smtClean="0"/>
              <a:t>novedades, descubrimientos </a:t>
            </a:r>
            <a:r>
              <a:rPr lang="es-AR" dirty="0"/>
              <a:t>logrados </a:t>
            </a:r>
            <a:endParaRPr lang="es-AR" dirty="0" smtClean="0"/>
          </a:p>
          <a:p>
            <a:r>
              <a:rPr lang="es-AR" dirty="0" smtClean="0"/>
              <a:t>y </a:t>
            </a:r>
            <a:r>
              <a:rPr lang="es-AR" dirty="0"/>
              <a:t>también a la financiación de la actividad científica. </a:t>
            </a:r>
            <a:r>
              <a:rPr lang="es-AR" dirty="0" smtClean="0"/>
              <a:t>Esto lo llevo </a:t>
            </a:r>
            <a:r>
              <a:rPr lang="es-AR" dirty="0"/>
              <a:t>a </a:t>
            </a:r>
            <a:r>
              <a:rPr lang="es-AR" dirty="0" smtClean="0"/>
              <a:t>Price </a:t>
            </a:r>
            <a:r>
              <a:rPr lang="es-AR" dirty="0"/>
              <a:t>a </a:t>
            </a:r>
            <a:r>
              <a:rPr lang="es-AR" dirty="0" smtClean="0"/>
              <a:t>proponer </a:t>
            </a:r>
            <a:r>
              <a:rPr lang="es-AR" dirty="0"/>
              <a:t>la hipótesis </a:t>
            </a:r>
            <a:endParaRPr lang="es-AR" dirty="0" smtClean="0"/>
          </a:p>
          <a:p>
            <a:r>
              <a:rPr lang="es-AR" dirty="0" smtClean="0"/>
              <a:t>de </a:t>
            </a:r>
            <a:r>
              <a:rPr lang="es-AR" dirty="0"/>
              <a:t>una nueva fase llamada Big Science o </a:t>
            </a:r>
            <a:r>
              <a:rPr lang="es-AR" dirty="0" smtClean="0"/>
              <a:t>Macrociencia.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s-MX" dirty="0"/>
              <a:t>Varios autores coinciden a la hora de usar el término </a:t>
            </a:r>
            <a:r>
              <a:rPr lang="en-US" dirty="0" smtClean="0"/>
              <a:t>“</a:t>
            </a:r>
            <a:r>
              <a:rPr lang="es-MX" dirty="0" smtClean="0"/>
              <a:t>macrociencia” </a:t>
            </a:r>
            <a:r>
              <a:rPr lang="es-MX" dirty="0"/>
              <a:t>para aludir a una nueva etapa </a:t>
            </a:r>
            <a:endParaRPr lang="es-MX" dirty="0" smtClean="0"/>
          </a:p>
          <a:p>
            <a:r>
              <a:rPr lang="es-MX" dirty="0" smtClean="0"/>
              <a:t>del </a:t>
            </a:r>
            <a:r>
              <a:rPr lang="es-MX" dirty="0"/>
              <a:t>desarrollo de la ciencia, pero así también difieren entre sí a la hora de intentar precisarlo y </a:t>
            </a:r>
            <a:r>
              <a:rPr lang="es-MX" dirty="0" smtClean="0"/>
              <a:t>definirlo</a:t>
            </a:r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La </a:t>
            </a:r>
            <a:r>
              <a:rPr lang="es-MX" dirty="0"/>
              <a:t>macrociencia realmente se </a:t>
            </a:r>
            <a:r>
              <a:rPr lang="es-MX" dirty="0" smtClean="0"/>
              <a:t>destaco </a:t>
            </a:r>
            <a:r>
              <a:rPr lang="es-MX" dirty="0"/>
              <a:t>en los años 30’ previo, durante y posterior a la Segunda Guerra </a:t>
            </a:r>
            <a:endParaRPr lang="es-MX" dirty="0" smtClean="0"/>
          </a:p>
          <a:p>
            <a:r>
              <a:rPr lang="es-MX" dirty="0" smtClean="0"/>
              <a:t>Mundial </a:t>
            </a:r>
            <a:r>
              <a:rPr lang="es-MX" dirty="0"/>
              <a:t>donde se hizo notorio el cambio en la estructura de la actividad científica, lo que provocó que </a:t>
            </a:r>
            <a:endParaRPr lang="es-MX" dirty="0" smtClean="0"/>
          </a:p>
          <a:p>
            <a:r>
              <a:rPr lang="es-MX" dirty="0" smtClean="0"/>
              <a:t>la </a:t>
            </a:r>
            <a:r>
              <a:rPr lang="es-MX" dirty="0"/>
              <a:t>ciencia como se la conocía adoptara cambios radicales en materia de gestión, aplicación, evaluación, </a:t>
            </a:r>
            <a:endParaRPr lang="es-MX" dirty="0" smtClean="0"/>
          </a:p>
          <a:p>
            <a:r>
              <a:rPr lang="es-MX" dirty="0" smtClean="0"/>
              <a:t>desarrollo </a:t>
            </a:r>
            <a:r>
              <a:rPr lang="es-MX" dirty="0"/>
              <a:t>y difusión.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52144" y="379379"/>
            <a:ext cx="2520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/>
              <a:t>Características:</a:t>
            </a:r>
            <a:endParaRPr lang="es-AR" dirty="0"/>
          </a:p>
        </p:txBody>
      </p:sp>
      <p:sp>
        <p:nvSpPr>
          <p:cNvPr id="2" name="CuadroTexto 1"/>
          <p:cNvSpPr txBox="1"/>
          <p:nvPr/>
        </p:nvSpPr>
        <p:spPr>
          <a:xfrm>
            <a:off x="1801368" y="1423807"/>
            <a:ext cx="100126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AR" i="1" u="sng" dirty="0"/>
              <a:t>Financiación </a:t>
            </a:r>
            <a:r>
              <a:rPr lang="es-AR" i="1" u="sng" dirty="0" smtClean="0"/>
              <a:t>gubernamental:</a:t>
            </a:r>
            <a:r>
              <a:rPr lang="es-AR" i="1" dirty="0" smtClean="0"/>
              <a:t> </a:t>
            </a:r>
            <a:r>
              <a:rPr lang="es-AR" dirty="0" smtClean="0"/>
              <a:t>El </a:t>
            </a:r>
            <a:r>
              <a:rPr lang="es-AR" dirty="0"/>
              <a:t>Gobierno Federal de los EEUU </a:t>
            </a:r>
            <a:r>
              <a:rPr lang="es-AR" dirty="0" smtClean="0"/>
              <a:t>impulso la </a:t>
            </a:r>
            <a:r>
              <a:rPr lang="es-AR" dirty="0"/>
              <a:t>investigación básica, involucrándose </a:t>
            </a:r>
            <a:r>
              <a:rPr lang="es-AR" dirty="0" smtClean="0"/>
              <a:t>en </a:t>
            </a:r>
            <a:r>
              <a:rPr lang="es-AR" dirty="0"/>
              <a:t>el fomento de la ciencia </a:t>
            </a:r>
            <a:r>
              <a:rPr lang="es-AR" dirty="0" smtClean="0"/>
              <a:t>para incrementar su </a:t>
            </a:r>
            <a:r>
              <a:rPr lang="es-AR" dirty="0"/>
              <a:t>poder militar y </a:t>
            </a:r>
            <a:r>
              <a:rPr lang="es-AR" dirty="0" smtClean="0"/>
              <a:t>comercial. </a:t>
            </a:r>
            <a:r>
              <a:rPr lang="es-AR" dirty="0"/>
              <a:t>Financiando universidades y centros </a:t>
            </a:r>
            <a:r>
              <a:rPr lang="es-AR" dirty="0" smtClean="0"/>
              <a:t>con </a:t>
            </a:r>
            <a:r>
              <a:rPr lang="es-AR" dirty="0"/>
              <a:t>grandes equipamientos y </a:t>
            </a:r>
            <a:r>
              <a:rPr lang="es-AR" dirty="0" smtClean="0"/>
              <a:t>macro proyectos </a:t>
            </a:r>
            <a:r>
              <a:rPr lang="es-AR" dirty="0"/>
              <a:t>de investigación siempre que el estado, gobierno y agencias militares consideren estratégicas</a:t>
            </a:r>
            <a:r>
              <a:rPr lang="es-A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endParaRPr lang="es-AR" dirty="0" smtClean="0"/>
          </a:p>
          <a:p>
            <a:pPr marL="342900" lvl="0" indent="-342900">
              <a:buFont typeface="+mj-lt"/>
              <a:buAutoNum type="arabicPeriod"/>
            </a:pPr>
            <a:r>
              <a:rPr lang="es-AR" i="1" u="sng" dirty="0" smtClean="0"/>
              <a:t>Integración </a:t>
            </a:r>
            <a:r>
              <a:rPr lang="es-AR" i="1" u="sng" dirty="0"/>
              <a:t>de científicos y tecnólogos:</a:t>
            </a:r>
            <a:r>
              <a:rPr lang="es-AR" i="1" dirty="0"/>
              <a:t> </a:t>
            </a:r>
            <a:r>
              <a:rPr lang="es-AR" dirty="0"/>
              <a:t>Para el desarrollo de los </a:t>
            </a:r>
            <a:r>
              <a:rPr lang="es-AR" dirty="0" smtClean="0"/>
              <a:t>macro proyectos se necesito, la colaboración de </a:t>
            </a:r>
            <a:r>
              <a:rPr lang="es-AR" dirty="0"/>
              <a:t>grandes equipos de científicos, ingenieros y técnicos para </a:t>
            </a:r>
            <a:r>
              <a:rPr lang="es-AR" dirty="0" smtClean="0"/>
              <a:t>logar </a:t>
            </a:r>
            <a:r>
              <a:rPr lang="es-AR" dirty="0"/>
              <a:t>sus objetivos</a:t>
            </a:r>
            <a:r>
              <a:rPr lang="es-AR" dirty="0" smtClean="0"/>
              <a:t>.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s-AR" i="1" u="sng" dirty="0"/>
              <a:t>Contrato social de la </a:t>
            </a:r>
            <a:r>
              <a:rPr lang="es-AR" i="1" u="sng" dirty="0" smtClean="0"/>
              <a:t>ciencia:</a:t>
            </a:r>
            <a:r>
              <a:rPr lang="es-AR" dirty="0" smtClean="0"/>
              <a:t> </a:t>
            </a:r>
            <a:r>
              <a:rPr lang="es-AR" dirty="0"/>
              <a:t>Las agencias y centros de investigación </a:t>
            </a:r>
            <a:r>
              <a:rPr lang="es-AR" dirty="0" smtClean="0"/>
              <a:t>de EEUU </a:t>
            </a:r>
            <a:r>
              <a:rPr lang="es-AR" dirty="0"/>
              <a:t>comenzaron a contratar científicos, ingenieros y técnicos de gran prestigio para que dirijan los proyectos de </a:t>
            </a:r>
            <a:r>
              <a:rPr lang="es-AR" dirty="0" smtClean="0"/>
              <a:t>macro investigación ya que conocían </a:t>
            </a:r>
            <a:r>
              <a:rPr lang="es-AR" dirty="0"/>
              <a:t>los objetivos </a:t>
            </a:r>
            <a:r>
              <a:rPr lang="es-AR" dirty="0" smtClean="0"/>
              <a:t>finales. Se transformo </a:t>
            </a:r>
            <a:r>
              <a:rPr lang="es-AR" dirty="0"/>
              <a:t>en una empresa auxiliar de los proyectos cientifico-tecnologicos, como resultado se estableció el “contrato social de la ciencia</a:t>
            </a:r>
            <a:r>
              <a:rPr lang="es-AR" dirty="0" smtClean="0"/>
              <a:t>”</a:t>
            </a:r>
          </a:p>
          <a:p>
            <a:pPr lvl="0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298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52144" y="379379"/>
            <a:ext cx="2520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/>
              <a:t>Características:</a:t>
            </a:r>
            <a:endParaRPr lang="es-AR" dirty="0"/>
          </a:p>
        </p:txBody>
      </p:sp>
      <p:sp>
        <p:nvSpPr>
          <p:cNvPr id="2" name="CuadroTexto 1"/>
          <p:cNvSpPr txBox="1"/>
          <p:nvPr/>
        </p:nvSpPr>
        <p:spPr>
          <a:xfrm>
            <a:off x="1801368" y="1423807"/>
            <a:ext cx="99212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 startAt="4"/>
            </a:pPr>
            <a:r>
              <a:rPr lang="es-AR" i="1" u="sng" dirty="0" smtClean="0"/>
              <a:t>Macrociencia </a:t>
            </a:r>
            <a:r>
              <a:rPr lang="es-AR" i="1" u="sng" dirty="0"/>
              <a:t>industrializada:</a:t>
            </a:r>
            <a:r>
              <a:rPr lang="es-AR" i="1" dirty="0"/>
              <a:t> </a:t>
            </a:r>
            <a:r>
              <a:rPr lang="es-AR" dirty="0"/>
              <a:t>La investigación </a:t>
            </a:r>
            <a:r>
              <a:rPr lang="es-AR" dirty="0" smtClean="0"/>
              <a:t>macro científica </a:t>
            </a:r>
            <a:r>
              <a:rPr lang="es-AR" dirty="0"/>
              <a:t>requería grandes laboratorios, cuya construcción ha de ser realizada por las </a:t>
            </a:r>
            <a:r>
              <a:rPr lang="es-AR" dirty="0" smtClean="0"/>
              <a:t>industrias. </a:t>
            </a:r>
            <a:r>
              <a:rPr lang="es-AR" dirty="0"/>
              <a:t>Esto obligaba a coordinar las investigaciones logrando optimizar recursos y a tener presente los criterios de las personas externas a las comunidades </a:t>
            </a:r>
            <a:r>
              <a:rPr lang="es-AR" dirty="0" smtClean="0"/>
              <a:t>científicas.</a:t>
            </a:r>
          </a:p>
          <a:p>
            <a:pPr marL="342900" lvl="0" indent="-342900">
              <a:buFont typeface="+mj-lt"/>
              <a:buAutoNum type="arabicPeriod" startAt="4"/>
            </a:pPr>
            <a:endParaRPr lang="es-AR" i="1" u="sng" dirty="0"/>
          </a:p>
          <a:p>
            <a:pPr marL="342900" lvl="0" indent="-342900">
              <a:buFont typeface="+mj-lt"/>
              <a:buAutoNum type="arabicPeriod" startAt="4"/>
            </a:pPr>
            <a:r>
              <a:rPr lang="es-AR" i="1" u="sng" dirty="0" smtClean="0"/>
              <a:t>Macrociencia militarizada:</a:t>
            </a:r>
            <a:r>
              <a:rPr lang="es-AR" i="1" dirty="0" smtClean="0"/>
              <a:t> </a:t>
            </a:r>
            <a:r>
              <a:rPr lang="es-AR" dirty="0" smtClean="0"/>
              <a:t>Debido </a:t>
            </a:r>
            <a:r>
              <a:rPr lang="es-AR" dirty="0"/>
              <a:t>a que la mayoría de los </a:t>
            </a:r>
            <a:r>
              <a:rPr lang="es-AR" dirty="0" smtClean="0"/>
              <a:t>macro proyectos </a:t>
            </a:r>
            <a:r>
              <a:rPr lang="es-AR" dirty="0"/>
              <a:t>tuvieron apoyo y financiación militar, la autonomía tradicional a la hora de publicar los descubrimientos fue alterada por las agencias militares, introduciendo nuevos valores como “secreto, disciplina lealtad, patriotismo etc</a:t>
            </a:r>
            <a:r>
              <a:rPr lang="es-AR" dirty="0" smtClean="0"/>
              <a:t>.” Además gran parte del personal científico fue militarizado.</a:t>
            </a:r>
          </a:p>
          <a:p>
            <a:pPr marL="342900" lvl="0" indent="-342900">
              <a:buFont typeface="+mj-lt"/>
              <a:buAutoNum type="arabicPeriod" startAt="4"/>
            </a:pPr>
            <a:endParaRPr lang="es-AR" dirty="0" smtClean="0"/>
          </a:p>
          <a:p>
            <a:pPr marL="342900" lvl="0" indent="-342900">
              <a:buFont typeface="+mj-lt"/>
              <a:buAutoNum type="arabicPeriod" startAt="4"/>
            </a:pPr>
            <a:r>
              <a:rPr lang="es-AR" i="1" u="sng" dirty="0"/>
              <a:t>La política Científica</a:t>
            </a:r>
            <a:r>
              <a:rPr lang="es-AR" dirty="0"/>
              <a:t>: </a:t>
            </a:r>
            <a:r>
              <a:rPr lang="es-AR" dirty="0" smtClean="0"/>
              <a:t>Algunos </a:t>
            </a:r>
            <a:r>
              <a:rPr lang="es-AR" dirty="0"/>
              <a:t>científicos se convirtieron en asesores directos en las más altas instancias del poder </a:t>
            </a:r>
            <a:r>
              <a:rPr lang="es-AR" dirty="0" smtClean="0"/>
              <a:t>manteniendo </a:t>
            </a:r>
            <a:r>
              <a:rPr lang="es-AR" dirty="0"/>
              <a:t>vínculos estrechos con grandes corporaciones </a:t>
            </a:r>
            <a:r>
              <a:rPr lang="es-AR" dirty="0" smtClean="0"/>
              <a:t>industriales.</a:t>
            </a:r>
          </a:p>
          <a:p>
            <a:pPr marL="342900" lvl="0" indent="-342900">
              <a:buFont typeface="+mj-lt"/>
              <a:buAutoNum type="arabicPeriod" startAt="4"/>
            </a:pPr>
            <a:endParaRPr lang="es-AR" i="1" u="sng" dirty="0"/>
          </a:p>
          <a:p>
            <a:pPr marL="342900" lvl="0" indent="-342900">
              <a:buFont typeface="+mj-lt"/>
              <a:buAutoNum type="arabicPeriod" startAt="4"/>
            </a:pPr>
            <a:r>
              <a:rPr lang="es-AR" i="1" u="sng" dirty="0" smtClean="0"/>
              <a:t>La </a:t>
            </a:r>
            <a:r>
              <a:rPr lang="es-AR" i="1" u="sng" dirty="0"/>
              <a:t>agencia macro científica </a:t>
            </a:r>
            <a:r>
              <a:rPr lang="es-AR" dirty="0"/>
              <a:t>: </a:t>
            </a:r>
            <a:r>
              <a:rPr lang="es-AR" dirty="0" smtClean="0"/>
              <a:t>Los </a:t>
            </a:r>
            <a:r>
              <a:rPr lang="es-AR" dirty="0"/>
              <a:t>proyectos macro científicos fueron realizados por grandes equipos coordinados aplicando sus destrezas y conocimientos en un proyecto común de objetivos mixtos encabezados por científicos de gran </a:t>
            </a:r>
            <a:r>
              <a:rPr lang="es-AR" dirty="0" smtClean="0"/>
              <a:t>prestigio.</a:t>
            </a:r>
            <a:endParaRPr lang="en-US" dirty="0"/>
          </a:p>
          <a:p>
            <a:pPr marL="342900" lvl="0" indent="-342900">
              <a:buFont typeface="+mj-lt"/>
              <a:buAutoNum type="arabicPeriod" startAt="4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1576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352144" y="379379"/>
            <a:ext cx="2227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Tecnociencia: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938528" y="1691640"/>
            <a:ext cx="9253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La macrociencia es considerada la primera época de la tecnociencia, esta </a:t>
            </a:r>
            <a:r>
              <a:rPr lang="es-AR" dirty="0" smtClean="0"/>
              <a:t>transforma la ciencia y además la actividad tecnológica, industrial y militar, gracias al desarrollo de un sistema nacional de ciencia y tecnología que trasciende los límites de las comunidades científicas generando empresas tecnocientíficas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1938528" y="3676988"/>
            <a:ext cx="8942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Según Javier Echeverría</a:t>
            </a:r>
            <a:r>
              <a:rPr lang="es-AR" b="1" dirty="0"/>
              <a:t>,</a:t>
            </a:r>
            <a:r>
              <a:rPr lang="es-AR" dirty="0"/>
              <a:t> el siglo XX ha sido escenario de una revolución en el modo de producción del </a:t>
            </a:r>
            <a:r>
              <a:rPr lang="es-AR" dirty="0" smtClean="0"/>
              <a:t>conocimiento. Se produjo </a:t>
            </a:r>
            <a:r>
              <a:rPr lang="es-AR" dirty="0"/>
              <a:t>en dos momentos, primero el de la macrociencia, cuyo ejemplo típico es el proyecto Manhattan y sus </a:t>
            </a:r>
            <a:r>
              <a:rPr lang="es-AR" dirty="0" smtClean="0"/>
              <a:t>bombas. Entre </a:t>
            </a:r>
            <a:r>
              <a:rPr lang="es-AR" dirty="0"/>
              <a:t>1966 y 1976 </a:t>
            </a:r>
            <a:r>
              <a:rPr lang="es-AR" dirty="0" smtClean="0"/>
              <a:t>un conflicto hizo que reduzca </a:t>
            </a:r>
            <a:r>
              <a:rPr lang="es-AR" dirty="0"/>
              <a:t>el presupuesto para </a:t>
            </a:r>
            <a:r>
              <a:rPr lang="es-AR" dirty="0" smtClean="0"/>
              <a:t>investigaciones, eso ocasionó el segundo momento, a </a:t>
            </a:r>
            <a:r>
              <a:rPr lang="es-AR" dirty="0"/>
              <a:t>fines de los 70 y principios de los 80, con el desarrollo de la tecnociencia empresarial.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85416" y="21854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Alumnos</a:t>
            </a:r>
            <a:r>
              <a:rPr lang="en-US" dirty="0" smtClean="0"/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7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442</TotalTime>
  <Words>874</Words>
  <Application>Microsoft Office PowerPoint</Application>
  <PresentationFormat>Panorámica</PresentationFormat>
  <Paragraphs>71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Franklin Gothic Book</vt:lpstr>
      <vt:lpstr>Tahoma</vt:lpstr>
      <vt:lpstr>Crop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Facu</dc:creator>
  <cp:lastModifiedBy>Facu</cp:lastModifiedBy>
  <cp:revision>16</cp:revision>
  <dcterms:created xsi:type="dcterms:W3CDTF">2020-11-01T22:11:21Z</dcterms:created>
  <dcterms:modified xsi:type="dcterms:W3CDTF">2020-11-02T13:35:42Z</dcterms:modified>
</cp:coreProperties>
</file>