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39" r:id="rId3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71" r:id="rId8"/>
    <p:sldId id="272" r:id="rId9"/>
    <p:sldId id="273" r:id="rId10"/>
  </p:sldIdLst>
  <p:sldSz cx="9144000" cy="514826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0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02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A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02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2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F59A136-2A23-4D01-9630-0456EA9A196B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710280" y="389520"/>
            <a:ext cx="2931120" cy="501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710280" y="389520"/>
            <a:ext cx="2931120" cy="501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323964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6022080" y="120420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720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323964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6022080" y="2763720"/>
            <a:ext cx="26496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10280" y="389520"/>
            <a:ext cx="2931120" cy="5015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372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0280" y="389520"/>
            <a:ext cx="2931120" cy="108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200"/>
            <a:ext cx="401580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3720"/>
            <a:ext cx="8229240" cy="1423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A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840"/>
            <a:ext cx="8520120" cy="2054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B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Num"/>
          </p:nvPr>
        </p:nvSpPr>
        <p:spPr>
          <a:xfrm>
            <a:off x="8472600" y="4666680"/>
            <a:ext cx="548280" cy="39348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fld id="{CD525A02-272E-47FA-B20F-0DA2BF84EE4C}" type="slidenum">
              <a:rPr lang="es-A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1043280" y="1793880"/>
            <a:ext cx="717912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031760" y="1269720"/>
            <a:ext cx="5390280" cy="1332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4200"/>
            <a:ext cx="8229240" cy="2985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blue-pastel-watercolor-hand-drawn-isolated-wash-stain-white-background-text-design-abstract-texture-made-brush-wallpaper-image1320139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ienciaparaelasombro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hyperlink" Target="https://www.pngarts.com/explore/3632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blue-pastel-watercolor-hand-drawn-isolated-wash-stain-white-background-text-design-abstract-texture-made-brush-wallpaper-image1320139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www.pngarts.com/explore/36326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3632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5" Type="http://schemas.openxmlformats.org/officeDocument/2006/relationships/hyperlink" Target="https://en.wikipedia.org/wiki/Royal_Society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494506.html" TargetMode="External"/><Relationship Id="rId3" Type="http://schemas.openxmlformats.org/officeDocument/2006/relationships/hyperlink" Target="https://www.dreamstime.com/blue-pastel-watercolor-hand-drawn-isolated-wash-stain-white-background-text-design-abstract-texture-made-brush-wallpaper-image132013982" TargetMode="External"/><Relationship Id="rId7" Type="http://schemas.openxmlformats.org/officeDocument/2006/relationships/image" Target="../media/image8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hyperlink" Target="https://www.pngarts.com/explore/36326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rts.com/explore/3632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eamstime.com/blue-pastel-watercolor-hand-drawn-isolated-wash-stain-white-background-text-design-abstract-texture-made-brush-wallpaper-image13201398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hyperlink" Target="https://www.pngarts.com/explore/36326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Shape 1"/>
          <p:cNvSpPr txBox="1"/>
          <p:nvPr/>
        </p:nvSpPr>
        <p:spPr>
          <a:xfrm>
            <a:off x="3372512" y="1808491"/>
            <a:ext cx="4368240" cy="793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600" b="0" i="1" strike="noStrike" spc="-1" dirty="0"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La </a:t>
            </a:r>
            <a:r>
              <a:rPr lang="es-AR" sz="1600" i="1" spc="-1" dirty="0"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So</a:t>
            </a:r>
            <a:r>
              <a:rPr lang="es-AR" sz="1600" b="0" i="1" strike="noStrike" spc="-1" dirty="0"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lución Comunitarista o</a:t>
            </a:r>
          </a:p>
          <a:p>
            <a:pPr algn="ctr">
              <a:lnSpc>
                <a:spcPct val="100000"/>
              </a:lnSpc>
            </a:pPr>
            <a:r>
              <a:rPr lang="es-AR" sz="1600" i="1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República de la Ciencia</a:t>
            </a:r>
            <a:endParaRPr lang="es-AR" sz="1600" b="0" i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32FC1E-2C30-4BF4-8955-44ADEF3C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55457" y="767312"/>
            <a:ext cx="5002350" cy="972141"/>
          </a:xfrm>
          <a:prstGeom prst="rect">
            <a:avLst/>
          </a:prstGeom>
        </p:spPr>
      </p:pic>
      <p:sp>
        <p:nvSpPr>
          <p:cNvPr id="1033" name="TextShape 5"/>
          <p:cNvSpPr txBox="1"/>
          <p:nvPr/>
        </p:nvSpPr>
        <p:spPr>
          <a:xfrm>
            <a:off x="2958869" y="599453"/>
            <a:ext cx="5270730" cy="97214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4000" b="0" u="sng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Michael Polanyi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B4AAA2-56C8-4D42-9824-7E437FA5C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634198" y="836350"/>
            <a:ext cx="4584436" cy="31347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89F7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TextShape 1"/>
          <p:cNvSpPr txBox="1"/>
          <p:nvPr/>
        </p:nvSpPr>
        <p:spPr>
          <a:xfrm>
            <a:off x="2695537" y="160658"/>
            <a:ext cx="4473360" cy="11455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4000" b="1" spc="-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el autor</a:t>
            </a:r>
            <a:endParaRPr lang="es-AR" sz="4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4" name="TextShape 2"/>
          <p:cNvSpPr txBox="1"/>
          <p:nvPr/>
        </p:nvSpPr>
        <p:spPr>
          <a:xfrm>
            <a:off x="3147752" y="1642121"/>
            <a:ext cx="4710516" cy="186402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100440" tIns="100440" rIns="100440" bIns="100440">
            <a:noAutofit/>
          </a:bodyPr>
          <a:lstStyle/>
          <a:p>
            <a:pPr marL="285750" indent="-285750">
              <a:lnSpc>
                <a:spcPct val="100000"/>
              </a:lnSpc>
              <a:buClr>
                <a:schemeClr val="bg1"/>
              </a:buClr>
              <a:buSzPct val="45000"/>
              <a:buFont typeface="Wingdings" panose="05000000000000000000" pitchFamily="2" charset="2"/>
              <a:buChar char="§"/>
            </a:pPr>
            <a:r>
              <a:rPr lang="es-AR" sz="1400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Miembro de la Royal </a:t>
            </a:r>
            <a:r>
              <a:rPr lang="es-AR" sz="1400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Society</a:t>
            </a:r>
            <a:r>
              <a:rPr lang="es-AR" sz="1400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 y oponente de la </a:t>
            </a:r>
            <a:r>
              <a:rPr lang="es-AR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s-AR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AR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Scientific</a:t>
            </a:r>
            <a:r>
              <a:rPr lang="es-AR" sz="1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AR" sz="1400" b="0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Workers</a:t>
            </a:r>
            <a:r>
              <a:rPr lang="es-AR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AR" sz="1400" b="0" strike="noStrike" spc="-1" dirty="0">
              <a:solidFill>
                <a:schemeClr val="bg1"/>
              </a:solidFill>
              <a:latin typeface="Times New Roman" panose="02020603050405020304" pitchFamily="18" charset="0"/>
              <a:ea typeface="Merriweather Light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ct val="45000"/>
              <a:buFont typeface="Wingdings" panose="05000000000000000000" pitchFamily="2" charset="2"/>
              <a:buChar char="§"/>
            </a:pPr>
            <a:endParaRPr lang="es-A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ct val="45000"/>
              <a:buFont typeface="Wingdings" panose="05000000000000000000" pitchFamily="2" charset="2"/>
              <a:buChar char="§"/>
            </a:pPr>
            <a:r>
              <a:rPr lang="es-AR" sz="1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Representa la reacción liberal, al igual que Popper, en contra de las ideas </a:t>
            </a:r>
            <a:r>
              <a:rPr lang="es-AR" sz="1400" b="0" strike="noStrike" spc="-1" dirty="0" err="1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bernalianas</a:t>
            </a:r>
            <a:r>
              <a:rPr lang="es-AR" sz="1400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 (marxistas)</a:t>
            </a:r>
            <a:r>
              <a:rPr lang="es-AR" sz="1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ct val="45000"/>
              <a:buFont typeface="Wingdings" panose="05000000000000000000" pitchFamily="2" charset="2"/>
              <a:buChar char="§"/>
            </a:pPr>
            <a:endParaRPr lang="es-AR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chemeClr val="bg1"/>
              </a:buClr>
              <a:buSzPct val="45000"/>
              <a:buFont typeface="Wingdings" panose="05000000000000000000" pitchFamily="2" charset="2"/>
              <a:buChar char="§"/>
            </a:pPr>
            <a:r>
              <a:rPr lang="es-AR" sz="1400" b="0" strike="noStrike" spc="-1" dirty="0">
                <a:solidFill>
                  <a:srgbClr val="FFFFFF"/>
                </a:solidFill>
                <a:latin typeface="Times New Roman" panose="02020603050405020304" pitchFamily="18" charset="0"/>
                <a:ea typeface="Merriweather Light"/>
                <a:cs typeface="Times New Roman" panose="02020603050405020304" pitchFamily="18" charset="0"/>
              </a:rPr>
              <a:t>Objetivo epistemológico: </a:t>
            </a:r>
            <a:r>
              <a:rPr lang="es-E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defender la autonomía de la ciencia contra las intrusiones ideológicas.</a:t>
            </a:r>
            <a:endParaRPr lang="es-AR" sz="1400" b="0" strike="noStrike" spc="-1" dirty="0">
              <a:solidFill>
                <a:schemeClr val="bg1"/>
              </a:solidFill>
              <a:latin typeface="Times New Roman" panose="02020603050405020304" pitchFamily="18" charset="0"/>
              <a:ea typeface="Merriweather Light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1400" spc="-1" dirty="0">
              <a:solidFill>
                <a:srgbClr val="FFFFFF"/>
              </a:solidFill>
              <a:latin typeface="Merriweather Light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s-AR" sz="1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s-AR" sz="1200" b="0" strike="noStrike" spc="-1" dirty="0">
              <a:latin typeface="Arial"/>
            </a:endParaRPr>
          </a:p>
        </p:txBody>
      </p:sp>
      <p:pic>
        <p:nvPicPr>
          <p:cNvPr id="1028" name="Picture 4" descr="Michael Polanyi - The Gifford Lectures">
            <a:extLst>
              <a:ext uri="{FF2B5EF4-FFF2-40B4-BE49-F238E27FC236}">
                <a16:creationId xmlns:a16="http://schemas.microsoft.com/office/drawing/2014/main" id="{22BE6D9B-CC31-4AB9-9218-415D854D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8" y="1352006"/>
            <a:ext cx="2005665" cy="26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57EC1A5-E602-46F6-9288-F1BE2D50FC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042318">
            <a:off x="7621476" y="3779776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1029" name="Picture 5" descr="Ver y modificar los datos en Wikidata">
            <a:extLst>
              <a:ext uri="{FF2B5EF4-FFF2-40B4-BE49-F238E27FC236}">
                <a16:creationId xmlns:a16="http://schemas.microsoft.com/office/drawing/2014/main" id="{01FEFD65-4CDE-4B14-AE4C-80C83D99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Shape 2"/>
          <p:cNvSpPr txBox="1"/>
          <p:nvPr/>
        </p:nvSpPr>
        <p:spPr>
          <a:xfrm>
            <a:off x="1691640" y="1242600"/>
            <a:ext cx="5335815" cy="193701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Derivada de una posición epistemológica parte del núcleo duro del </a:t>
            </a:r>
            <a:r>
              <a:rPr lang="es-ES" sz="1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Kuhnianismo</a:t>
            </a: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el </a:t>
            </a:r>
            <a:r>
              <a:rPr lang="es-E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carácter tácito </a:t>
            </a: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el</a:t>
            </a:r>
            <a:r>
              <a:rPr lang="es-ES" sz="1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compromiso personal</a:t>
            </a: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primero, opuesto </a:t>
            </a:r>
            <a:r>
              <a:rPr lang="es-E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 </a:t>
            </a: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carácter público, se basa de tres elementos:</a:t>
            </a:r>
            <a:endParaRPr lang="es-AR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carácter de conocimiento operacional práctico que tiene el conocimiento científico.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carácter imitativo, de relación personal directa, en la enseñanza de la ciencia.</a:t>
            </a:r>
            <a:endParaRPr lang="es-AR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importancia determinante de un tipo particular de emociones intelectuales que constituyen el principal componente de un compromiso personal con la empresa científica.</a:t>
            </a:r>
            <a:endParaRPr lang="es-AR" sz="1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AR" sz="1200" b="0" strike="noStrike" spc="-1" dirty="0">
                <a:latin typeface="Arial"/>
              </a:rPr>
              <a:t>.</a:t>
            </a:r>
          </a:p>
          <a:p>
            <a:pPr algn="ctr"/>
            <a:endParaRPr lang="es-AR" sz="12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1CD227-A264-4CAA-A1B1-F82BD5D0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25105" y="97080"/>
            <a:ext cx="5002350" cy="972141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23BB150A-74A5-4A82-BBDA-889E6DF97154}"/>
              </a:ext>
            </a:extLst>
          </p:cNvPr>
          <p:cNvSpPr txBox="1"/>
          <p:nvPr/>
        </p:nvSpPr>
        <p:spPr>
          <a:xfrm>
            <a:off x="2289600" y="10391"/>
            <a:ext cx="4473360" cy="11455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4000" strike="noStrike" spc="-1" dirty="0">
                <a:latin typeface="Century Gothic" panose="020B0502020202020204" pitchFamily="34" charset="0"/>
                <a:cs typeface="Times New Roman" panose="02020603050405020304" pitchFamily="18" charset="0"/>
              </a:rPr>
              <a:t>Posición pol</a:t>
            </a:r>
            <a:r>
              <a:rPr lang="es-AR" sz="4000" spc="-1" dirty="0">
                <a:latin typeface="Century Gothic" panose="020B0502020202020204" pitchFamily="34" charset="0"/>
                <a:cs typeface="Times New Roman" panose="02020603050405020304" pitchFamily="18" charset="0"/>
              </a:rPr>
              <a:t>í</a:t>
            </a:r>
            <a:r>
              <a:rPr lang="es-AR" sz="4000" strike="noStrike" spc="-1" dirty="0">
                <a:latin typeface="Century Gothic" panose="020B0502020202020204" pitchFamily="34" charset="0"/>
                <a:cs typeface="Times New Roman" panose="02020603050405020304" pitchFamily="18" charset="0"/>
              </a:rPr>
              <a:t>tica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7CCBE0-BF1A-450B-B444-F6CEF21DA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042318">
            <a:off x="7578909" y="3738212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B2EE16-FF40-496B-8F77-DAFCA95A1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609119">
            <a:off x="-309260" y="392483"/>
            <a:ext cx="1908657" cy="107110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89F7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TextShape 1"/>
          <p:cNvSpPr txBox="1"/>
          <p:nvPr/>
        </p:nvSpPr>
        <p:spPr>
          <a:xfrm>
            <a:off x="2011680" y="640440"/>
            <a:ext cx="3825360" cy="2674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s-A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5" name="TextShape 2"/>
          <p:cNvSpPr txBox="1"/>
          <p:nvPr/>
        </p:nvSpPr>
        <p:spPr>
          <a:xfrm>
            <a:off x="645068" y="1995396"/>
            <a:ext cx="6169781" cy="2699624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la ciencia para Polanyi?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Según él, es u</a:t>
            </a:r>
            <a:r>
              <a:rPr lang="es-ES" sz="13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particular mezcla de tradición y novedad ordenada en torno a relaciones de autoridad basadas en el reconocimiento de las destrezas, así como en las pasiones internas en la búsqueda de hechos de "interés" científico relevante.</a:t>
            </a:r>
            <a:endParaRPr lang="es-ES" sz="1300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funciones cumplen las pasiones en la dinámica de las teorías?</a:t>
            </a:r>
            <a:br>
              <a:rPr lang="es-E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AR" sz="13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3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electiva de los hechos</a:t>
            </a:r>
            <a:endParaRPr lang="es-AR" sz="13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S" sz="13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eurística de la determinación de su significación</a:t>
            </a:r>
            <a:endParaRPr lang="es-AR" sz="13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S" sz="13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s-ES" sz="13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ersuasiva en la elección de teorías.</a:t>
            </a:r>
            <a:endParaRPr lang="es-AR" sz="13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A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6012B4-C4C6-4C1B-9821-0F8097A916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6042318">
            <a:off x="7578909" y="3738212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48128F2-5F48-4772-BF39-A20D8CE4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609119">
            <a:off x="-309260" y="392483"/>
            <a:ext cx="1908657" cy="107110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A28AA02-DB57-4F2C-ACD0-6249022FCE92}"/>
              </a:ext>
            </a:extLst>
          </p:cNvPr>
          <p:cNvSpPr txBox="1"/>
          <p:nvPr/>
        </p:nvSpPr>
        <p:spPr>
          <a:xfrm>
            <a:off x="1265040" y="905468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AR" sz="4000" spc="-1" dirty="0">
                <a:solidFill>
                  <a:schemeClr val="bg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Él y la Ciencia</a:t>
            </a:r>
            <a:endParaRPr lang="es-AR" sz="4000" strike="noStrike" spc="-1" dirty="0">
              <a:solidFill>
                <a:schemeClr val="bg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30C7C5B-0C45-4BEF-9E6A-D36B5895B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92202" y="158938"/>
            <a:ext cx="2215865" cy="2297114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34A8FD4-EDDE-4FE9-BEB6-7FE57697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90379" y="1132512"/>
            <a:ext cx="2535221" cy="584935"/>
          </a:xfrm>
          <a:prstGeom prst="rect">
            <a:avLst/>
          </a:prstGeom>
        </p:spPr>
      </p:pic>
      <p:sp>
        <p:nvSpPr>
          <p:cNvPr id="1490" name="CustomShape 2"/>
          <p:cNvSpPr/>
          <p:nvPr/>
        </p:nvSpPr>
        <p:spPr>
          <a:xfrm>
            <a:off x="645068" y="2618895"/>
            <a:ext cx="2268720" cy="530124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4"/>
          <p:cNvSpPr txBox="1"/>
          <p:nvPr/>
        </p:nvSpPr>
        <p:spPr>
          <a:xfrm>
            <a:off x="2414426" y="855950"/>
            <a:ext cx="4857840" cy="10818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AR" sz="2400" strike="noStrike" spc="-1" dirty="0">
                <a:latin typeface="Century Gothic" panose="020B0502020202020204" pitchFamily="34" charset="0"/>
                <a:ea typeface="Playfair Display"/>
              </a:rPr>
              <a:t>La República</a:t>
            </a:r>
            <a:endParaRPr lang="es-AR" sz="2400" strike="noStrike" spc="-1" dirty="0">
              <a:latin typeface="Century Gothic" panose="020B0502020202020204" pitchFamily="34" charset="0"/>
            </a:endParaRPr>
          </a:p>
        </p:txBody>
      </p:sp>
      <p:sp>
        <p:nvSpPr>
          <p:cNvPr id="1493" name="TextShape 5"/>
          <p:cNvSpPr txBox="1"/>
          <p:nvPr/>
        </p:nvSpPr>
        <p:spPr>
          <a:xfrm>
            <a:off x="702679" y="2618895"/>
            <a:ext cx="2268720" cy="138680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1200" b="0" strike="noStrike" spc="-1" dirty="0">
                <a:latin typeface="Arial"/>
              </a:rPr>
              <a:t>La ciencia constituye una republica dentro de otra.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D31927-7DD6-4827-A77B-75B34A2B6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609119">
            <a:off x="-309260" y="392483"/>
            <a:ext cx="1908657" cy="107110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B2AE8D-A57F-497C-BEF5-914E72D0E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042318">
            <a:off x="7578909" y="3738212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DA5A5012-E6F1-40F1-B719-A9C4D57D9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66557" y="3126903"/>
            <a:ext cx="523447" cy="523447"/>
          </a:xfrm>
          <a:prstGeom prst="rect">
            <a:avLst/>
          </a:prstGeom>
        </p:spPr>
      </p:pic>
      <p:sp>
        <p:nvSpPr>
          <p:cNvPr id="8" name="CustomShape 2">
            <a:extLst>
              <a:ext uri="{FF2B5EF4-FFF2-40B4-BE49-F238E27FC236}">
                <a16:creationId xmlns:a16="http://schemas.microsoft.com/office/drawing/2014/main" id="{0FC5D929-CFBF-4ACB-A063-95E107691094}"/>
              </a:ext>
            </a:extLst>
          </p:cNvPr>
          <p:cNvSpPr/>
          <p:nvPr/>
        </p:nvSpPr>
        <p:spPr>
          <a:xfrm>
            <a:off x="3923328" y="2612218"/>
            <a:ext cx="2268720" cy="530124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TextShape 5">
            <a:extLst>
              <a:ext uri="{FF2B5EF4-FFF2-40B4-BE49-F238E27FC236}">
                <a16:creationId xmlns:a16="http://schemas.microsoft.com/office/drawing/2014/main" id="{FAF5DA80-188F-434E-9500-E8B96FAA2F30}"/>
              </a:ext>
            </a:extLst>
          </p:cNvPr>
          <p:cNvSpPr txBox="1"/>
          <p:nvPr/>
        </p:nvSpPr>
        <p:spPr>
          <a:xfrm>
            <a:off x="3961494" y="2574131"/>
            <a:ext cx="2268720" cy="138680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¿La República de todos tiene que financiar la república de algunos?</a:t>
            </a:r>
            <a:endParaRPr lang="es-AR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FA04BC7D-A5C8-49C8-8EB2-C0DCF9F087D3}"/>
              </a:ext>
            </a:extLst>
          </p:cNvPr>
          <p:cNvSpPr/>
          <p:nvPr/>
        </p:nvSpPr>
        <p:spPr>
          <a:xfrm>
            <a:off x="702679" y="3846893"/>
            <a:ext cx="5738314" cy="530124"/>
          </a:xfrm>
          <a:prstGeom prst="rect">
            <a:avLst/>
          </a:prstGeom>
          <a:noFill/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TextShape 5">
            <a:extLst>
              <a:ext uri="{FF2B5EF4-FFF2-40B4-BE49-F238E27FC236}">
                <a16:creationId xmlns:a16="http://schemas.microsoft.com/office/drawing/2014/main" id="{F97365CC-8EC1-44A2-8C8E-99D9420A78F6}"/>
              </a:ext>
            </a:extLst>
          </p:cNvPr>
          <p:cNvSpPr txBox="1"/>
          <p:nvPr/>
        </p:nvSpPr>
        <p:spPr>
          <a:xfrm>
            <a:off x="870416" y="3815362"/>
            <a:ext cx="5115728" cy="138680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republica de la ciencia es una republica de exploradores que se convierte así misma en un modelo de lo que debe ser la republica de ciudadanos</a:t>
            </a:r>
            <a:endParaRPr lang="es-AR" sz="1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89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TextShape 2"/>
          <p:cNvSpPr txBox="1"/>
          <p:nvPr/>
        </p:nvSpPr>
        <p:spPr>
          <a:xfrm>
            <a:off x="349135" y="2069869"/>
            <a:ext cx="5116484" cy="1301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 una sociedad ideal libre la formación y diseminación de las convicciones morales deberían tener lugar bajo la guía de los líderes intelectuales, diseminándose sobre miles de dominios especiales y compitiendo en todo punto por el asentimiento del público”</a:t>
            </a:r>
            <a:endParaRPr lang="es-AR" sz="14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C74A969-65E0-419E-9AC3-33D641B715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609119">
            <a:off x="-309260" y="392483"/>
            <a:ext cx="1908657" cy="107110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9CC94E-D38B-458F-9547-860B43CBD5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6042318">
            <a:off x="7578909" y="3738212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sp>
        <p:nvSpPr>
          <p:cNvPr id="4" name="TextShape 1">
            <a:extLst>
              <a:ext uri="{FF2B5EF4-FFF2-40B4-BE49-F238E27FC236}">
                <a16:creationId xmlns:a16="http://schemas.microsoft.com/office/drawing/2014/main" id="{58EA4630-83D1-4611-979A-50AE8B52627D}"/>
              </a:ext>
            </a:extLst>
          </p:cNvPr>
          <p:cNvSpPr txBox="1"/>
          <p:nvPr/>
        </p:nvSpPr>
        <p:spPr>
          <a:xfrm>
            <a:off x="1140778" y="607827"/>
            <a:ext cx="4183245" cy="10031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2800" b="1" spc="-1" dirty="0">
                <a:solidFill>
                  <a:srgbClr val="FFFFFF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La cultura ideal</a:t>
            </a:r>
            <a:endParaRPr lang="es-AR" sz="2800" b="0" strike="noStrike" spc="-1" dirty="0">
              <a:solidFill>
                <a:srgbClr val="000000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1FD04D7-A7E4-4827-99E9-7F4949FB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96705" y="274021"/>
            <a:ext cx="3232695" cy="97214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CA6447-453E-486B-88DB-50164872A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609119">
            <a:off x="-309260" y="392483"/>
            <a:ext cx="1908657" cy="107110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F8887F2-5748-4BB2-9A36-962DDFD1E8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6042318">
            <a:off x="7578909" y="3738212"/>
            <a:ext cx="1801882" cy="1011183"/>
          </a:xfrm>
          <a:prstGeom prst="rect">
            <a:avLst/>
          </a:prstGeom>
          <a:effectLst>
            <a:innerShdw blurRad="63500" dist="50800" dir="13500000">
              <a:schemeClr val="bg1">
                <a:alpha val="50000"/>
              </a:schemeClr>
            </a:innerShdw>
          </a:effectLst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291F1C66-F004-489C-9A81-6228B1F9BA9D}"/>
              </a:ext>
            </a:extLst>
          </p:cNvPr>
          <p:cNvSpPr txBox="1"/>
          <p:nvPr/>
        </p:nvSpPr>
        <p:spPr>
          <a:xfrm>
            <a:off x="2776372" y="187331"/>
            <a:ext cx="4473360" cy="11455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AR" sz="3200" strike="noStrike" spc="-1" dirty="0">
                <a:latin typeface="Century Gothic" panose="020B0502020202020204" pitchFamily="34" charset="0"/>
                <a:cs typeface="Times New Roman" panose="02020603050405020304" pitchFamily="18" charset="0"/>
              </a:rPr>
              <a:t>Discusiones</a:t>
            </a:r>
          </a:p>
        </p:txBody>
      </p:sp>
      <p:sp>
        <p:nvSpPr>
          <p:cNvPr id="7" name="TextShape 2">
            <a:extLst>
              <a:ext uri="{FF2B5EF4-FFF2-40B4-BE49-F238E27FC236}">
                <a16:creationId xmlns:a16="http://schemas.microsoft.com/office/drawing/2014/main" id="{EC075F82-5F8E-45CC-83B3-D9BD07B9359E}"/>
              </a:ext>
            </a:extLst>
          </p:cNvPr>
          <p:cNvSpPr txBox="1"/>
          <p:nvPr/>
        </p:nvSpPr>
        <p:spPr>
          <a:xfrm>
            <a:off x="1106548" y="1527124"/>
            <a:ext cx="5335815" cy="193701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s-ES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Coincidencia con el imaginario interno </a:t>
            </a:r>
            <a:r>
              <a:rPr lang="es-E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los miembros de las comunidades científicas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s-ES" sz="13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ES" sz="13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Conforma las bases de la epistemología con mas fuerza académica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s-AR" sz="1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orden externo: forma parte de una política epistemología nuclear del conservadurismo política (neoconservadurismo)</a:t>
            </a:r>
          </a:p>
          <a:p>
            <a:pPr algn="just"/>
            <a:r>
              <a:rPr lang="es-AR" sz="1200" b="0" strike="noStrike" spc="-1" dirty="0">
                <a:latin typeface="Arial"/>
              </a:rPr>
              <a:t>.</a:t>
            </a:r>
          </a:p>
          <a:p>
            <a:pPr algn="ctr"/>
            <a:endParaRPr lang="es-AR" sz="1200" b="0" strike="noStrike" spc="-1" dirty="0">
              <a:latin typeface="Arial"/>
            </a:endParaRPr>
          </a:p>
        </p:txBody>
      </p:sp>
      <p:sp>
        <p:nvSpPr>
          <p:cNvPr id="8" name="TextShape 2">
            <a:extLst>
              <a:ext uri="{FF2B5EF4-FFF2-40B4-BE49-F238E27FC236}">
                <a16:creationId xmlns:a16="http://schemas.microsoft.com/office/drawing/2014/main" id="{48D71B60-B0FA-4388-A3EA-4DC7E5BE8CE9}"/>
              </a:ext>
            </a:extLst>
          </p:cNvPr>
          <p:cNvSpPr txBox="1"/>
          <p:nvPr/>
        </p:nvSpPr>
        <p:spPr>
          <a:xfrm>
            <a:off x="1716148" y="3905733"/>
            <a:ext cx="5335815" cy="1937018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just"/>
            <a:r>
              <a:rPr lang="es-AR" sz="1200" b="0" strike="noStrike" spc="-1" dirty="0">
                <a:latin typeface="Arial"/>
              </a:rPr>
              <a:t>Lakatos lo califico de estalinista y elitista.</a:t>
            </a:r>
          </a:p>
          <a:p>
            <a:pPr algn="ctr"/>
            <a:endParaRPr lang="es-AR" sz="1200" b="0" strike="noStrike" spc="-1" dirty="0">
              <a:latin typeface="Arial"/>
            </a:endParaRPr>
          </a:p>
        </p:txBody>
      </p:sp>
      <p:pic>
        <p:nvPicPr>
          <p:cNvPr id="1026" name="Picture 2" descr="Imre Lakatos - Wikipedia, la enciclopedia libre">
            <a:extLst>
              <a:ext uri="{FF2B5EF4-FFF2-40B4-BE49-F238E27FC236}">
                <a16:creationId xmlns:a16="http://schemas.microsoft.com/office/drawing/2014/main" id="{14F61AB3-0513-4A0C-A250-263136C4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14" y="3464142"/>
            <a:ext cx="905860" cy="133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386</Words>
  <Application>Microsoft Office PowerPoint</Application>
  <PresentationFormat>Personalizado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Merriweather Light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ignacio</cp:lastModifiedBy>
  <cp:revision>30</cp:revision>
  <dcterms:modified xsi:type="dcterms:W3CDTF">2020-11-09T14:23:01Z</dcterms:modified>
  <dc:language>es-AR</dc:language>
</cp:coreProperties>
</file>