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embeddedFontLst>
    <p:embeddedFont>
      <p:font typeface="Average"/>
      <p:regular r:id="rId8"/>
    </p:embeddedFont>
    <p:embeddedFont>
      <p:font typeface="Oswald"/>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Oswald-bold.fntdata"/><Relationship Id="rId9"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Averag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users.ece.utexas.edu/%7Emeberlein/ee461L/ZFR.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f7f8ed2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f7f8ed2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Note: 5 MINUTE LIMIT ON PRESENTATION</a:t>
            </a:r>
            <a:endParaRPr/>
          </a:p>
          <a:p>
            <a:pPr indent="0" lvl="0" marL="0" rtl="0" algn="l">
              <a:spcBef>
                <a:spcPts val="0"/>
              </a:spcBef>
              <a:spcAft>
                <a:spcPts val="0"/>
              </a:spcAft>
              <a:buClr>
                <a:srgbClr val="000000"/>
              </a:buClr>
              <a:buSzPts val="1100"/>
              <a:buFont typeface="Arial"/>
              <a:buNone/>
            </a:pPr>
            <a:r>
              <a:rPr lang="en"/>
              <a:t>Presentation Info: </a:t>
            </a:r>
            <a:r>
              <a:rPr lang="en" u="sng">
                <a:solidFill>
                  <a:schemeClr val="accent5"/>
                </a:solidFill>
                <a:hlinkClick r:id="rId2"/>
              </a:rPr>
              <a:t>http://users.ece.utexas.edu/%7Emeberlein/ee461L/ZFR.html</a:t>
            </a:r>
            <a:endParaRPr/>
          </a:p>
          <a:p>
            <a:pPr indent="0" lvl="0" marL="0" rtl="0" algn="l">
              <a:spcBef>
                <a:spcPts val="0"/>
              </a:spcBef>
              <a:spcAft>
                <a:spcPts val="0"/>
              </a:spcAft>
              <a:buNone/>
            </a:pPr>
            <a:r>
              <a:rPr lang="en"/>
              <a:t>Intro: Justin “we are the falcon group, I’m Justin…&lt;everyone introduces selves&gt;. We would like to introduce a web application for food, affamato.</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Vision: Julia and Alex </a:t>
            </a:r>
            <a:endParaRPr/>
          </a:p>
          <a:p>
            <a:pPr indent="0" lvl="0" marL="0" rtl="0" algn="l">
              <a:spcBef>
                <a:spcPts val="0"/>
              </a:spcBef>
              <a:spcAft>
                <a:spcPts val="0"/>
              </a:spcAft>
              <a:buNone/>
            </a:pPr>
            <a:r>
              <a:rPr lang="en"/>
              <a:t>Alex-Affamato is our idea for an assistant that helps with cooking and eventually health-related tasks. The website can help do things like track </a:t>
            </a:r>
            <a:r>
              <a:rPr lang="en"/>
              <a:t>your grocery lists and food inventory.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Julia - in addition to what Alex mentioned, Affamato allows you to search for recipes based on ingredients you already have on hand, so that you can learn new ways to cook with familiar items, and be able to use items before they expire. Affamato will even remind you of items that will soon expire, and make recommendations for recipes that use those items. Tips will pop up for how to store and dispose of food, as well as take care of kitchen appliances.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Alex-We believe that the functionalities that Affamato has will help people become more organized, save money, reduce food waste, and broaden their palates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f7f8ed29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f7f8ed29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Samir</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f7f8ed29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f7f8ed29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Cameron</a:t>
            </a:r>
            <a:endParaRPr/>
          </a:p>
          <a:p>
            <a:pPr indent="0" lvl="0" marL="0" rtl="0" algn="l">
              <a:spcBef>
                <a:spcPts val="0"/>
              </a:spcBef>
              <a:spcAft>
                <a:spcPts val="0"/>
              </a:spcAft>
              <a:buNone/>
            </a:pPr>
            <a:r>
              <a:rPr lang="en"/>
              <a:t>Affamato offers functionality for a variety of things. It will help someone who wants to save money by not purchasing items they already own, and keeping better track of what they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Feasibility: Rooshi</a:t>
            </a:r>
            <a:endParaRPr/>
          </a:p>
          <a:p>
            <a:pPr indent="0" lvl="0" marL="0" rtl="0" algn="l">
              <a:spcBef>
                <a:spcPts val="0"/>
              </a:spcBef>
              <a:spcAft>
                <a:spcPts val="0"/>
              </a:spcAft>
              <a:buNone/>
            </a:pPr>
            <a:r>
              <a:rPr lang="en"/>
              <a:t>Most of the feasibility issues that come with our project is the availability of APIs</a:t>
            </a:r>
            <a:endParaRPr/>
          </a:p>
          <a:p>
            <a:pPr indent="0" lvl="0" marL="0" rtl="0" algn="l">
              <a:spcBef>
                <a:spcPts val="0"/>
              </a:spcBef>
              <a:spcAft>
                <a:spcPts val="0"/>
              </a:spcAft>
              <a:buNone/>
            </a:pPr>
            <a:r>
              <a:rPr lang="en"/>
              <a:t>First we’re going to need a Food API that contains a lot of ingredients and information including Nutrition, Expiration Times, and Allergies</a:t>
            </a:r>
            <a:endParaRPr/>
          </a:p>
          <a:p>
            <a:pPr indent="0" lvl="0" marL="0" rtl="0" algn="l">
              <a:spcBef>
                <a:spcPts val="0"/>
              </a:spcBef>
              <a:spcAft>
                <a:spcPts val="0"/>
              </a:spcAft>
              <a:buNone/>
            </a:pPr>
            <a:r>
              <a:rPr lang="en"/>
              <a:t>We also need an API that has access to recipes given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“In conclusion, with Affamato we hope to combine the pantry and the recipe book to improve the overall experience of buying and consuming food for users. Any questions?” - Justin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vision is for Affamato to be a smart-cooking and health assistant. Affamato is a web application that helps users do a multitude of food-related tasks. </a:t>
            </a:r>
            <a:endParaRPr/>
          </a:p>
          <a:p>
            <a:pPr indent="0" lvl="0" marL="0" rtl="0" algn="l">
              <a:spcBef>
                <a:spcPts val="1600"/>
              </a:spcBef>
              <a:spcAft>
                <a:spcPts val="0"/>
              </a:spcAft>
              <a:buNone/>
            </a:pPr>
            <a:r>
              <a:rPr lang="en"/>
              <a:t>It allows users to:</a:t>
            </a:r>
            <a:endParaRPr/>
          </a:p>
          <a:p>
            <a:pPr indent="-342900" lvl="0" marL="457200" rtl="0" algn="l">
              <a:spcBef>
                <a:spcPts val="1600"/>
              </a:spcBef>
              <a:spcAft>
                <a:spcPts val="0"/>
              </a:spcAft>
              <a:buSzPts val="1800"/>
              <a:buChar char="●"/>
            </a:pPr>
            <a:r>
              <a:rPr lang="en"/>
              <a:t>Create grocery lists </a:t>
            </a:r>
            <a:endParaRPr/>
          </a:p>
          <a:p>
            <a:pPr indent="-342900" lvl="0" marL="457200" rtl="0" algn="l">
              <a:spcBef>
                <a:spcPts val="0"/>
              </a:spcBef>
              <a:spcAft>
                <a:spcPts val="0"/>
              </a:spcAft>
              <a:buSzPts val="1800"/>
              <a:buChar char="●"/>
            </a:pPr>
            <a:r>
              <a:rPr lang="en"/>
              <a:t>Track their food inventory and perishability</a:t>
            </a:r>
            <a:endParaRPr/>
          </a:p>
          <a:p>
            <a:pPr indent="-342900" lvl="0" marL="457200" rtl="0" algn="l">
              <a:spcBef>
                <a:spcPts val="0"/>
              </a:spcBef>
              <a:spcAft>
                <a:spcPts val="0"/>
              </a:spcAft>
              <a:buSzPts val="1800"/>
              <a:buChar char="●"/>
            </a:pPr>
            <a:r>
              <a:rPr lang="en"/>
              <a:t>Recommend recipes based on many different categories. </a:t>
            </a:r>
            <a:endParaRPr/>
          </a:p>
          <a:p>
            <a:pPr indent="0" lvl="0" marL="0" rtl="0" algn="l">
              <a:spcBef>
                <a:spcPts val="1600"/>
              </a:spcBef>
              <a:spcAft>
                <a:spcPts val="1600"/>
              </a:spcAft>
              <a:buNone/>
            </a:pPr>
            <a:r>
              <a:rPr lang="en"/>
              <a:t>The purpose of Affamato is to help people save money, reduce their food waste, organize their food stock, and broaden their palates. </a:t>
            </a:r>
            <a:endParaRPr/>
          </a:p>
        </p:txBody>
      </p:sp>
      <p:pic>
        <p:nvPicPr>
          <p:cNvPr id="61" name="Google Shape;61;p13"/>
          <p:cNvPicPr preferRelativeResize="0"/>
          <p:nvPr/>
        </p:nvPicPr>
        <p:blipFill>
          <a:blip r:embed="rId3">
            <a:alphaModFix/>
          </a:blip>
          <a:stretch>
            <a:fillRect/>
          </a:stretch>
        </p:blipFill>
        <p:spPr>
          <a:xfrm>
            <a:off x="8095100" y="4075200"/>
            <a:ext cx="937850" cy="94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a:t>
            </a:r>
            <a:endParaRPr/>
          </a:p>
        </p:txBody>
      </p:sp>
      <p:pic>
        <p:nvPicPr>
          <p:cNvPr id="67" name="Google Shape;67;p14"/>
          <p:cNvPicPr preferRelativeResize="0"/>
          <p:nvPr/>
        </p:nvPicPr>
        <p:blipFill>
          <a:blip r:embed="rId3">
            <a:alphaModFix/>
          </a:blip>
          <a:stretch>
            <a:fillRect/>
          </a:stretch>
        </p:blipFill>
        <p:spPr>
          <a:xfrm>
            <a:off x="4197900" y="0"/>
            <a:ext cx="4946100" cy="2652400"/>
          </a:xfrm>
          <a:prstGeom prst="rect">
            <a:avLst/>
          </a:prstGeom>
          <a:noFill/>
          <a:ln>
            <a:noFill/>
          </a:ln>
        </p:spPr>
      </p:pic>
      <p:sp>
        <p:nvSpPr>
          <p:cNvPr id="68" name="Google Shape;68;p14"/>
          <p:cNvSpPr txBox="1"/>
          <p:nvPr/>
        </p:nvSpPr>
        <p:spPr>
          <a:xfrm>
            <a:off x="2606100" y="1246238"/>
            <a:ext cx="1209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verage"/>
                <a:ea typeface="Average"/>
                <a:cs typeface="Average"/>
                <a:sym typeface="Average"/>
              </a:rPr>
              <a:t>Login Page</a:t>
            </a:r>
            <a:endParaRPr sz="1600">
              <a:solidFill>
                <a:schemeClr val="dk1"/>
              </a:solidFill>
              <a:latin typeface="Average"/>
              <a:ea typeface="Average"/>
              <a:cs typeface="Average"/>
              <a:sym typeface="Average"/>
            </a:endParaRPr>
          </a:p>
        </p:txBody>
      </p:sp>
      <p:pic>
        <p:nvPicPr>
          <p:cNvPr id="69" name="Google Shape;69;p14"/>
          <p:cNvPicPr preferRelativeResize="0"/>
          <p:nvPr/>
        </p:nvPicPr>
        <p:blipFill>
          <a:blip r:embed="rId4">
            <a:alphaModFix/>
          </a:blip>
          <a:stretch>
            <a:fillRect/>
          </a:stretch>
        </p:blipFill>
        <p:spPr>
          <a:xfrm>
            <a:off x="8095100" y="4075200"/>
            <a:ext cx="937850" cy="944900"/>
          </a:xfrm>
          <a:prstGeom prst="rect">
            <a:avLst/>
          </a:prstGeom>
          <a:noFill/>
          <a:ln>
            <a:noFill/>
          </a:ln>
        </p:spPr>
      </p:pic>
      <p:pic>
        <p:nvPicPr>
          <p:cNvPr id="70" name="Google Shape;70;p14"/>
          <p:cNvPicPr preferRelativeResize="0"/>
          <p:nvPr/>
        </p:nvPicPr>
        <p:blipFill>
          <a:blip r:embed="rId5">
            <a:alphaModFix/>
          </a:blip>
          <a:stretch>
            <a:fillRect/>
          </a:stretch>
        </p:blipFill>
        <p:spPr>
          <a:xfrm>
            <a:off x="0" y="2652400"/>
            <a:ext cx="4668015" cy="2491100"/>
          </a:xfrm>
          <a:prstGeom prst="rect">
            <a:avLst/>
          </a:prstGeom>
          <a:noFill/>
          <a:ln>
            <a:noFill/>
          </a:ln>
        </p:spPr>
      </p:pic>
      <p:sp>
        <p:nvSpPr>
          <p:cNvPr id="71" name="Google Shape;71;p14"/>
          <p:cNvSpPr txBox="1"/>
          <p:nvPr/>
        </p:nvSpPr>
        <p:spPr>
          <a:xfrm>
            <a:off x="4927763" y="3817975"/>
            <a:ext cx="1209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verage"/>
                <a:ea typeface="Average"/>
                <a:cs typeface="Average"/>
                <a:sym typeface="Average"/>
              </a:rPr>
              <a:t>Home Page</a:t>
            </a:r>
            <a:endParaRPr sz="16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77" name="Google Shape;77;p15"/>
          <p:cNvSpPr txBox="1"/>
          <p:nvPr>
            <p:ph idx="1" type="body"/>
          </p:nvPr>
        </p:nvSpPr>
        <p:spPr>
          <a:xfrm>
            <a:off x="311700" y="1017725"/>
            <a:ext cx="8520600" cy="144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Save user’s money.</a:t>
            </a:r>
            <a:endParaRPr/>
          </a:p>
          <a:p>
            <a:pPr indent="-342900" lvl="0" marL="457200" rtl="0" algn="l">
              <a:spcBef>
                <a:spcPts val="0"/>
              </a:spcBef>
              <a:spcAft>
                <a:spcPts val="0"/>
              </a:spcAft>
              <a:buSzPts val="1800"/>
              <a:buChar char="●"/>
            </a:pPr>
            <a:r>
              <a:rPr lang="en"/>
              <a:t>Reduce food waste.</a:t>
            </a:r>
            <a:endParaRPr/>
          </a:p>
          <a:p>
            <a:pPr indent="-342900" lvl="0" marL="457200" rtl="0" algn="l">
              <a:spcBef>
                <a:spcPts val="0"/>
              </a:spcBef>
              <a:spcAft>
                <a:spcPts val="0"/>
              </a:spcAft>
              <a:buSzPts val="1800"/>
              <a:buChar char="●"/>
            </a:pPr>
            <a:r>
              <a:rPr lang="en"/>
              <a:t>Calorie counter: lose weight, focusing on calories.</a:t>
            </a:r>
            <a:endParaRPr/>
          </a:p>
          <a:p>
            <a:pPr indent="-342900" lvl="0" marL="457200" rtl="0" algn="l">
              <a:spcBef>
                <a:spcPts val="0"/>
              </a:spcBef>
              <a:spcAft>
                <a:spcPts val="0"/>
              </a:spcAft>
              <a:buSzPts val="1800"/>
              <a:buChar char="●"/>
            </a:pPr>
            <a:r>
              <a:rPr lang="en"/>
              <a:t>Tries new recipes (For example, wanting cuisine type X).</a:t>
            </a:r>
            <a:endParaRPr/>
          </a:p>
          <a:p>
            <a:pPr indent="0" lvl="0" marL="0" marR="0" rtl="0" algn="l">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a:solidFill>
                <a:schemeClr val="dk1"/>
              </a:solidFill>
            </a:endParaRPr>
          </a:p>
        </p:txBody>
      </p:sp>
      <p:pic>
        <p:nvPicPr>
          <p:cNvPr id="78" name="Google Shape;78;p15"/>
          <p:cNvPicPr preferRelativeResize="0"/>
          <p:nvPr/>
        </p:nvPicPr>
        <p:blipFill>
          <a:blip r:embed="rId3">
            <a:alphaModFix/>
          </a:blip>
          <a:stretch>
            <a:fillRect/>
          </a:stretch>
        </p:blipFill>
        <p:spPr>
          <a:xfrm>
            <a:off x="8095100" y="4075200"/>
            <a:ext cx="937850" cy="944900"/>
          </a:xfrm>
          <a:prstGeom prst="rect">
            <a:avLst/>
          </a:prstGeom>
          <a:noFill/>
          <a:ln>
            <a:noFill/>
          </a:ln>
        </p:spPr>
      </p:pic>
      <p:sp>
        <p:nvSpPr>
          <p:cNvPr id="79" name="Google Shape;79;p15"/>
          <p:cNvSpPr txBox="1"/>
          <p:nvPr>
            <p:ph type="title"/>
          </p:nvPr>
        </p:nvSpPr>
        <p:spPr>
          <a:xfrm>
            <a:off x="311700" y="249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a:t>
            </a:r>
            <a:endParaRPr/>
          </a:p>
        </p:txBody>
      </p:sp>
      <p:sp>
        <p:nvSpPr>
          <p:cNvPr id="80" name="Google Shape;80;p15"/>
          <p:cNvSpPr txBox="1"/>
          <p:nvPr>
            <p:ph idx="1" type="body"/>
          </p:nvPr>
        </p:nvSpPr>
        <p:spPr>
          <a:xfrm>
            <a:off x="223275" y="3063500"/>
            <a:ext cx="8520600" cy="22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off of the availability of APIs</a:t>
            </a:r>
            <a:endParaRPr/>
          </a:p>
          <a:p>
            <a:pPr indent="-317500" lvl="1" marL="914400" rtl="0" algn="l">
              <a:spcBef>
                <a:spcPts val="0"/>
              </a:spcBef>
              <a:spcAft>
                <a:spcPts val="0"/>
              </a:spcAft>
              <a:buSzPts val="1400"/>
              <a:buChar char="○"/>
            </a:pPr>
            <a:r>
              <a:rPr lang="en"/>
              <a:t>Food APIs for Calories, Nutrition, Expiration, and Allergy Information</a:t>
            </a:r>
            <a:endParaRPr/>
          </a:p>
          <a:p>
            <a:pPr indent="-317500" lvl="1" marL="914400" rtl="0" algn="l">
              <a:spcBef>
                <a:spcPts val="0"/>
              </a:spcBef>
              <a:spcAft>
                <a:spcPts val="0"/>
              </a:spcAft>
              <a:buSzPts val="1400"/>
              <a:buChar char="○"/>
            </a:pPr>
            <a:r>
              <a:rPr lang="en"/>
              <a:t>Recipe APIs to have a sizeable database of recipes and interface with our ingredients database</a:t>
            </a:r>
            <a:endParaRPr/>
          </a:p>
          <a:p>
            <a:pPr indent="-317500" lvl="1" marL="914400" rtl="0" algn="l">
              <a:spcBef>
                <a:spcPts val="0"/>
              </a:spcBef>
              <a:spcAft>
                <a:spcPts val="0"/>
              </a:spcAft>
              <a:buSzPts val="1400"/>
              <a:buChar char="○"/>
            </a:pPr>
            <a:r>
              <a:rPr lang="en"/>
              <a:t>Call Allowance</a:t>
            </a:r>
            <a:r>
              <a:rPr lang="en"/>
              <a:t>s/Cost effectiveness so we can access data for scraping and demoing</a:t>
            </a:r>
            <a:endParaRPr/>
          </a:p>
          <a:p>
            <a:pPr indent="-342900" lvl="0" marL="457200" rtl="0" algn="l">
              <a:spcBef>
                <a:spcPts val="0"/>
              </a:spcBef>
              <a:spcAft>
                <a:spcPts val="0"/>
              </a:spcAft>
              <a:buSzPts val="1800"/>
              <a:buChar char="●"/>
            </a:pPr>
            <a:r>
              <a:rPr lang="en"/>
              <a:t>Implementation of Search and Suggestion Algorithms</a:t>
            </a:r>
            <a:endParaRPr/>
          </a:p>
          <a:p>
            <a:pPr indent="-342900" lvl="0" marL="457200" rtl="0" algn="l">
              <a:spcBef>
                <a:spcPts val="0"/>
              </a:spcBef>
              <a:spcAft>
                <a:spcPts val="0"/>
              </a:spcAft>
              <a:buSzPts val="1800"/>
              <a:buChar char="●"/>
            </a:pPr>
            <a:r>
              <a:rPr lang="en"/>
              <a:t>Lack of experience in Full Stack web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