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Arial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a5cbff5a3a_0_94:notes"/>
          <p:cNvSpPr/>
          <p:nvPr>
            <p:ph idx="2" type="sldImg"/>
          </p:nvPr>
        </p:nvSpPr>
        <p:spPr>
          <a:xfrm>
            <a:off x="327025" y="687321"/>
            <a:ext cx="6204000" cy="34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" name="Google Shape;36;ga5cbff5a3a_0_94:notes"/>
          <p:cNvSpPr txBox="1"/>
          <p:nvPr>
            <p:ph idx="1" type="body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ga5cbff5a3a_0_94:notes"/>
          <p:cNvSpPr txBox="1"/>
          <p:nvPr>
            <p:ph idx="12" type="sldNum"/>
          </p:nvPr>
        </p:nvSpPr>
        <p:spPr>
          <a:xfrm>
            <a:off x="3884613" y="8685226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5cbff5a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a5cbff5a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cbff5a3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5cbff5a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cbff5a3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cbff5a3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771650"/>
            <a:ext cx="82296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749028"/>
            <a:ext cx="40386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48200" y="1749028"/>
            <a:ext cx="40386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20688" y="641510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3575050" y="920884"/>
            <a:ext cx="51117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420688" y="1601629"/>
            <a:ext cx="30084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1792288" y="3829050"/>
            <a:ext cx="5486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7"/>
          <p:cNvSpPr/>
          <p:nvPr>
            <p:ph idx="2" type="pic"/>
          </p:nvPr>
        </p:nvSpPr>
        <p:spPr>
          <a:xfrm>
            <a:off x="1792288" y="68580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1792288" y="4254817"/>
            <a:ext cx="54864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79972"/>
            <a:ext cx="82296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9"/>
          <p:cNvCxnSpPr/>
          <p:nvPr/>
        </p:nvCxnSpPr>
        <p:spPr>
          <a:xfrm>
            <a:off x="628650" y="2791650"/>
            <a:ext cx="561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/>
        </p:nvSpPr>
        <p:spPr>
          <a:xfrm>
            <a:off x="519550" y="3360425"/>
            <a:ext cx="7886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Dylan Bray, Alex Issa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548640" y="457200"/>
            <a:ext cx="7828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December 2020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19550" y="1028938"/>
            <a:ext cx="78867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 Black"/>
              <a:buNone/>
            </a:pPr>
            <a:r>
              <a:rPr b="1" lang="en" sz="4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Heuristic Build Tool Comparison</a:t>
            </a:r>
            <a:endParaRPr b="1" sz="30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3" name="Google Shape;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699" y="320040"/>
            <a:ext cx="1877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Project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Proxima Nova"/>
              <a:buChar char="•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We proposed to evaluate different build tools on representative Java codebases, comparing their performance when handling different types of changes in the codebase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•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This evaluation considered Maven, Gradle, and Bazel - a new, high-performance tool that claims to handle incremental builds especially well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•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The evaluation compared each build tool’s time to completion, CPU usage, and memory usage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Contributions &amp; Observations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Proxima Nova"/>
              <a:buChar char="•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Create reusable scripts to launch build tools and monitor CPU/memory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–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Script tracks single-process (Maven) and multi-process applications (Gradle, Bazel) across entire build execution lifecycle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•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Build tools over-advertise portability and ease of change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•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Found consistent behavior across multiple identical test runs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•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Found differences in build tool behavior between hot and cold starts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•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Gradle is more optimal than Bazel because Bazel is often overkill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2"/>
          <p:cNvGrpSpPr/>
          <p:nvPr/>
        </p:nvGrpSpPr>
        <p:grpSpPr>
          <a:xfrm>
            <a:off x="5837363" y="2871150"/>
            <a:ext cx="2939826" cy="2204875"/>
            <a:chOff x="5892463" y="1432550"/>
            <a:chExt cx="2939826" cy="2204875"/>
          </a:xfrm>
        </p:grpSpPr>
        <p:pic>
          <p:nvPicPr>
            <p:cNvPr id="61" name="Google Shape;61;p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92463" y="1432550"/>
              <a:ext cx="2939826" cy="2204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2"/>
            <p:cNvSpPr txBox="1"/>
            <p:nvPr/>
          </p:nvSpPr>
          <p:spPr>
            <a:xfrm>
              <a:off x="6261000" y="1451200"/>
              <a:ext cx="2443200" cy="6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Bazel Incremental Build of Guava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63" name="Google Shape;63;p12"/>
          <p:cNvGrpSpPr/>
          <p:nvPr/>
        </p:nvGrpSpPr>
        <p:grpSpPr>
          <a:xfrm>
            <a:off x="3009825" y="2883338"/>
            <a:ext cx="2827550" cy="2180500"/>
            <a:chOff x="1278050" y="2144500"/>
            <a:chExt cx="2827550" cy="2180500"/>
          </a:xfrm>
        </p:grpSpPr>
        <p:pic>
          <p:nvPicPr>
            <p:cNvPr id="64" name="Google Shape;64;p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78050" y="2204350"/>
              <a:ext cx="2827550" cy="2120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2"/>
            <p:cNvSpPr txBox="1"/>
            <p:nvPr/>
          </p:nvSpPr>
          <p:spPr>
            <a:xfrm>
              <a:off x="1485550" y="2144500"/>
              <a:ext cx="2619900" cy="6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Gradle Incremental Build of Guava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66" name="Google Shape;66;p12"/>
          <p:cNvGrpSpPr/>
          <p:nvPr/>
        </p:nvGrpSpPr>
        <p:grpSpPr>
          <a:xfrm>
            <a:off x="256600" y="2982064"/>
            <a:ext cx="2653050" cy="2056561"/>
            <a:chOff x="3757950" y="3637139"/>
            <a:chExt cx="2653050" cy="2056561"/>
          </a:xfrm>
        </p:grpSpPr>
        <p:pic>
          <p:nvPicPr>
            <p:cNvPr id="67" name="Google Shape;67;p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57950" y="3703900"/>
              <a:ext cx="2653050" cy="198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2"/>
            <p:cNvSpPr txBox="1"/>
            <p:nvPr/>
          </p:nvSpPr>
          <p:spPr>
            <a:xfrm>
              <a:off x="3827695" y="3637139"/>
              <a:ext cx="2550300" cy="6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Maven </a:t>
              </a: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Incremental Build of Guava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id="69" name="Google Shape;69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550" y="1017725"/>
            <a:ext cx="2692850" cy="20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622145" y="951461"/>
            <a:ext cx="2204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Maven Scratch Build of Guava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1" name="Google Shape;71;p12"/>
          <p:cNvGrpSpPr/>
          <p:nvPr/>
        </p:nvGrpSpPr>
        <p:grpSpPr>
          <a:xfrm>
            <a:off x="6062013" y="782386"/>
            <a:ext cx="2490560" cy="1972714"/>
            <a:chOff x="6062013" y="782386"/>
            <a:chExt cx="2490560" cy="1972714"/>
          </a:xfrm>
        </p:grpSpPr>
        <p:pic>
          <p:nvPicPr>
            <p:cNvPr id="72" name="Google Shape;72;p1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62013" y="887175"/>
              <a:ext cx="2490560" cy="18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2"/>
            <p:cNvSpPr txBox="1"/>
            <p:nvPr/>
          </p:nvSpPr>
          <p:spPr>
            <a:xfrm>
              <a:off x="6261470" y="782386"/>
              <a:ext cx="2204400" cy="6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Bazel </a:t>
              </a: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Scratch Build of Guava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74" name="Google Shape;74;p12"/>
          <p:cNvGrpSpPr/>
          <p:nvPr/>
        </p:nvGrpSpPr>
        <p:grpSpPr>
          <a:xfrm>
            <a:off x="3262000" y="934785"/>
            <a:ext cx="2490550" cy="1950865"/>
            <a:chOff x="3262000" y="934785"/>
            <a:chExt cx="2490550" cy="1950865"/>
          </a:xfrm>
        </p:grpSpPr>
        <p:pic>
          <p:nvPicPr>
            <p:cNvPr id="75" name="Google Shape;75;p1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262000" y="1017731"/>
              <a:ext cx="2490550" cy="1867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2"/>
            <p:cNvSpPr txBox="1"/>
            <p:nvPr/>
          </p:nvSpPr>
          <p:spPr>
            <a:xfrm>
              <a:off x="3453855" y="934785"/>
              <a:ext cx="2204400" cy="6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Gradle</a:t>
              </a: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 Scratch Build of Guava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77" name="Google Shape;7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Key Results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6-9 White Backgrou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