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71" r:id="rId5"/>
    <p:sldId id="272" r:id="rId6"/>
    <p:sldId id="276" r:id="rId7"/>
    <p:sldId id="279" r:id="rId8"/>
    <p:sldId id="273" r:id="rId9"/>
    <p:sldId id="274" r:id="rId10"/>
    <p:sldId id="275" r:id="rId11"/>
    <p:sldId id="282" r:id="rId12"/>
    <p:sldId id="277" r:id="rId13"/>
    <p:sldId id="278" r:id="rId14"/>
    <p:sldId id="280" r:id="rId15"/>
    <p:sldId id="283" r:id="rId16"/>
    <p:sldId id="28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12/04/2023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6.xml"/><Relationship Id="rId7" Type="http://schemas.openxmlformats.org/officeDocument/2006/relationships/image" Target="../media/image1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/>
              <a:t>현대물리실험 발표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/>
              <a:t>수소 원자 스펙트럼에 대한 이론적 분석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66387D-068B-D923-A00B-D8760DF0ADF3}"/>
              </a:ext>
            </a:extLst>
          </p:cNvPr>
          <p:cNvSpPr/>
          <p:nvPr/>
        </p:nvSpPr>
        <p:spPr>
          <a:xfrm>
            <a:off x="10126133" y="5327075"/>
            <a:ext cx="1924756" cy="147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B64E5-E880-CDF1-51F9-EE8C1B3E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Calculated Result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B78DF-FC53-66EF-2EA8-A3227B2B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16EE6B-F776-786E-14E8-2F73D7B8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8" y="1222990"/>
            <a:ext cx="4750044" cy="348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8BB403-61D2-AF97-AF19-A581019C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571" y="4720563"/>
            <a:ext cx="2711589" cy="1828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ACF9F5-509B-654C-A00E-1A4059971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67" y="4613444"/>
            <a:ext cx="3057628" cy="16141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78FB2F7-1957-7D88-316A-65B3DCD8A8D1}"/>
              </a:ext>
            </a:extLst>
          </p:cNvPr>
          <p:cNvSpPr/>
          <p:nvPr/>
        </p:nvSpPr>
        <p:spPr>
          <a:xfrm>
            <a:off x="5821397" y="3119219"/>
            <a:ext cx="705556" cy="128909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37C945-95EC-80CB-6EF5-04BB4FCCA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871" y="3027127"/>
            <a:ext cx="4762745" cy="147327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3B9C42-EFA4-70F6-98C2-0F8BECE06F48}"/>
              </a:ext>
            </a:extLst>
          </p:cNvPr>
          <p:cNvCxnSpPr/>
          <p:nvPr/>
        </p:nvCxnSpPr>
        <p:spPr>
          <a:xfrm>
            <a:off x="7501467" y="6141156"/>
            <a:ext cx="397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D800D8-D6E3-C483-8846-65F8BFC8954A}"/>
              </a:ext>
            </a:extLst>
          </p:cNvPr>
          <p:cNvCxnSpPr/>
          <p:nvPr/>
        </p:nvCxnSpPr>
        <p:spPr>
          <a:xfrm flipV="1">
            <a:off x="7744178" y="4408311"/>
            <a:ext cx="0" cy="191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C40249A-94E0-6063-58F3-2B4DF574A458}"/>
              </a:ext>
            </a:extLst>
          </p:cNvPr>
          <p:cNvSpPr/>
          <p:nvPr/>
        </p:nvSpPr>
        <p:spPr>
          <a:xfrm>
            <a:off x="7749822" y="4648732"/>
            <a:ext cx="3606800" cy="1498068"/>
          </a:xfrm>
          <a:custGeom>
            <a:avLst/>
            <a:gdLst>
              <a:gd name="connsiteX0" fmla="*/ 0 w 3606800"/>
              <a:gd name="connsiteY0" fmla="*/ 1498068 h 1498068"/>
              <a:gd name="connsiteX1" fmla="*/ 468489 w 3606800"/>
              <a:gd name="connsiteY1" fmla="*/ 1102957 h 1498068"/>
              <a:gd name="connsiteX2" fmla="*/ 987778 w 3606800"/>
              <a:gd name="connsiteY2" fmla="*/ 47446 h 1498068"/>
              <a:gd name="connsiteX3" fmla="*/ 1484489 w 3606800"/>
              <a:gd name="connsiteY3" fmla="*/ 267579 h 1498068"/>
              <a:gd name="connsiteX4" fmla="*/ 1800578 w 3606800"/>
              <a:gd name="connsiteY4" fmla="*/ 1029579 h 1498068"/>
              <a:gd name="connsiteX5" fmla="*/ 2353734 w 3606800"/>
              <a:gd name="connsiteY5" fmla="*/ 1379535 h 1498068"/>
              <a:gd name="connsiteX6" fmla="*/ 3606800 w 3606800"/>
              <a:gd name="connsiteY6" fmla="*/ 1441624 h 149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6800" h="1498068">
                <a:moveTo>
                  <a:pt x="0" y="1498068"/>
                </a:moveTo>
                <a:cubicBezTo>
                  <a:pt x="151929" y="1421397"/>
                  <a:pt x="303859" y="1344727"/>
                  <a:pt x="468489" y="1102957"/>
                </a:cubicBezTo>
                <a:cubicBezTo>
                  <a:pt x="633119" y="861187"/>
                  <a:pt x="818445" y="186676"/>
                  <a:pt x="987778" y="47446"/>
                </a:cubicBezTo>
                <a:cubicBezTo>
                  <a:pt x="1157111" y="-91784"/>
                  <a:pt x="1349022" y="103890"/>
                  <a:pt x="1484489" y="267579"/>
                </a:cubicBezTo>
                <a:cubicBezTo>
                  <a:pt x="1619956" y="431268"/>
                  <a:pt x="1655704" y="844253"/>
                  <a:pt x="1800578" y="1029579"/>
                </a:cubicBezTo>
                <a:cubicBezTo>
                  <a:pt x="1945452" y="1214905"/>
                  <a:pt x="2052697" y="1310861"/>
                  <a:pt x="2353734" y="1379535"/>
                </a:cubicBezTo>
                <a:cubicBezTo>
                  <a:pt x="2654771" y="1448209"/>
                  <a:pt x="3130785" y="1444916"/>
                  <a:pt x="3606800" y="144162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E9B7AE4-D8E9-E7F1-C68F-65424CB650FA}"/>
              </a:ext>
            </a:extLst>
          </p:cNvPr>
          <p:cNvSpPr/>
          <p:nvPr/>
        </p:nvSpPr>
        <p:spPr>
          <a:xfrm>
            <a:off x="7732889" y="4013200"/>
            <a:ext cx="890877" cy="2139244"/>
          </a:xfrm>
          <a:custGeom>
            <a:avLst/>
            <a:gdLst>
              <a:gd name="connsiteX0" fmla="*/ 0 w 890877"/>
              <a:gd name="connsiteY0" fmla="*/ 2139244 h 2139244"/>
              <a:gd name="connsiteX1" fmla="*/ 321733 w 890877"/>
              <a:gd name="connsiteY1" fmla="*/ 1947333 h 2139244"/>
              <a:gd name="connsiteX2" fmla="*/ 541867 w 890877"/>
              <a:gd name="connsiteY2" fmla="*/ 1653822 h 2139244"/>
              <a:gd name="connsiteX3" fmla="*/ 739422 w 890877"/>
              <a:gd name="connsiteY3" fmla="*/ 1072444 h 2139244"/>
              <a:gd name="connsiteX4" fmla="*/ 846667 w 890877"/>
              <a:gd name="connsiteY4" fmla="*/ 496711 h 2139244"/>
              <a:gd name="connsiteX5" fmla="*/ 869244 w 890877"/>
              <a:gd name="connsiteY5" fmla="*/ 0 h 213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0877" h="2139244">
                <a:moveTo>
                  <a:pt x="0" y="2139244"/>
                </a:moveTo>
                <a:cubicBezTo>
                  <a:pt x="115711" y="2083740"/>
                  <a:pt x="231422" y="2028237"/>
                  <a:pt x="321733" y="1947333"/>
                </a:cubicBezTo>
                <a:cubicBezTo>
                  <a:pt x="412044" y="1866429"/>
                  <a:pt x="472252" y="1799637"/>
                  <a:pt x="541867" y="1653822"/>
                </a:cubicBezTo>
                <a:cubicBezTo>
                  <a:pt x="611482" y="1508007"/>
                  <a:pt x="688622" y="1265296"/>
                  <a:pt x="739422" y="1072444"/>
                </a:cubicBezTo>
                <a:cubicBezTo>
                  <a:pt x="790222" y="879592"/>
                  <a:pt x="825030" y="675452"/>
                  <a:pt x="846667" y="496711"/>
                </a:cubicBezTo>
                <a:cubicBezTo>
                  <a:pt x="868304" y="317970"/>
                  <a:pt x="920044" y="45155"/>
                  <a:pt x="869244" y="0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687A03BE-FA88-F6DE-F886-43035CAF9842}"/>
              </a:ext>
            </a:extLst>
          </p:cNvPr>
          <p:cNvSpPr/>
          <p:nvPr/>
        </p:nvSpPr>
        <p:spPr>
          <a:xfrm>
            <a:off x="9132711" y="3984978"/>
            <a:ext cx="2257778" cy="2111060"/>
          </a:xfrm>
          <a:custGeom>
            <a:avLst/>
            <a:gdLst>
              <a:gd name="connsiteX0" fmla="*/ 2257778 w 2257778"/>
              <a:gd name="connsiteY0" fmla="*/ 2094089 h 2111060"/>
              <a:gd name="connsiteX1" fmla="*/ 1574800 w 2257778"/>
              <a:gd name="connsiteY1" fmla="*/ 2105378 h 2111060"/>
              <a:gd name="connsiteX2" fmla="*/ 846667 w 2257778"/>
              <a:gd name="connsiteY2" fmla="*/ 2015066 h 2111060"/>
              <a:gd name="connsiteX3" fmla="*/ 366889 w 2257778"/>
              <a:gd name="connsiteY3" fmla="*/ 1625600 h 2111060"/>
              <a:gd name="connsiteX4" fmla="*/ 197556 w 2257778"/>
              <a:gd name="connsiteY4" fmla="*/ 1038578 h 2111060"/>
              <a:gd name="connsiteX5" fmla="*/ 0 w 2257778"/>
              <a:gd name="connsiteY5" fmla="*/ 0 h 211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7778" h="2111060">
                <a:moveTo>
                  <a:pt x="2257778" y="2094089"/>
                </a:moveTo>
                <a:cubicBezTo>
                  <a:pt x="2033881" y="2106318"/>
                  <a:pt x="1809985" y="2118548"/>
                  <a:pt x="1574800" y="2105378"/>
                </a:cubicBezTo>
                <a:cubicBezTo>
                  <a:pt x="1339615" y="2092208"/>
                  <a:pt x="1047985" y="2095029"/>
                  <a:pt x="846667" y="2015066"/>
                </a:cubicBezTo>
                <a:cubicBezTo>
                  <a:pt x="645349" y="1935103"/>
                  <a:pt x="475074" y="1788348"/>
                  <a:pt x="366889" y="1625600"/>
                </a:cubicBezTo>
                <a:cubicBezTo>
                  <a:pt x="258704" y="1462852"/>
                  <a:pt x="258704" y="1309511"/>
                  <a:pt x="197556" y="1038578"/>
                </a:cubicBezTo>
                <a:cubicBezTo>
                  <a:pt x="136408" y="767645"/>
                  <a:pt x="68204" y="383822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817E-D62F-1A08-49B7-99CDE62E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can we see our result is correct?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4CF22-3D07-9B38-86F2-E6E6BDAC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91B61-0D97-0D5C-9205-88F3F34B2EEA}"/>
              </a:ext>
            </a:extLst>
          </p:cNvPr>
          <p:cNvSpPr txBox="1"/>
          <p:nvPr/>
        </p:nvSpPr>
        <p:spPr>
          <a:xfrm>
            <a:off x="85344" y="1562672"/>
            <a:ext cx="249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Measured amplitude A :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A640D-61C4-295E-C237-19C09D4C8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939" y="1247071"/>
            <a:ext cx="3234483" cy="1000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3FC10-31E2-02B2-C4D3-48D14AEDEC91}"/>
              </a:ext>
            </a:extLst>
          </p:cNvPr>
          <p:cNvSpPr txBox="1"/>
          <p:nvPr/>
        </p:nvSpPr>
        <p:spPr>
          <a:xfrm>
            <a:off x="85344" y="2390823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Measured linewidth: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F932D8-F8B0-DBCA-9956-A1217C7A9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438" y="2181007"/>
            <a:ext cx="1532718" cy="1033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D54695-3BA2-E3CB-ECC7-9ED713D0CCE2}"/>
              </a:ext>
            </a:extLst>
          </p:cNvPr>
          <p:cNvSpPr txBox="1"/>
          <p:nvPr/>
        </p:nvSpPr>
        <p:spPr>
          <a:xfrm>
            <a:off x="85344" y="3286393"/>
            <a:ext cx="36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Product of amplitude and linewidth : </a:t>
            </a:r>
            <a:endParaRPr lang="ko-KR" altLang="en-US"/>
          </a:p>
        </p:txBody>
      </p:sp>
      <p:pic>
        <p:nvPicPr>
          <p:cNvPr id="26" name="그림 25" descr="\documentclass{article}&#10;\usepackage{amsmath}&#10;\pagestyle{empty}&#10;\begin{document}&#10;&#10;$A \Delta \omega \simeq \frac{N\gamma}{2} \exp(-\hbar \omega_{0} / kT)$&#10;&#10;&#10;\end{document}" title="IguanaTex Bitmap Display">
            <a:extLst>
              <a:ext uri="{FF2B5EF4-FFF2-40B4-BE49-F238E27FC236}">
                <a16:creationId xmlns:a16="http://schemas.microsoft.com/office/drawing/2014/main" id="{8F862272-F1E8-A62B-141C-85D49778D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09670" y="3388088"/>
            <a:ext cx="2624911" cy="2880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C21B57-A249-2B48-F064-BF296B9556EF}"/>
              </a:ext>
            </a:extLst>
          </p:cNvPr>
          <p:cNvSpPr txBox="1"/>
          <p:nvPr/>
        </p:nvSpPr>
        <p:spPr>
          <a:xfrm>
            <a:off x="474811" y="4121388"/>
            <a:ext cx="577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If there is only ideal spontaneous decay, then             follows </a:t>
            </a:r>
            <a:endParaRPr lang="ko-KR" altLang="en-US"/>
          </a:p>
        </p:txBody>
      </p:sp>
      <p:pic>
        <p:nvPicPr>
          <p:cNvPr id="17" name="그림 16" descr="\documentclass{article}&#10;\usepackage{amsmath}&#10;\pagestyle{empty}&#10;\begin{document}&#10;&#10;$A \Delta \omega $&#10;&#10;&#10;\end{document}" title="IguanaTex Bitmap Display">
            <a:extLst>
              <a:ext uri="{FF2B5EF4-FFF2-40B4-BE49-F238E27FC236}">
                <a16:creationId xmlns:a16="http://schemas.microsoft.com/office/drawing/2014/main" id="{5D080706-E6F5-4B46-7621-3DF43D3C25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85316" y="4223082"/>
            <a:ext cx="490971" cy="165943"/>
          </a:xfrm>
          <a:prstGeom prst="rect">
            <a:avLst/>
          </a:prstGeom>
        </p:spPr>
      </p:pic>
      <p:pic>
        <p:nvPicPr>
          <p:cNvPr id="24" name="그림 23" descr="\documentclass{article}&#10;\usepackage{amsmath}&#10;\pagestyle{empty}&#10;\begin{document}&#10;&#10;$\omega_{0}^{2} \exp(-\hbar \omega_{0} / kT)$&#10;&#10;&#10;\end{document}" title="IguanaTex Bitmap Display">
            <a:extLst>
              <a:ext uri="{FF2B5EF4-FFF2-40B4-BE49-F238E27FC236}">
                <a16:creationId xmlns:a16="http://schemas.microsoft.com/office/drawing/2014/main" id="{58D0328E-A1EC-9FCA-1A93-C5231F9E9F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08889" y="4182625"/>
            <a:ext cx="1747196" cy="246857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FE72074-83EF-3000-BC08-2667E1C7515C}"/>
              </a:ext>
            </a:extLst>
          </p:cNvPr>
          <p:cNvSpPr/>
          <p:nvPr/>
        </p:nvSpPr>
        <p:spPr>
          <a:xfrm>
            <a:off x="161252" y="4105503"/>
            <a:ext cx="380614" cy="40109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9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77960-83F5-5987-70B2-BFAC45C2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Result:Hydrogrn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EC2E8-4E51-F20A-4BE2-F0D6FD2E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D682E9-BFB5-4D17-0D5A-834EBAC6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" y="1267077"/>
            <a:ext cx="3820612" cy="17188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1C2132-B099-27D2-8502-B4F83A21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4" y="2885748"/>
            <a:ext cx="3870807" cy="36266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AE196F-C97C-7446-EE6D-FD79D18B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762" y="1619711"/>
            <a:ext cx="5871505" cy="45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DDA02-1983-8195-6DAF-0B6CA179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A00AF1-F36C-0C91-A6FD-2756BCEE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997" y="1227138"/>
            <a:ext cx="5882806" cy="4949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6E8943-2F56-804E-8929-10CC18AF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9" y="1474905"/>
            <a:ext cx="4762745" cy="1473276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FA4B786-3AFA-9E85-9764-FD8A45A23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97807"/>
              </p:ext>
            </p:extLst>
          </p:nvPr>
        </p:nvGraphicFramePr>
        <p:xfrm>
          <a:off x="327959" y="2916507"/>
          <a:ext cx="387150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54">
                  <a:extLst>
                    <a:ext uri="{9D8B030D-6E8A-4147-A177-3AD203B41FA5}">
                      <a16:colId xmlns:a16="http://schemas.microsoft.com/office/drawing/2014/main" val="4145724453"/>
                    </a:ext>
                  </a:extLst>
                </a:gridCol>
                <a:gridCol w="1935754">
                  <a:extLst>
                    <a:ext uri="{9D8B030D-6E8A-4147-A177-3AD203B41FA5}">
                      <a16:colId xmlns:a16="http://schemas.microsoft.com/office/drawing/2014/main" val="2001825471"/>
                    </a:ext>
                  </a:extLst>
                </a:gridCol>
              </a:tblGrid>
              <a:tr h="308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Wave[nm]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Amp*linewidth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254011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843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8.8689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852347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813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13.1591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070459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765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27.3842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145759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752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29.0280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475129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657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146.1608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08390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578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1.1078e+03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070788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546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1.9307e+03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727994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437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3.7464e+03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969444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409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1.0894e+03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96178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F7AA8A56-0E89-7073-0226-29841A1E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" y="156580"/>
            <a:ext cx="12021312" cy="893542"/>
          </a:xfrm>
        </p:spPr>
        <p:txBody>
          <a:bodyPr/>
          <a:lstStyle/>
          <a:p>
            <a:r>
              <a:rPr lang="en-US" altLang="ko-KR"/>
              <a:t>Result:Mercury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1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FC97B-1BCA-E837-8EBA-AE58943B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Mercury frequency peak dependence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2A48F-1476-6905-109B-3DD3DBD4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671D8-4E31-EDDF-6813-A552FA02537E}"/>
              </a:ext>
            </a:extLst>
          </p:cNvPr>
          <p:cNvSpPr txBox="1"/>
          <p:nvPr/>
        </p:nvSpPr>
        <p:spPr>
          <a:xfrm>
            <a:off x="5717327" y="1215763"/>
            <a:ext cx="5358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peak follows power of 12th of frequency</a:t>
            </a:r>
          </a:p>
          <a:p>
            <a:r>
              <a:rPr lang="en-US" altLang="ko-KR"/>
              <a:t>-&gt;    has</a:t>
            </a:r>
            <a:r>
              <a:rPr lang="ko-KR" altLang="en-US"/>
              <a:t> </a:t>
            </a:r>
            <a:r>
              <a:rPr lang="en-US" altLang="ko-KR"/>
              <a:t>frequency</a:t>
            </a:r>
            <a:r>
              <a:rPr lang="ko-KR" altLang="en-US"/>
              <a:t> </a:t>
            </a:r>
            <a:r>
              <a:rPr lang="en-US" altLang="ko-KR"/>
              <a:t>dependency?-&gt; Maybe not</a:t>
            </a:r>
          </a:p>
          <a:p>
            <a:r>
              <a:rPr lang="en-US" altLang="ko-KR"/>
              <a:t>-&gt; need more accurate model to show this dependency</a:t>
            </a:r>
          </a:p>
        </p:txBody>
      </p:sp>
      <p:pic>
        <p:nvPicPr>
          <p:cNvPr id="5" name="그림 4" descr="\documentclass{article}&#10;\usepackage{amsmath}&#10;\pagestyle{empty}&#10;\begin{document}&#10;&#10;$\kappa$&#10;&#10;&#10;\end{document}" title="IguanaTex Bitmap Display">
            <a:extLst>
              <a:ext uri="{FF2B5EF4-FFF2-40B4-BE49-F238E27FC236}">
                <a16:creationId xmlns:a16="http://schemas.microsoft.com/office/drawing/2014/main" id="{3A7E6276-4FE9-0FE8-BBAE-52A73600D6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39771" y="1636891"/>
            <a:ext cx="112457" cy="104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31F96C-082D-0A0E-88BE-9818CE1A0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08" y="1312236"/>
            <a:ext cx="5092962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25B5-3C16-B78A-11EB-298D68A0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59DAD-BD59-C668-0793-2B353A21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8D8ACD-873E-FD3F-7B6A-FA434652F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8" y="1222990"/>
            <a:ext cx="4750044" cy="3486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1B84B-D455-58E4-AEBB-D55FB586291E}"/>
              </a:ext>
            </a:extLst>
          </p:cNvPr>
          <p:cNvSpPr txBox="1"/>
          <p:nvPr/>
        </p:nvSpPr>
        <p:spPr>
          <a:xfrm>
            <a:off x="5717327" y="1215763"/>
            <a:ext cx="569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We assumed      is fixed constant in our model.</a:t>
            </a:r>
          </a:p>
          <a:p>
            <a:r>
              <a:rPr lang="en-US" altLang="ko-KR"/>
              <a:t>But, if discharge tube has a fixed voltage, then     will show </a:t>
            </a:r>
          </a:p>
          <a:p>
            <a:r>
              <a:rPr lang="en-US" altLang="ko-KR"/>
              <a:t>lorentzian shape (e.g. Frank Hertz experiment)</a:t>
            </a:r>
          </a:p>
        </p:txBody>
      </p:sp>
      <p:pic>
        <p:nvPicPr>
          <p:cNvPr id="8" name="그림 7" descr="\documentclass{article}&#10;\usepackage{amsmath}&#10;\pagestyle{empty}&#10;\begin{document}&#10;&#10;$\Lambda$&#10;&#10;&#10;\end{document}" title="IguanaTex Bitmap Display">
            <a:extLst>
              <a:ext uri="{FF2B5EF4-FFF2-40B4-BE49-F238E27FC236}">
                <a16:creationId xmlns:a16="http://schemas.microsoft.com/office/drawing/2014/main" id="{449D4B1E-04EB-170D-CBF8-481DAED2E5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19622" y="1318829"/>
            <a:ext cx="144000" cy="163200"/>
          </a:xfrm>
          <a:prstGeom prst="rect">
            <a:avLst/>
          </a:prstGeom>
        </p:spPr>
      </p:pic>
      <p:pic>
        <p:nvPicPr>
          <p:cNvPr id="10" name="그림 9" descr="\documentclass{article}&#10;\usepackage{amsmath}&#10;\pagestyle{empty}&#10;\begin{document}&#10;&#10;$\Lambda$&#10;&#10;&#10;\end{document}" title="IguanaTex Bitmap Display">
            <a:extLst>
              <a:ext uri="{FF2B5EF4-FFF2-40B4-BE49-F238E27FC236}">
                <a16:creationId xmlns:a16="http://schemas.microsoft.com/office/drawing/2014/main" id="{EB01BFA1-2050-0C6E-6F87-8A7FA22F91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33806" y="1606209"/>
            <a:ext cx="144000" cy="163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AA68E9-2302-D231-94B7-693C2090B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965" y="2242159"/>
            <a:ext cx="4854323" cy="10698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64DDB0-744A-A216-043C-A355F8769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00" y="3415058"/>
            <a:ext cx="3320210" cy="29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4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4A137-75EA-A814-57AB-EEA51483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Thank you!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EFCF0-5CDF-A306-D78C-81AC9466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235CA-3FA6-9E1E-8777-89F00484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602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996BD-D267-477A-BA72-0E153907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Hydrogen Atom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4084D-62EA-48D1-A2D2-D3624BFC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1026" name="Picture 2" descr="Bohr model - Wikipedia">
            <a:extLst>
              <a:ext uri="{FF2B5EF4-FFF2-40B4-BE49-F238E27FC236}">
                <a16:creationId xmlns:a16="http://schemas.microsoft.com/office/drawing/2014/main" id="{C09C5B05-D203-D63E-A9D8-3C694265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5" y="1857422"/>
            <a:ext cx="4873978" cy="424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\documentclass{article}&#10;\usepackage{amsmath}&#10;\pagestyle{empty}&#10;\begin{document}&#10;&#10;$\Delta E = R\Bigg(\frac{1}{n^{2}}-\frac{1}{m^{2}}\Bigg)$&#10;&#10;&#10;\end{document}" title="IguanaTex Bitmap Display">
            <a:extLst>
              <a:ext uri="{FF2B5EF4-FFF2-40B4-BE49-F238E27FC236}">
                <a16:creationId xmlns:a16="http://schemas.microsoft.com/office/drawing/2014/main" id="{9FE25E21-8492-8083-59C5-B35D8E1FDC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06533" y="2218267"/>
            <a:ext cx="2208000" cy="758857"/>
          </a:xfrm>
          <a:prstGeom prst="rect">
            <a:avLst/>
          </a:prstGeom>
        </p:spPr>
      </p:pic>
      <p:pic>
        <p:nvPicPr>
          <p:cNvPr id="8" name="그림 7" descr="\documentclass{article}&#10;\usepackage{amsmath}&#10;\pagestyle{empty}&#10;\begin{document}&#10;&#10;$E = hf$&#10;&#10;&#10;\end{document}" title="IguanaTex Bitmap Display">
            <a:extLst>
              <a:ext uri="{FF2B5EF4-FFF2-40B4-BE49-F238E27FC236}">
                <a16:creationId xmlns:a16="http://schemas.microsoft.com/office/drawing/2014/main" id="{7E9E7794-2C13-AAB1-55DD-08F3B48280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06533" y="3313952"/>
            <a:ext cx="816762" cy="23009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49D3FAA-65C8-E373-92B1-BBA12E6DF167}"/>
              </a:ext>
            </a:extLst>
          </p:cNvPr>
          <p:cNvSpPr/>
          <p:nvPr/>
        </p:nvSpPr>
        <p:spPr>
          <a:xfrm>
            <a:off x="8174883" y="3274108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BCAF873-7BA6-B304-181E-AF4DD171C155}"/>
              </a:ext>
            </a:extLst>
          </p:cNvPr>
          <p:cNvSpPr/>
          <p:nvPr/>
        </p:nvSpPr>
        <p:spPr>
          <a:xfrm>
            <a:off x="8174883" y="2442804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116D8-C50A-5202-90E3-BDA97F4FAE73}"/>
              </a:ext>
            </a:extLst>
          </p:cNvPr>
          <p:cNvSpPr txBox="1"/>
          <p:nvPr/>
        </p:nvSpPr>
        <p:spPr>
          <a:xfrm>
            <a:off x="8880439" y="2407080"/>
            <a:ext cx="235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What we want to show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8CBD8-DFE6-9C80-FF82-CB6E808CF330}"/>
              </a:ext>
            </a:extLst>
          </p:cNvPr>
          <p:cNvSpPr txBox="1"/>
          <p:nvPr/>
        </p:nvSpPr>
        <p:spPr>
          <a:xfrm>
            <a:off x="8880439" y="3244332"/>
            <a:ext cx="3116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Well known</a:t>
            </a:r>
          </a:p>
          <a:p>
            <a:r>
              <a:rPr lang="en-US" altLang="ko-KR"/>
              <a:t>(shown by photoelectric effect)</a:t>
            </a:r>
          </a:p>
          <a:p>
            <a:r>
              <a:rPr lang="en-US" altLang="ko-KR"/>
              <a:t>-&gt; "Something" is quantum[1]</a:t>
            </a:r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1AE1EC1-1020-40AD-3F70-1279BD74C337}"/>
              </a:ext>
            </a:extLst>
          </p:cNvPr>
          <p:cNvSpPr/>
          <p:nvPr/>
        </p:nvSpPr>
        <p:spPr>
          <a:xfrm>
            <a:off x="5706533" y="4602576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239FB-D982-853F-084F-6848944F17E7}"/>
              </a:ext>
            </a:extLst>
          </p:cNvPr>
          <p:cNvSpPr txBox="1"/>
          <p:nvPr/>
        </p:nvSpPr>
        <p:spPr>
          <a:xfrm>
            <a:off x="1311216" y="6644076"/>
            <a:ext cx="61765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/>
              <a:t>[1]Gerry, C., Knight, P., &amp; Knight, P. L. (2005, January 1). </a:t>
            </a:r>
            <a:r>
              <a:rPr lang="en-US" altLang="ko-KR" sz="900" i="1"/>
              <a:t>Introductory Quantum Optics</a:t>
            </a:r>
            <a:r>
              <a:rPr lang="en-US" altLang="ko-KR" sz="900"/>
              <a:t>. Cambridge University Press.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97B0F-3B0B-58A1-89E9-E60C15FAB7CA}"/>
              </a:ext>
            </a:extLst>
          </p:cNvPr>
          <p:cNvSpPr txBox="1"/>
          <p:nvPr/>
        </p:nvSpPr>
        <p:spPr>
          <a:xfrm>
            <a:off x="6529283" y="4569147"/>
            <a:ext cx="571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If we measure quantized spectrum, then what is quantum?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3CB42EE-71A5-A1A7-2D4A-E596E9E9B4F1}"/>
              </a:ext>
            </a:extLst>
          </p:cNvPr>
          <p:cNvSpPr/>
          <p:nvPr/>
        </p:nvSpPr>
        <p:spPr>
          <a:xfrm>
            <a:off x="5706533" y="5004051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4233A-5A2B-1912-869D-DC997DB7BBDF}"/>
              </a:ext>
            </a:extLst>
          </p:cNvPr>
          <p:cNvSpPr txBox="1"/>
          <p:nvPr/>
        </p:nvSpPr>
        <p:spPr>
          <a:xfrm>
            <a:off x="6529283" y="4970622"/>
            <a:ext cx="430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We must use Frank Hertz Experiment result</a:t>
            </a:r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F83CEEE-2F20-0D45-4BDF-91DC896435A6}"/>
              </a:ext>
            </a:extLst>
          </p:cNvPr>
          <p:cNvSpPr/>
          <p:nvPr/>
        </p:nvSpPr>
        <p:spPr>
          <a:xfrm>
            <a:off x="5706533" y="5392813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63CC1-8C39-04DE-6817-8AB5B7A5EB7E}"/>
              </a:ext>
            </a:extLst>
          </p:cNvPr>
          <p:cNvSpPr txBox="1"/>
          <p:nvPr/>
        </p:nvSpPr>
        <p:spPr>
          <a:xfrm>
            <a:off x="6529283" y="5359384"/>
            <a:ext cx="427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Quantized atomic level </a:t>
            </a:r>
          </a:p>
          <a:p>
            <a:r>
              <a:rPr lang="en-US" altLang="ko-KR"/>
              <a:t>-&gt; Quantized measured value = atomic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8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4AEAF-5DBF-6535-AC08-916DF1B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Setup:Discharging Tube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B6655-CACB-924A-4FAD-7A9FA098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1AD0EC8-8D29-907A-5627-702F5271420F}"/>
              </a:ext>
            </a:extLst>
          </p:cNvPr>
          <p:cNvSpPr/>
          <p:nvPr/>
        </p:nvSpPr>
        <p:spPr>
          <a:xfrm>
            <a:off x="2277374" y="2303962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B5CD3D-370C-21B8-1087-DB3F0EF70F7E}"/>
              </a:ext>
            </a:extLst>
          </p:cNvPr>
          <p:cNvSpPr/>
          <p:nvPr/>
        </p:nvSpPr>
        <p:spPr>
          <a:xfrm>
            <a:off x="1297940" y="2530415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A39838-A35A-C34B-FBB8-7AE331F84DA7}"/>
              </a:ext>
            </a:extLst>
          </p:cNvPr>
          <p:cNvGrpSpPr/>
          <p:nvPr/>
        </p:nvGrpSpPr>
        <p:grpSpPr>
          <a:xfrm>
            <a:off x="984586" y="2540000"/>
            <a:ext cx="253664" cy="268817"/>
            <a:chOff x="984586" y="2540000"/>
            <a:chExt cx="253664" cy="268817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9AF3D55-6A06-D519-3F95-6C30EE1A59CE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44C5FF0-DF6D-2A2F-9C62-95DF13868BF2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420B6E5-502A-C940-1DC4-F7CEA6AF8EC5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6AB6DB9B-260A-EE90-E958-FE1E40BD6EF3}"/>
              </a:ext>
            </a:extLst>
          </p:cNvPr>
          <p:cNvSpPr/>
          <p:nvPr/>
        </p:nvSpPr>
        <p:spPr>
          <a:xfrm>
            <a:off x="4436251" y="2484018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2BA0981-D5A0-18CE-CD8F-FDC71E4A8C15}"/>
              </a:ext>
            </a:extLst>
          </p:cNvPr>
          <p:cNvSpPr/>
          <p:nvPr/>
        </p:nvSpPr>
        <p:spPr>
          <a:xfrm>
            <a:off x="4779319" y="3125249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827B5F-7141-AB69-A04B-52B28BA23E5A}"/>
              </a:ext>
            </a:extLst>
          </p:cNvPr>
          <p:cNvGrpSpPr/>
          <p:nvPr/>
        </p:nvGrpSpPr>
        <p:grpSpPr>
          <a:xfrm>
            <a:off x="4122897" y="2493603"/>
            <a:ext cx="253664" cy="268817"/>
            <a:chOff x="984586" y="2540000"/>
            <a:chExt cx="253664" cy="26881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420BA69-3CD4-5DFB-6574-F6A934969313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5461D34-B504-ABD5-3D5C-87B2C9A7CBDE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B35C294-8EBD-94EF-1F1B-86CAF95C24BC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9B4F6D5-2B85-99DF-11A6-86A2896650B3}"/>
              </a:ext>
            </a:extLst>
          </p:cNvPr>
          <p:cNvGrpSpPr/>
          <p:nvPr/>
        </p:nvGrpSpPr>
        <p:grpSpPr>
          <a:xfrm>
            <a:off x="4456068" y="3137489"/>
            <a:ext cx="253664" cy="268817"/>
            <a:chOff x="984586" y="2540000"/>
            <a:chExt cx="253664" cy="268817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55F463B-D58A-201B-B955-59A785677174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0A2C4CB-5E0B-75B2-6791-F265274461CF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5BE859-A34B-3764-5038-36C2A2E82288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D4D7733F-635B-69FD-041D-2B0562ECFCF6}"/>
              </a:ext>
            </a:extLst>
          </p:cNvPr>
          <p:cNvSpPr/>
          <p:nvPr/>
        </p:nvSpPr>
        <p:spPr>
          <a:xfrm>
            <a:off x="6873707" y="2484018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528ECF5-12C8-DC7C-EF6F-0E91BE466D73}"/>
              </a:ext>
            </a:extLst>
          </p:cNvPr>
          <p:cNvSpPr/>
          <p:nvPr/>
        </p:nvSpPr>
        <p:spPr>
          <a:xfrm>
            <a:off x="6453888" y="2978600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0FFAB5B-AF54-CD89-3FD5-39D3DDDCAA3C}"/>
              </a:ext>
            </a:extLst>
          </p:cNvPr>
          <p:cNvSpPr/>
          <p:nvPr/>
        </p:nvSpPr>
        <p:spPr>
          <a:xfrm>
            <a:off x="7216775" y="3125249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457683E-B6D4-8632-E5F4-2FAD86AB235F}"/>
              </a:ext>
            </a:extLst>
          </p:cNvPr>
          <p:cNvGrpSpPr/>
          <p:nvPr/>
        </p:nvGrpSpPr>
        <p:grpSpPr>
          <a:xfrm>
            <a:off x="6560353" y="2493603"/>
            <a:ext cx="253664" cy="268817"/>
            <a:chOff x="984586" y="2540000"/>
            <a:chExt cx="253664" cy="268817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E159CC1F-E4A2-97C6-D018-E46088158AD2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610BA53E-37D7-F68A-CBE6-4B18FF6C6BC2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7ECDF3F-563A-4B28-5905-79EEE991B2C6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CBCACD8-D559-0523-BFEA-4C2A0DCCFD3A}"/>
              </a:ext>
            </a:extLst>
          </p:cNvPr>
          <p:cNvGrpSpPr/>
          <p:nvPr/>
        </p:nvGrpSpPr>
        <p:grpSpPr>
          <a:xfrm>
            <a:off x="6096000" y="2990840"/>
            <a:ext cx="253664" cy="268817"/>
            <a:chOff x="984586" y="2540000"/>
            <a:chExt cx="253664" cy="268817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E6E3E10-D67D-44CE-A005-9FFD5423A0C7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997947F4-786F-7057-F2CD-BF187F604DFF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DED584B-7A90-0A13-10A7-7E877924DAC4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1E91919-04B5-D89C-2E54-C1C052E20048}"/>
              </a:ext>
            </a:extLst>
          </p:cNvPr>
          <p:cNvGrpSpPr/>
          <p:nvPr/>
        </p:nvGrpSpPr>
        <p:grpSpPr>
          <a:xfrm>
            <a:off x="6893524" y="3137489"/>
            <a:ext cx="253664" cy="268817"/>
            <a:chOff x="984586" y="2540000"/>
            <a:chExt cx="253664" cy="268817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29A3CED-8A87-8B22-83A4-AF32D461EB8E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2F4B3BA-36D4-B479-7AFE-2C681599D73A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97A8BD8-4CC0-FEEB-3A74-C7EBE8C8CD7B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73E4CE08-64CF-54E0-CE39-CAF5215B79D4}"/>
              </a:ext>
            </a:extLst>
          </p:cNvPr>
          <p:cNvSpPr/>
          <p:nvPr/>
        </p:nvSpPr>
        <p:spPr>
          <a:xfrm>
            <a:off x="4961711" y="1790318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6752C5F-C450-4BD3-51F6-F928501780BC}"/>
              </a:ext>
            </a:extLst>
          </p:cNvPr>
          <p:cNvSpPr/>
          <p:nvPr/>
        </p:nvSpPr>
        <p:spPr>
          <a:xfrm>
            <a:off x="5136035" y="3274807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7B11BB3-B769-A164-AE58-7DD07AEF53A4}"/>
              </a:ext>
            </a:extLst>
          </p:cNvPr>
          <p:cNvSpPr/>
          <p:nvPr/>
        </p:nvSpPr>
        <p:spPr>
          <a:xfrm>
            <a:off x="7918747" y="1056762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21D9332-F44B-66C8-9C03-0A5F35C90C73}"/>
              </a:ext>
            </a:extLst>
          </p:cNvPr>
          <p:cNvSpPr/>
          <p:nvPr/>
        </p:nvSpPr>
        <p:spPr>
          <a:xfrm>
            <a:off x="8117996" y="2791671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C62578D-655B-AF85-F718-5917FC23313F}"/>
              </a:ext>
            </a:extLst>
          </p:cNvPr>
          <p:cNvSpPr/>
          <p:nvPr/>
        </p:nvSpPr>
        <p:spPr>
          <a:xfrm>
            <a:off x="8107001" y="4580959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BD2FA35-A8F2-3BF3-9802-E364D27F178C}"/>
              </a:ext>
            </a:extLst>
          </p:cNvPr>
          <p:cNvSpPr/>
          <p:nvPr/>
        </p:nvSpPr>
        <p:spPr>
          <a:xfrm>
            <a:off x="6873707" y="1627598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3ECCFC9-767B-B3D4-0BDD-2AA06A23A668}"/>
              </a:ext>
            </a:extLst>
          </p:cNvPr>
          <p:cNvGrpSpPr/>
          <p:nvPr/>
        </p:nvGrpSpPr>
        <p:grpSpPr>
          <a:xfrm>
            <a:off x="6560353" y="1637183"/>
            <a:ext cx="253664" cy="268817"/>
            <a:chOff x="984586" y="2540000"/>
            <a:chExt cx="253664" cy="26881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E84F174-B355-C2ED-CD11-50DB3D8EDA26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E19E6BCE-55E7-850B-78ED-FF939D5E5F51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6396C5D9-BFBD-AF58-2755-AFE40E5F20F7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677880CF-5AF4-81B0-E05A-00B9890780F2}"/>
              </a:ext>
            </a:extLst>
          </p:cNvPr>
          <p:cNvSpPr/>
          <p:nvPr/>
        </p:nvSpPr>
        <p:spPr>
          <a:xfrm>
            <a:off x="7363424" y="2039708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04CA35C-1410-C54C-7363-D36376EE2708}"/>
              </a:ext>
            </a:extLst>
          </p:cNvPr>
          <p:cNvGrpSpPr/>
          <p:nvPr/>
        </p:nvGrpSpPr>
        <p:grpSpPr>
          <a:xfrm>
            <a:off x="7050070" y="2049293"/>
            <a:ext cx="253664" cy="268817"/>
            <a:chOff x="984586" y="2540000"/>
            <a:chExt cx="253664" cy="268817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6F06C53-A84B-BD3A-A960-23705A24B6C5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236AB00-9DA1-9E8B-9372-A9087C67ADF7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332889AC-3790-F5D2-BCA6-471856ED3321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120F819B-98DA-914A-E2BF-03BC681A234E}"/>
              </a:ext>
            </a:extLst>
          </p:cNvPr>
          <p:cNvSpPr/>
          <p:nvPr/>
        </p:nvSpPr>
        <p:spPr>
          <a:xfrm>
            <a:off x="6792594" y="4020908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2EF5579-8A14-B98C-2DC7-3E67208DC6C8}"/>
              </a:ext>
            </a:extLst>
          </p:cNvPr>
          <p:cNvGrpSpPr/>
          <p:nvPr/>
        </p:nvGrpSpPr>
        <p:grpSpPr>
          <a:xfrm>
            <a:off x="6479240" y="4030493"/>
            <a:ext cx="253664" cy="268817"/>
            <a:chOff x="984586" y="2540000"/>
            <a:chExt cx="253664" cy="268817"/>
          </a:xfrm>
        </p:grpSpPr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9774FB7-82B3-E151-0533-214E8F803BA9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67069383-3FCB-6590-55F3-466A63A9BCAA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6ED7E900-ED49-32F8-1824-6F4253541E46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5819273F-42DE-53F2-2AB1-A72024E88280}"/>
              </a:ext>
            </a:extLst>
          </p:cNvPr>
          <p:cNvSpPr/>
          <p:nvPr/>
        </p:nvSpPr>
        <p:spPr>
          <a:xfrm>
            <a:off x="7701398" y="4314206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46E3ECA-B729-5338-5391-BC32F2BF7150}"/>
              </a:ext>
            </a:extLst>
          </p:cNvPr>
          <p:cNvGrpSpPr/>
          <p:nvPr/>
        </p:nvGrpSpPr>
        <p:grpSpPr>
          <a:xfrm>
            <a:off x="7388044" y="4323791"/>
            <a:ext cx="253664" cy="268817"/>
            <a:chOff x="984586" y="2540000"/>
            <a:chExt cx="253664" cy="268817"/>
          </a:xfrm>
        </p:grpSpPr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1543A05-B026-432A-B08A-0A824F1732BC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B6EA1959-1C3B-F358-7829-6F2CC1BA3508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198605E-2401-E7DC-F167-B537B4B8CA66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BE0A3496-7B60-D632-806F-1350A9D69D73}"/>
              </a:ext>
            </a:extLst>
          </p:cNvPr>
          <p:cNvSpPr/>
          <p:nvPr/>
        </p:nvSpPr>
        <p:spPr>
          <a:xfrm>
            <a:off x="6873707" y="4942644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89D0394-5731-812B-E307-3EDF23B096ED}"/>
              </a:ext>
            </a:extLst>
          </p:cNvPr>
          <p:cNvGrpSpPr/>
          <p:nvPr/>
        </p:nvGrpSpPr>
        <p:grpSpPr>
          <a:xfrm>
            <a:off x="6560353" y="4952229"/>
            <a:ext cx="253664" cy="268817"/>
            <a:chOff x="984586" y="2540000"/>
            <a:chExt cx="253664" cy="268817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AD71EBF-56AD-967F-E78B-C0E05B474B81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EB64ECD-D967-EEBB-6CBE-22FFCADB8A00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C4DF74-7557-4727-B5DC-28AB1F59C8A3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643C97F3-3226-CE47-5EA2-D5D8D3DAC055}"/>
              </a:ext>
            </a:extLst>
          </p:cNvPr>
          <p:cNvSpPr/>
          <p:nvPr/>
        </p:nvSpPr>
        <p:spPr>
          <a:xfrm>
            <a:off x="2833221" y="3678942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4287AD50-A680-35FD-0A87-61402CBC5ED6}"/>
              </a:ext>
            </a:extLst>
          </p:cNvPr>
          <p:cNvSpPr/>
          <p:nvPr/>
        </p:nvSpPr>
        <p:spPr>
          <a:xfrm>
            <a:off x="4961711" y="4592608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392B7A8B-BEE5-8103-1295-98843928188D}"/>
              </a:ext>
            </a:extLst>
          </p:cNvPr>
          <p:cNvSpPr/>
          <p:nvPr/>
        </p:nvSpPr>
        <p:spPr>
          <a:xfrm>
            <a:off x="5582842" y="5036366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792E4296-8A55-3D41-F5B6-26EF7EC6219A}"/>
              </a:ext>
            </a:extLst>
          </p:cNvPr>
          <p:cNvSpPr/>
          <p:nvPr/>
        </p:nvSpPr>
        <p:spPr>
          <a:xfrm>
            <a:off x="7771410" y="5528417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687887BF-B737-14EB-647D-6CC4D4BCAF57}"/>
              </a:ext>
            </a:extLst>
          </p:cNvPr>
          <p:cNvSpPr/>
          <p:nvPr/>
        </p:nvSpPr>
        <p:spPr>
          <a:xfrm>
            <a:off x="9227928" y="5528417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EC1DF84C-DACD-FD6F-14B2-0654C22284BE}"/>
              </a:ext>
            </a:extLst>
          </p:cNvPr>
          <p:cNvSpPr/>
          <p:nvPr/>
        </p:nvSpPr>
        <p:spPr>
          <a:xfrm>
            <a:off x="9814072" y="5404239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115DAADF-C742-DC4F-C937-7EEEBC0D5FC9}"/>
              </a:ext>
            </a:extLst>
          </p:cNvPr>
          <p:cNvSpPr/>
          <p:nvPr/>
        </p:nvSpPr>
        <p:spPr>
          <a:xfrm>
            <a:off x="9948682" y="4042596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51C81A16-2BB9-B902-BDF8-949815C13485}"/>
              </a:ext>
            </a:extLst>
          </p:cNvPr>
          <p:cNvSpPr/>
          <p:nvPr/>
        </p:nvSpPr>
        <p:spPr>
          <a:xfrm>
            <a:off x="9208370" y="1937204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361936-362D-9206-C996-45A2022C3E31}"/>
              </a:ext>
            </a:extLst>
          </p:cNvPr>
          <p:cNvSpPr txBox="1"/>
          <p:nvPr/>
        </p:nvSpPr>
        <p:spPr>
          <a:xfrm>
            <a:off x="276044" y="5516364"/>
            <a:ext cx="617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>
                <a:latin typeface="CMR10"/>
              </a:rPr>
              <a:t>electron avlanche</a:t>
            </a:r>
            <a:endParaRPr lang="en-US" altLang="ko-KR" sz="1800" b="0" i="0" u="none" strike="noStrike" baseline="0">
              <a:latin typeface="nanummjmac"/>
            </a:endParaRPr>
          </a:p>
          <a:p>
            <a:pPr algn="l"/>
            <a:r>
              <a:rPr lang="en-US" altLang="ko-KR">
                <a:latin typeface="nanummjmac"/>
              </a:rPr>
              <a:t>-&gt;</a:t>
            </a:r>
            <a:r>
              <a:rPr lang="en-US" altLang="ko-KR" sz="1800" b="0" i="0" u="none" strike="noStrike" baseline="0">
                <a:latin typeface="CMR10"/>
              </a:rPr>
              <a:t>towndown discharge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0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7673-2F1E-9ACF-02ED-B5F998A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Setup:Spectrometer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342A4-C735-9A0A-44B2-273B0792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AD5061-895B-0BDD-C11E-E8B3E31C49BB}"/>
              </a:ext>
            </a:extLst>
          </p:cNvPr>
          <p:cNvSpPr/>
          <p:nvPr/>
        </p:nvSpPr>
        <p:spPr>
          <a:xfrm rot="5400000">
            <a:off x="-1044224" y="2887162"/>
            <a:ext cx="3426179" cy="53057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DischargingTube</a:t>
            </a:r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7D90759-A6BD-BBBB-84EC-D0B64EC402B9}"/>
              </a:ext>
            </a:extLst>
          </p:cNvPr>
          <p:cNvSpPr/>
          <p:nvPr/>
        </p:nvSpPr>
        <p:spPr>
          <a:xfrm rot="419303">
            <a:off x="1399822" y="2663644"/>
            <a:ext cx="987778" cy="977617"/>
          </a:xfrm>
          <a:custGeom>
            <a:avLst/>
            <a:gdLst>
              <a:gd name="connsiteX0" fmla="*/ 0 w 987778"/>
              <a:gd name="connsiteY0" fmla="*/ 531112 h 977617"/>
              <a:gd name="connsiteX1" fmla="*/ 180622 w 987778"/>
              <a:gd name="connsiteY1" fmla="*/ 525467 h 977617"/>
              <a:gd name="connsiteX2" fmla="*/ 214489 w 987778"/>
              <a:gd name="connsiteY2" fmla="*/ 356134 h 977617"/>
              <a:gd name="connsiteX3" fmla="*/ 316089 w 987778"/>
              <a:gd name="connsiteY3" fmla="*/ 683512 h 977617"/>
              <a:gd name="connsiteX4" fmla="*/ 321734 w 987778"/>
              <a:gd name="connsiteY4" fmla="*/ 186800 h 977617"/>
              <a:gd name="connsiteX5" fmla="*/ 457200 w 987778"/>
              <a:gd name="connsiteY5" fmla="*/ 830267 h 977617"/>
              <a:gd name="connsiteX6" fmla="*/ 445911 w 987778"/>
              <a:gd name="connsiteY6" fmla="*/ 534 h 977617"/>
              <a:gd name="connsiteX7" fmla="*/ 609600 w 987778"/>
              <a:gd name="connsiteY7" fmla="*/ 977023 h 977617"/>
              <a:gd name="connsiteX8" fmla="*/ 615245 w 987778"/>
              <a:gd name="connsiteY8" fmla="*/ 152934 h 977617"/>
              <a:gd name="connsiteX9" fmla="*/ 733778 w 987778"/>
              <a:gd name="connsiteY9" fmla="*/ 660934 h 977617"/>
              <a:gd name="connsiteX10" fmla="*/ 784578 w 987778"/>
              <a:gd name="connsiteY10" fmla="*/ 361778 h 977617"/>
              <a:gd name="connsiteX11" fmla="*/ 880534 w 987778"/>
              <a:gd name="connsiteY11" fmla="*/ 423867 h 977617"/>
              <a:gd name="connsiteX12" fmla="*/ 897467 w 987778"/>
              <a:gd name="connsiteY12" fmla="*/ 356134 h 977617"/>
              <a:gd name="connsiteX13" fmla="*/ 987778 w 987778"/>
              <a:gd name="connsiteY13" fmla="*/ 339200 h 97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87778" h="977617">
                <a:moveTo>
                  <a:pt x="0" y="531112"/>
                </a:moveTo>
                <a:cubicBezTo>
                  <a:pt x="72437" y="542871"/>
                  <a:pt x="144874" y="554630"/>
                  <a:pt x="180622" y="525467"/>
                </a:cubicBezTo>
                <a:cubicBezTo>
                  <a:pt x="216370" y="496304"/>
                  <a:pt x="191911" y="329793"/>
                  <a:pt x="214489" y="356134"/>
                </a:cubicBezTo>
                <a:cubicBezTo>
                  <a:pt x="237067" y="382475"/>
                  <a:pt x="298215" y="711734"/>
                  <a:pt x="316089" y="683512"/>
                </a:cubicBezTo>
                <a:cubicBezTo>
                  <a:pt x="333963" y="655290"/>
                  <a:pt x="298216" y="162341"/>
                  <a:pt x="321734" y="186800"/>
                </a:cubicBezTo>
                <a:cubicBezTo>
                  <a:pt x="345253" y="211259"/>
                  <a:pt x="436504" y="861311"/>
                  <a:pt x="457200" y="830267"/>
                </a:cubicBezTo>
                <a:cubicBezTo>
                  <a:pt x="477896" y="799223"/>
                  <a:pt x="420511" y="-23925"/>
                  <a:pt x="445911" y="534"/>
                </a:cubicBezTo>
                <a:cubicBezTo>
                  <a:pt x="471311" y="24993"/>
                  <a:pt x="581378" y="951623"/>
                  <a:pt x="609600" y="977023"/>
                </a:cubicBezTo>
                <a:cubicBezTo>
                  <a:pt x="637822" y="1002423"/>
                  <a:pt x="594549" y="205615"/>
                  <a:pt x="615245" y="152934"/>
                </a:cubicBezTo>
                <a:cubicBezTo>
                  <a:pt x="635941" y="100252"/>
                  <a:pt x="705556" y="626127"/>
                  <a:pt x="733778" y="660934"/>
                </a:cubicBezTo>
                <a:cubicBezTo>
                  <a:pt x="762000" y="695741"/>
                  <a:pt x="760119" y="401289"/>
                  <a:pt x="784578" y="361778"/>
                </a:cubicBezTo>
                <a:cubicBezTo>
                  <a:pt x="809037" y="322267"/>
                  <a:pt x="861719" y="424808"/>
                  <a:pt x="880534" y="423867"/>
                </a:cubicBezTo>
                <a:cubicBezTo>
                  <a:pt x="899349" y="422926"/>
                  <a:pt x="879593" y="370245"/>
                  <a:pt x="897467" y="356134"/>
                </a:cubicBezTo>
                <a:cubicBezTo>
                  <a:pt x="915341" y="342023"/>
                  <a:pt x="951559" y="340611"/>
                  <a:pt x="987778" y="339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달 7">
            <a:extLst>
              <a:ext uri="{FF2B5EF4-FFF2-40B4-BE49-F238E27FC236}">
                <a16:creationId xmlns:a16="http://schemas.microsoft.com/office/drawing/2014/main" id="{F4787391-A65F-05CA-7E85-250489D16825}"/>
              </a:ext>
            </a:extLst>
          </p:cNvPr>
          <p:cNvSpPr/>
          <p:nvPr/>
        </p:nvSpPr>
        <p:spPr>
          <a:xfrm rot="10800000">
            <a:off x="2593127" y="2810934"/>
            <a:ext cx="739422" cy="519289"/>
          </a:xfrm>
          <a:prstGeom prst="moon">
            <a:avLst>
              <a:gd name="adj" fmla="val 875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CA874CA-18B5-3382-AFFB-6C2765A380F5}"/>
              </a:ext>
            </a:extLst>
          </p:cNvPr>
          <p:cNvSpPr/>
          <p:nvPr/>
        </p:nvSpPr>
        <p:spPr>
          <a:xfrm>
            <a:off x="3330222" y="2783799"/>
            <a:ext cx="2698045" cy="916219"/>
          </a:xfrm>
          <a:custGeom>
            <a:avLst/>
            <a:gdLst>
              <a:gd name="connsiteX0" fmla="*/ 0 w 2698045"/>
              <a:gd name="connsiteY0" fmla="*/ 269845 h 916219"/>
              <a:gd name="connsiteX1" fmla="*/ 688622 w 2698045"/>
              <a:gd name="connsiteY1" fmla="*/ 32779 h 916219"/>
              <a:gd name="connsiteX2" fmla="*/ 1360311 w 2698045"/>
              <a:gd name="connsiteY2" fmla="*/ 907668 h 916219"/>
              <a:gd name="connsiteX3" fmla="*/ 2280356 w 2698045"/>
              <a:gd name="connsiteY3" fmla="*/ 473045 h 916219"/>
              <a:gd name="connsiteX4" fmla="*/ 2698045 w 2698045"/>
              <a:gd name="connsiteY4" fmla="*/ 382734 h 91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045" h="916219">
                <a:moveTo>
                  <a:pt x="0" y="269845"/>
                </a:moveTo>
                <a:cubicBezTo>
                  <a:pt x="230952" y="98160"/>
                  <a:pt x="461904" y="-73525"/>
                  <a:pt x="688622" y="32779"/>
                </a:cubicBezTo>
                <a:cubicBezTo>
                  <a:pt x="915340" y="139083"/>
                  <a:pt x="1095022" y="834290"/>
                  <a:pt x="1360311" y="907668"/>
                </a:cubicBezTo>
                <a:cubicBezTo>
                  <a:pt x="1625600" y="981046"/>
                  <a:pt x="2057400" y="560534"/>
                  <a:pt x="2280356" y="473045"/>
                </a:cubicBezTo>
                <a:cubicBezTo>
                  <a:pt x="2503312" y="385556"/>
                  <a:pt x="2600678" y="384145"/>
                  <a:pt x="2698045" y="38273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C26019-C4A1-A77C-9B77-E7FBB1C5FE81}"/>
              </a:ext>
            </a:extLst>
          </p:cNvPr>
          <p:cNvSpPr/>
          <p:nvPr/>
        </p:nvSpPr>
        <p:spPr>
          <a:xfrm>
            <a:off x="5909733" y="2410178"/>
            <a:ext cx="1772356" cy="1591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PC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4BDC4F-F770-AA02-4091-E5360339F2B2}"/>
              </a:ext>
            </a:extLst>
          </p:cNvPr>
          <p:cNvCxnSpPr/>
          <p:nvPr/>
        </p:nvCxnSpPr>
        <p:spPr>
          <a:xfrm>
            <a:off x="2291644" y="6508044"/>
            <a:ext cx="5480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658FBD-FFFF-70CA-98A8-3926D7539571}"/>
              </a:ext>
            </a:extLst>
          </p:cNvPr>
          <p:cNvCxnSpPr>
            <a:cxnSpLocks/>
          </p:cNvCxnSpPr>
          <p:nvPr/>
        </p:nvCxnSpPr>
        <p:spPr>
          <a:xfrm flipV="1">
            <a:off x="2844800" y="3330224"/>
            <a:ext cx="0" cy="31778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798DB79-7154-3B14-2F67-DC632A92DC20}"/>
              </a:ext>
            </a:extLst>
          </p:cNvPr>
          <p:cNvCxnSpPr>
            <a:cxnSpLocks/>
          </p:cNvCxnSpPr>
          <p:nvPr/>
        </p:nvCxnSpPr>
        <p:spPr>
          <a:xfrm flipV="1">
            <a:off x="3612444" y="4001911"/>
            <a:ext cx="0" cy="25061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A6BF802-F872-21A9-53A7-AF01E979C7A6}"/>
              </a:ext>
            </a:extLst>
          </p:cNvPr>
          <p:cNvCxnSpPr>
            <a:cxnSpLocks/>
          </p:cNvCxnSpPr>
          <p:nvPr/>
        </p:nvCxnSpPr>
        <p:spPr>
          <a:xfrm flipV="1">
            <a:off x="4425244" y="4600222"/>
            <a:ext cx="0" cy="19078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423885-9A58-528B-038D-87C90E58B82B}"/>
              </a:ext>
            </a:extLst>
          </p:cNvPr>
          <p:cNvCxnSpPr>
            <a:cxnSpLocks/>
          </p:cNvCxnSpPr>
          <p:nvPr/>
        </p:nvCxnSpPr>
        <p:spPr>
          <a:xfrm flipV="1">
            <a:off x="5350933" y="5226756"/>
            <a:ext cx="0" cy="1281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9414C2-C3F1-9E10-22B7-CF28AFBBC590}"/>
              </a:ext>
            </a:extLst>
          </p:cNvPr>
          <p:cNvCxnSpPr>
            <a:cxnSpLocks/>
          </p:cNvCxnSpPr>
          <p:nvPr/>
        </p:nvCxnSpPr>
        <p:spPr>
          <a:xfrm flipV="1">
            <a:off x="5977466" y="5819422"/>
            <a:ext cx="0" cy="688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DE21F2-D3AB-7977-E6E5-907518D41550}"/>
              </a:ext>
            </a:extLst>
          </p:cNvPr>
          <p:cNvSpPr txBox="1"/>
          <p:nvPr/>
        </p:nvSpPr>
        <p:spPr>
          <a:xfrm>
            <a:off x="276044" y="5516364"/>
            <a:ext cx="6177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>
                <a:latin typeface="CMR10"/>
              </a:rPr>
              <a:t>What we expect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9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E7ECE-9884-23ED-59FA-9B8A0893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Result:Hydrogen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533A-F2CB-B73D-2942-4106EC45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39C15-D6A9-75AB-C85F-654ABCBD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9" y="1230345"/>
            <a:ext cx="4774496" cy="4162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AFF845-9291-4A7F-D2C4-014E97BB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504" y="1164415"/>
            <a:ext cx="4925786" cy="4294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DE875C-AA4D-CC40-64C3-72BC820B140A}"/>
              </a:ext>
            </a:extLst>
          </p:cNvPr>
          <p:cNvSpPr txBox="1"/>
          <p:nvPr/>
        </p:nvSpPr>
        <p:spPr>
          <a:xfrm>
            <a:off x="142839" y="5800123"/>
            <a:ext cx="4840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Why population decrease?</a:t>
            </a:r>
          </a:p>
          <a:p>
            <a:r>
              <a:rPr lang="en-US" altLang="ko-KR"/>
              <a:t>2. energy is quantized but why there is linewidth?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36EAAA0-4EBD-2942-C6B7-0879E81259B3}"/>
              </a:ext>
            </a:extLst>
          </p:cNvPr>
          <p:cNvSpPr/>
          <p:nvPr/>
        </p:nvSpPr>
        <p:spPr>
          <a:xfrm>
            <a:off x="5059397" y="5819879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A86E178-6A13-BB54-6FD8-5648221D3A78}"/>
              </a:ext>
            </a:extLst>
          </p:cNvPr>
          <p:cNvSpPr/>
          <p:nvPr/>
        </p:nvSpPr>
        <p:spPr>
          <a:xfrm>
            <a:off x="5059397" y="6123288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2BAF1-9A48-7B8E-DB01-7D47A9006A8B}"/>
              </a:ext>
            </a:extLst>
          </p:cNvPr>
          <p:cNvSpPr txBox="1"/>
          <p:nvPr/>
        </p:nvSpPr>
        <p:spPr>
          <a:xfrm>
            <a:off x="5841403" y="5800123"/>
            <a:ext cx="495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Boltzman distribution? but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dynamic equilibrium</a:t>
            </a:r>
            <a:r>
              <a:rPr lang="en-US" altLang="ko-KR"/>
              <a:t> </a:t>
            </a:r>
          </a:p>
          <a:p>
            <a:r>
              <a:rPr lang="en-US" altLang="ko-KR"/>
              <a:t>2. doppler shift? model can be made?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8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6B997-1A7C-DCE5-DA63-C083ED35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Result:Mercury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4D704-7A94-CA55-7285-E2D6A9F9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34763-FFB3-9287-268F-AD5B8952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299737"/>
            <a:ext cx="4752622" cy="3998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F8846-79B0-3C3D-2B5F-DB8FA5BBA3A1}"/>
              </a:ext>
            </a:extLst>
          </p:cNvPr>
          <p:cNvSpPr txBox="1"/>
          <p:nvPr/>
        </p:nvSpPr>
        <p:spPr>
          <a:xfrm>
            <a:off x="281625" y="5732390"/>
            <a:ext cx="182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Boltzman wrong?</a:t>
            </a:r>
            <a:endParaRPr lang="ko-KR" altLang="en-US"/>
          </a:p>
        </p:txBody>
      </p:sp>
      <p:pic>
        <p:nvPicPr>
          <p:cNvPr id="2050" name="Picture 2" descr="루트비히 볼츠만 (1844년–1906년) - 이미지 - CN Mozaik 디지털 ...">
            <a:extLst>
              <a:ext uri="{FF2B5EF4-FFF2-40B4-BE49-F238E27FC236}">
                <a16:creationId xmlns:a16="http://schemas.microsoft.com/office/drawing/2014/main" id="{14FD4949-DB86-9C7D-3701-69675E33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21" y="1521177"/>
            <a:ext cx="3081867" cy="30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0FACA-6023-E4E8-48F4-64483EC463A9}"/>
              </a:ext>
            </a:extLst>
          </p:cNvPr>
          <p:cNvSpPr txBox="1"/>
          <p:nvPr/>
        </p:nvSpPr>
        <p:spPr>
          <a:xfrm>
            <a:off x="8810380" y="2419101"/>
            <a:ext cx="4812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/>
              <a:t>?</a:t>
            </a:r>
            <a:endParaRPr lang="ko-KR" altLang="en-US" sz="5000" b="1"/>
          </a:p>
        </p:txBody>
      </p:sp>
    </p:spTree>
    <p:extLst>
      <p:ext uri="{BB962C8B-B14F-4D97-AF65-F5344CB8AC3E}">
        <p14:creationId xmlns:p14="http://schemas.microsoft.com/office/powerpoint/2010/main" val="241461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5B7E6-2AB3-58FE-4AB8-57E1687F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Mercury energy level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2B291-A268-5B7C-DCBA-9EA80717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2E793D-025A-9F0E-40E9-14528475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" y="1404664"/>
            <a:ext cx="4267201" cy="3962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594B33-B20A-AD74-0BA8-B1AFF9E8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034" y="1570670"/>
            <a:ext cx="4752622" cy="39988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2E6927-4166-2A9F-42C2-28CC01709046}"/>
              </a:ext>
            </a:extLst>
          </p:cNvPr>
          <p:cNvSpPr/>
          <p:nvPr/>
        </p:nvSpPr>
        <p:spPr>
          <a:xfrm>
            <a:off x="1535358" y="2727960"/>
            <a:ext cx="420442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C8C76-B3EF-0890-B5C8-3C6E38A90283}"/>
              </a:ext>
            </a:extLst>
          </p:cNvPr>
          <p:cNvSpPr/>
          <p:nvPr/>
        </p:nvSpPr>
        <p:spPr>
          <a:xfrm>
            <a:off x="1897979" y="2707640"/>
            <a:ext cx="420442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CA3455-16F9-BD44-1447-18AE5DAABCB6}"/>
              </a:ext>
            </a:extLst>
          </p:cNvPr>
          <p:cNvSpPr/>
          <p:nvPr/>
        </p:nvSpPr>
        <p:spPr>
          <a:xfrm>
            <a:off x="2156177" y="2306320"/>
            <a:ext cx="420442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B8838-0C65-B6D7-436E-F4041D12D6C8}"/>
              </a:ext>
            </a:extLst>
          </p:cNvPr>
          <p:cNvSpPr txBox="1"/>
          <p:nvPr/>
        </p:nvSpPr>
        <p:spPr>
          <a:xfrm>
            <a:off x="22577" y="5352870"/>
            <a:ext cx="839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i-FI" altLang="ko-KR" sz="900" i="0" u="none" strike="noStrike" baseline="0">
                <a:latin typeface="CMR10"/>
              </a:rPr>
              <a:t>[2]Kotov, M. A., Shemyakin, A. N., Solovyov, N. G., &amp; </a:t>
            </a:r>
            <a:r>
              <a:rPr lang="en-US" altLang="ko-KR" sz="900" i="0" u="none" strike="noStrike" baseline="0">
                <a:latin typeface="CMR10"/>
              </a:rPr>
              <a:t>Yakimov, M. Y. (2022, January 10). Symmetrization and Amplification of Germicidal Radiation Flux Produced by a Mercury Amalgam UV Lamp in Cylindrical Cavity with Diffusely Reflective Walls. </a:t>
            </a:r>
            <a:r>
              <a:rPr lang="en-US" altLang="ko-KR" sz="900" i="0" u="none" strike="noStrike" baseline="0">
                <a:latin typeface="CMTI10"/>
              </a:rPr>
              <a:t>Symmetry, 14 </a:t>
            </a:r>
            <a:r>
              <a:rPr lang="en-US" altLang="ko-KR" sz="900" i="0" u="none" strike="noStrike" baseline="0">
                <a:latin typeface="CMR10"/>
              </a:rPr>
              <a:t>(1), 125. https://doi.org/10.3390/sym14010125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50937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4ACA3-FA17-2608-FC41-7FA60983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Physical Model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2C0DC-7121-A7EF-D9FD-1559B5D4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2F53D-38D7-CB6A-6DCC-DDA986F8B4B3}"/>
              </a:ext>
            </a:extLst>
          </p:cNvPr>
          <p:cNvSpPr txBox="1"/>
          <p:nvPr/>
        </p:nvSpPr>
        <p:spPr>
          <a:xfrm>
            <a:off x="219638" y="1114163"/>
            <a:ext cx="3911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Now, we know there is many atom level</a:t>
            </a:r>
          </a:p>
          <a:p>
            <a:r>
              <a:rPr lang="en-US" altLang="ko-KR"/>
              <a:t>-&gt; select two specific level</a:t>
            </a:r>
          </a:p>
          <a:p>
            <a:r>
              <a:rPr lang="en-US" altLang="ko-KR"/>
              <a:t>-&gt; similar to laser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BE3FDF-CF69-2BC1-884C-CDA505B3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6" y="2037493"/>
            <a:ext cx="5207491" cy="4514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692CC-8714-27AB-660B-6B0F07E94D92}"/>
              </a:ext>
            </a:extLst>
          </p:cNvPr>
          <p:cNvSpPr txBox="1"/>
          <p:nvPr/>
        </p:nvSpPr>
        <p:spPr>
          <a:xfrm>
            <a:off x="349459" y="3556021"/>
            <a:ext cx="197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atom excitation by </a:t>
            </a:r>
          </a:p>
          <a:p>
            <a:r>
              <a:rPr lang="en-US" altLang="ko-KR"/>
              <a:t>electron scattering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F5380-AED4-5D6D-2E3D-1426D9ACBABF}"/>
              </a:ext>
            </a:extLst>
          </p:cNvPr>
          <p:cNvSpPr txBox="1"/>
          <p:nvPr/>
        </p:nvSpPr>
        <p:spPr>
          <a:xfrm>
            <a:off x="5390134" y="239891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Selected two level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EE269-0509-BAA1-FC07-B7B383700F4D}"/>
              </a:ext>
            </a:extLst>
          </p:cNvPr>
          <p:cNvSpPr txBox="1"/>
          <p:nvPr/>
        </p:nvSpPr>
        <p:spPr>
          <a:xfrm>
            <a:off x="5431074" y="4202352"/>
            <a:ext cx="398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intermediate state(due to selection rule)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E2B23-82D4-838E-A01C-D02B8681CCB9}"/>
              </a:ext>
            </a:extLst>
          </p:cNvPr>
          <p:cNvSpPr txBox="1"/>
          <p:nvPr/>
        </p:nvSpPr>
        <p:spPr>
          <a:xfrm>
            <a:off x="5431074" y="5735806"/>
            <a:ext cx="142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ground state </a:t>
            </a:r>
            <a:endParaRPr lang="ko-KR" altLang="en-US"/>
          </a:p>
        </p:txBody>
      </p:sp>
      <p:pic>
        <p:nvPicPr>
          <p:cNvPr id="13" name="그림 12" descr="\documentclass{article}&#10;\usepackage{amsmath}&#10;\pagestyle{empty}&#10;\begin{document}&#10;&#10;$^{2}S$&#10;&#10;&#10;\end{document}" title="IguanaTex Bitmap Display">
            <a:extLst>
              <a:ext uri="{FF2B5EF4-FFF2-40B4-BE49-F238E27FC236}">
                <a16:creationId xmlns:a16="http://schemas.microsoft.com/office/drawing/2014/main" id="{6027C0EF-47DE-AEAE-E4BB-659F3AD309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67689" y="5813043"/>
            <a:ext cx="266667" cy="2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1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9D992-CA82-85F9-0C03-D7086005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Calculation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0D2C9-9C02-ABE4-A2EB-6FB4B5C0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C5C475-38BA-2C02-5DC2-96C35C7B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187786"/>
            <a:ext cx="3778444" cy="666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8DF16B-C77C-ACFD-8F7C-361CA57A3B7F}"/>
              </a:ext>
            </a:extLst>
          </p:cNvPr>
          <p:cNvSpPr txBox="1"/>
          <p:nvPr/>
        </p:nvSpPr>
        <p:spPr>
          <a:xfrm>
            <a:off x="3863788" y="1399844"/>
            <a:ext cx="263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 equation of model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2449A-1827-CC5A-2091-10CE59096636}"/>
              </a:ext>
            </a:extLst>
          </p:cNvPr>
          <p:cNvSpPr txBox="1"/>
          <p:nvPr/>
        </p:nvSpPr>
        <p:spPr>
          <a:xfrm>
            <a:off x="2962838" y="1715560"/>
            <a:ext cx="16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decay of system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9ECBB-C85C-C9FD-4DD2-31C3F265D69C}"/>
              </a:ext>
            </a:extLst>
          </p:cNvPr>
          <p:cNvSpPr txBox="1"/>
          <p:nvPr/>
        </p:nvSpPr>
        <p:spPr>
          <a:xfrm>
            <a:off x="1006135" y="1715560"/>
            <a:ext cx="1858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evolution of atom</a:t>
            </a:r>
          </a:p>
          <a:p>
            <a:pPr algn="ctr"/>
            <a:r>
              <a:rPr lang="en-US" altLang="ko-KR"/>
              <a:t>by interaction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EF0A6C-5077-93C0-8F78-6E67290A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4" y="2612666"/>
            <a:ext cx="3872086" cy="2014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54647F-73B7-90D4-A2DF-DF8FE45F6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371" y="2380662"/>
            <a:ext cx="3967214" cy="235373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B20D769-CD06-24FD-3114-5B22CC745201}"/>
              </a:ext>
            </a:extLst>
          </p:cNvPr>
          <p:cNvSpPr/>
          <p:nvPr/>
        </p:nvSpPr>
        <p:spPr>
          <a:xfrm>
            <a:off x="9725360" y="1502734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A798E7-FB39-2E11-B1F2-0144A00B230D}"/>
              </a:ext>
            </a:extLst>
          </p:cNvPr>
          <p:cNvSpPr/>
          <p:nvPr/>
        </p:nvSpPr>
        <p:spPr>
          <a:xfrm>
            <a:off x="8745926" y="1729187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B6012B-556E-DF95-8167-D41C4F9C076F}"/>
              </a:ext>
            </a:extLst>
          </p:cNvPr>
          <p:cNvGrpSpPr/>
          <p:nvPr/>
        </p:nvGrpSpPr>
        <p:grpSpPr>
          <a:xfrm>
            <a:off x="8432572" y="1738772"/>
            <a:ext cx="253664" cy="268817"/>
            <a:chOff x="984586" y="2540000"/>
            <a:chExt cx="253664" cy="268817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36EEF83-6DF2-BFED-4614-87E099FC2052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B777811-9BA6-57BE-8F28-D76F727E14A3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F909BC2-7DBF-08F6-DB78-7349C9B63CD3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23D0548-C1A4-6F33-2C73-03B94FC5402B}"/>
              </a:ext>
            </a:extLst>
          </p:cNvPr>
          <p:cNvSpPr/>
          <p:nvPr/>
        </p:nvSpPr>
        <p:spPr>
          <a:xfrm>
            <a:off x="10281207" y="2877714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4B3B5A-D41C-D58D-164D-609A6BDA69CA}"/>
              </a:ext>
            </a:extLst>
          </p:cNvPr>
          <p:cNvSpPr/>
          <p:nvPr/>
        </p:nvSpPr>
        <p:spPr>
          <a:xfrm>
            <a:off x="6879167" y="2544233"/>
            <a:ext cx="221544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07D7C8-E4F2-A3E5-AFA0-291329C6187A}"/>
              </a:ext>
            </a:extLst>
          </p:cNvPr>
          <p:cNvCxnSpPr>
            <a:stCxn id="21" idx="3"/>
          </p:cNvCxnSpPr>
          <p:nvPr/>
        </p:nvCxnSpPr>
        <p:spPr>
          <a:xfrm flipV="1">
            <a:off x="7100711" y="2229556"/>
            <a:ext cx="2178756" cy="4480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7AC777-8586-F589-4EEF-79537213E2BB}"/>
              </a:ext>
            </a:extLst>
          </p:cNvPr>
          <p:cNvSpPr/>
          <p:nvPr/>
        </p:nvSpPr>
        <p:spPr>
          <a:xfrm>
            <a:off x="895363" y="3919110"/>
            <a:ext cx="221544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8F8BFE-E189-B650-9C5C-A1F814B7CF2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116907" y="4052460"/>
            <a:ext cx="765539" cy="143979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B299B2D1-DCDB-351D-2E2F-240AAB98CE95}"/>
              </a:ext>
            </a:extLst>
          </p:cNvPr>
          <p:cNvSpPr/>
          <p:nvPr/>
        </p:nvSpPr>
        <p:spPr>
          <a:xfrm>
            <a:off x="2596427" y="4734394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D8B300F-AC74-63DB-9D30-E4884CB3FA95}"/>
              </a:ext>
            </a:extLst>
          </p:cNvPr>
          <p:cNvCxnSpPr>
            <a:stCxn id="27" idx="5"/>
          </p:cNvCxnSpPr>
          <p:nvPr/>
        </p:nvCxnSpPr>
        <p:spPr>
          <a:xfrm>
            <a:off x="3543813" y="5681780"/>
            <a:ext cx="525831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9C779F-2D74-C7B7-0F77-6D65DAFFC4D9}"/>
              </a:ext>
            </a:extLst>
          </p:cNvPr>
          <p:cNvCxnSpPr>
            <a:cxnSpLocks/>
          </p:cNvCxnSpPr>
          <p:nvPr/>
        </p:nvCxnSpPr>
        <p:spPr>
          <a:xfrm flipV="1">
            <a:off x="4069644" y="5166050"/>
            <a:ext cx="1450623" cy="100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D5AA0-58CA-472D-3D31-23F458849C42}"/>
              </a:ext>
            </a:extLst>
          </p:cNvPr>
          <p:cNvCxnSpPr/>
          <p:nvPr/>
        </p:nvCxnSpPr>
        <p:spPr>
          <a:xfrm>
            <a:off x="2201333" y="6214533"/>
            <a:ext cx="41599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017EF1-CD7F-9098-002F-FA9F11DD82DF}"/>
              </a:ext>
            </a:extLst>
          </p:cNvPr>
          <p:cNvCxnSpPr>
            <a:cxnSpLocks/>
          </p:cNvCxnSpPr>
          <p:nvPr/>
        </p:nvCxnSpPr>
        <p:spPr>
          <a:xfrm flipV="1">
            <a:off x="2201333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199D00-A5DD-1CC4-86D7-E4D9D8127F2A}"/>
              </a:ext>
            </a:extLst>
          </p:cNvPr>
          <p:cNvCxnSpPr>
            <a:cxnSpLocks/>
          </p:cNvCxnSpPr>
          <p:nvPr/>
        </p:nvCxnSpPr>
        <p:spPr>
          <a:xfrm flipV="1">
            <a:off x="2425700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B177776-8DF6-038C-63B7-43ECD5663E88}"/>
              </a:ext>
            </a:extLst>
          </p:cNvPr>
          <p:cNvCxnSpPr>
            <a:cxnSpLocks/>
          </p:cNvCxnSpPr>
          <p:nvPr/>
        </p:nvCxnSpPr>
        <p:spPr>
          <a:xfrm flipV="1">
            <a:off x="2657123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EB64CBE-E6FB-0E9D-A43A-A61ABB86039B}"/>
              </a:ext>
            </a:extLst>
          </p:cNvPr>
          <p:cNvCxnSpPr>
            <a:cxnSpLocks/>
          </p:cNvCxnSpPr>
          <p:nvPr/>
        </p:nvCxnSpPr>
        <p:spPr>
          <a:xfrm flipV="1">
            <a:off x="2881490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7E554B3-FB87-1489-F3E5-B6AC90E816AF}"/>
              </a:ext>
            </a:extLst>
          </p:cNvPr>
          <p:cNvCxnSpPr>
            <a:cxnSpLocks/>
          </p:cNvCxnSpPr>
          <p:nvPr/>
        </p:nvCxnSpPr>
        <p:spPr>
          <a:xfrm flipV="1">
            <a:off x="3111888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D77160-6FE7-C6CC-9D88-4D7486488034}"/>
              </a:ext>
            </a:extLst>
          </p:cNvPr>
          <p:cNvCxnSpPr>
            <a:cxnSpLocks/>
          </p:cNvCxnSpPr>
          <p:nvPr/>
        </p:nvCxnSpPr>
        <p:spPr>
          <a:xfrm flipV="1">
            <a:off x="3336255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6C295C0-E518-C310-5087-715722966435}"/>
              </a:ext>
            </a:extLst>
          </p:cNvPr>
          <p:cNvCxnSpPr>
            <a:cxnSpLocks/>
          </p:cNvCxnSpPr>
          <p:nvPr/>
        </p:nvCxnSpPr>
        <p:spPr>
          <a:xfrm flipV="1">
            <a:off x="3567678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14FD0B-7A6C-6066-5FE7-9E329A299E3E}"/>
              </a:ext>
            </a:extLst>
          </p:cNvPr>
          <p:cNvCxnSpPr>
            <a:cxnSpLocks/>
          </p:cNvCxnSpPr>
          <p:nvPr/>
        </p:nvCxnSpPr>
        <p:spPr>
          <a:xfrm flipV="1">
            <a:off x="3792045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B5D2EA-F04D-7775-8C2C-1EB52F5931AB}"/>
              </a:ext>
            </a:extLst>
          </p:cNvPr>
          <p:cNvCxnSpPr>
            <a:cxnSpLocks/>
          </p:cNvCxnSpPr>
          <p:nvPr/>
        </p:nvCxnSpPr>
        <p:spPr>
          <a:xfrm flipV="1">
            <a:off x="4023468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16730B3-D385-37C2-62C7-C742049D82F7}"/>
              </a:ext>
            </a:extLst>
          </p:cNvPr>
          <p:cNvCxnSpPr>
            <a:cxnSpLocks/>
          </p:cNvCxnSpPr>
          <p:nvPr/>
        </p:nvCxnSpPr>
        <p:spPr>
          <a:xfrm flipV="1">
            <a:off x="4247835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758EDC9-A856-AD7E-7591-4F2E6FDF678F}"/>
              </a:ext>
            </a:extLst>
          </p:cNvPr>
          <p:cNvCxnSpPr>
            <a:cxnSpLocks/>
          </p:cNvCxnSpPr>
          <p:nvPr/>
        </p:nvCxnSpPr>
        <p:spPr>
          <a:xfrm flipV="1">
            <a:off x="4479258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F101B18-B8CF-FABF-8E41-9640BB4538A8}"/>
              </a:ext>
            </a:extLst>
          </p:cNvPr>
          <p:cNvCxnSpPr>
            <a:cxnSpLocks/>
          </p:cNvCxnSpPr>
          <p:nvPr/>
        </p:nvCxnSpPr>
        <p:spPr>
          <a:xfrm flipV="1">
            <a:off x="4703625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D692B0-11FA-677C-DF69-81F28E1647EB}"/>
              </a:ext>
            </a:extLst>
          </p:cNvPr>
          <p:cNvCxnSpPr>
            <a:cxnSpLocks/>
          </p:cNvCxnSpPr>
          <p:nvPr/>
        </p:nvCxnSpPr>
        <p:spPr>
          <a:xfrm flipV="1">
            <a:off x="4934023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2926786-D97F-C388-2EB9-4C2C822A17B9}"/>
              </a:ext>
            </a:extLst>
          </p:cNvPr>
          <p:cNvCxnSpPr>
            <a:cxnSpLocks/>
          </p:cNvCxnSpPr>
          <p:nvPr/>
        </p:nvCxnSpPr>
        <p:spPr>
          <a:xfrm flipV="1">
            <a:off x="5158390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1DD9A9-3C49-4C99-1626-458769BAACFF}"/>
              </a:ext>
            </a:extLst>
          </p:cNvPr>
          <p:cNvCxnSpPr>
            <a:cxnSpLocks/>
          </p:cNvCxnSpPr>
          <p:nvPr/>
        </p:nvCxnSpPr>
        <p:spPr>
          <a:xfrm flipV="1">
            <a:off x="5389813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5940216-F26D-8BAC-A907-0D20BAD06AA7}"/>
              </a:ext>
            </a:extLst>
          </p:cNvPr>
          <p:cNvCxnSpPr>
            <a:cxnSpLocks/>
          </p:cNvCxnSpPr>
          <p:nvPr/>
        </p:nvCxnSpPr>
        <p:spPr>
          <a:xfrm flipV="1">
            <a:off x="5614180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E84EE14-3EA0-4C5D-41AA-67474323D6AF}"/>
              </a:ext>
            </a:extLst>
          </p:cNvPr>
          <p:cNvCxnSpPr>
            <a:cxnSpLocks/>
          </p:cNvCxnSpPr>
          <p:nvPr/>
        </p:nvCxnSpPr>
        <p:spPr>
          <a:xfrm flipV="1">
            <a:off x="5845603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0699CC1-C487-4C54-8C8F-123CD88B1459}"/>
              </a:ext>
            </a:extLst>
          </p:cNvPr>
          <p:cNvCxnSpPr>
            <a:cxnSpLocks/>
          </p:cNvCxnSpPr>
          <p:nvPr/>
        </p:nvCxnSpPr>
        <p:spPr>
          <a:xfrm flipV="1">
            <a:off x="6077026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36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086.614"/>
  <p:tag name="LATEXADDIN" val="\documentclass{article}&#10;\usepackage{amsmath}&#10;\pagestyle{empty}&#10;\begin{document}&#10;&#10;$\Delta E = R\Bigg(\frac{1}{n^{2}}-\frac{1}{m^{2}}\Bigg)$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1.9498"/>
  <p:tag name="LATEXADDIN" val="\documentclass{article}&#10;\usepackage{amsmath}&#10;\pagestyle{empty}&#10;\begin{document}&#10;&#10;$E = hf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1.2336"/>
  <p:tag name="LATEXADDIN" val="\documentclass{article}&#10;\usepackage{amsmath}&#10;\pagestyle{empty}&#10;\begin{document}&#10;&#10;$^{2}S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1435.321"/>
  <p:tag name="LATEXADDIN" val="\documentclass{article}&#10;\usepackage{amsmath}&#10;\pagestyle{empty}&#10;\begin{document}&#10;&#10;$A \Delta \omega \simeq \frac{N\gamma}{2} \exp(-\hbar \omega_{0} / kT)$&#10;&#10;&#10;\end{document}"/>
  <p:tag name="IGUANATEXSIZE" val="1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68.4665"/>
  <p:tag name="LATEXADDIN" val="\documentclass{article}&#10;\usepackage{amsmath}&#10;\pagestyle{empty}&#10;\begin{document}&#10;&#10;$A \Delta \omega $&#10;&#10;&#10;\end{document}"/>
  <p:tag name="IGUANATEXSIZE" val="1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955.3806"/>
  <p:tag name="LATEXADDIN" val="\documentclass{article}&#10;\usepackage{amsmath}&#10;\pagestyle{empty}&#10;\begin{document}&#10;&#10;$\omega_{0}^{2} \exp(-\hbar \omega_{0} / kT)$&#10;&#10;&#10;\end{document}"/>
  <p:tag name="IGUANATEXSIZE" val="1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61.49228"/>
  <p:tag name="LATEXADDIN" val="\documentclass{article}&#10;\usepackage{amsmath}&#10;\pagestyle{empty}&#10;\begin{document}&#10;&#10;$\kappa$&#10;&#10;&#10;\end{document}"/>
  <p:tag name="IGUANATEXSIZE" val="18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78.74016"/>
  <p:tag name="LATEXADDIN" val="\documentclass{article}&#10;\usepackage{amsmath}&#10;\pagestyle{empty}&#10;\begin{document}&#10;&#10;$\Lambda$&#10;&#10;&#10;\end{document}"/>
  <p:tag name="IGUANATEXSIZE" val="18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78.74016"/>
  <p:tag name="LATEXADDIN" val="\documentclass{article}&#10;\usepackage{amsmath}&#10;\pagestyle{empty}&#10;\begin{document}&#10;&#10;$\Lambda$&#10;&#10;&#10;\end{document}"/>
  <p:tag name="IGUANATEXSIZE" val="18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539</Words>
  <Application>Microsoft Office PowerPoint</Application>
  <PresentationFormat>와이드스크린</PresentationFormat>
  <Paragraphs>117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Apple SD Gothic Neo</vt:lpstr>
      <vt:lpstr>CMR10</vt:lpstr>
      <vt:lpstr>CMTI10</vt:lpstr>
      <vt:lpstr>nanummjmac</vt:lpstr>
      <vt:lpstr>Arial</vt:lpstr>
      <vt:lpstr>Calibri</vt:lpstr>
      <vt:lpstr>Calibri Light</vt:lpstr>
      <vt:lpstr>Tahoma</vt:lpstr>
      <vt:lpstr>Verdana</vt:lpstr>
      <vt:lpstr>Office 테마</vt:lpstr>
      <vt:lpstr>현대물리실험 발표</vt:lpstr>
      <vt:lpstr>Hydrogen Atom</vt:lpstr>
      <vt:lpstr>Experiment Setup:Discharging Tube</vt:lpstr>
      <vt:lpstr>Experiment Setup:Spectrometer</vt:lpstr>
      <vt:lpstr>Result:Hydrogen</vt:lpstr>
      <vt:lpstr>Result:Mercury</vt:lpstr>
      <vt:lpstr>Mercury energy level</vt:lpstr>
      <vt:lpstr>Physical Model</vt:lpstr>
      <vt:lpstr>Calculation</vt:lpstr>
      <vt:lpstr>Calculated Result</vt:lpstr>
      <vt:lpstr>How can we see our result is correct?</vt:lpstr>
      <vt:lpstr>Result:Hydrogrn</vt:lpstr>
      <vt:lpstr>Result:Mercury</vt:lpstr>
      <vt:lpstr>Mercury frequency peak dependence</vt:lpstr>
      <vt:lpstr>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746</cp:revision>
  <dcterms:created xsi:type="dcterms:W3CDTF">2020-03-24T05:37:31Z</dcterms:created>
  <dcterms:modified xsi:type="dcterms:W3CDTF">2023-12-04T06:14:09Z</dcterms:modified>
</cp:coreProperties>
</file>