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8" r:id="rId3"/>
    <p:sldId id="258" r:id="rId4"/>
    <p:sldId id="272" r:id="rId5"/>
    <p:sldId id="262" r:id="rId6"/>
    <p:sldId id="259" r:id="rId7"/>
    <p:sldId id="260" r:id="rId8"/>
    <p:sldId id="261" r:id="rId9"/>
    <p:sldId id="264" r:id="rId10"/>
    <p:sldId id="265" r:id="rId11"/>
    <p:sldId id="257" r:id="rId12"/>
    <p:sldId id="266" r:id="rId13"/>
    <p:sldId id="267" r:id="rId14"/>
    <p:sldId id="268" r:id="rId15"/>
    <p:sldId id="269" r:id="rId16"/>
    <p:sldId id="277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82202" autoAdjust="0"/>
  </p:normalViewPr>
  <p:slideViewPr>
    <p:cSldViewPr snapToGrid="0" showGuides="1">
      <p:cViewPr varScale="1">
        <p:scale>
          <a:sx n="108" d="100"/>
          <a:sy n="108" d="100"/>
        </p:scale>
        <p:origin x="1800" y="18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92E6E-4546-4C67-9DA9-9AFB72C437C7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7E61E-FB80-49BC-8846-96A8783CF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aver?docId=556883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aver?docId=514142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aver?docId=514142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aver?docId=5141423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분자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분자량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상 변화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승화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기체 밀도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아보가드로의 원리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이상기체 방정식 </a:t>
            </a:r>
            <a:endParaRPr lang="ko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411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7E61E-FB80-49BC-8846-96A8783CF8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5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표지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제출기한</a:t>
            </a:r>
            <a:r>
              <a:rPr kumimoji="1" lang="en-US" altLang="ko-KR" dirty="0"/>
              <a:t>. </a:t>
            </a:r>
            <a:r>
              <a:rPr kumimoji="1" lang="ko-KR" altLang="en-US" dirty="0"/>
              <a:t>보고서 작성 요령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387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표지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제출기한</a:t>
            </a:r>
            <a:r>
              <a:rPr kumimoji="1" lang="en-US" altLang="ko-KR" dirty="0"/>
              <a:t>. </a:t>
            </a:r>
            <a:r>
              <a:rPr kumimoji="1" lang="ko-KR" altLang="en-US" dirty="0"/>
              <a:t>보고서 작성 요령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6252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표지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제출기한</a:t>
            </a:r>
            <a:r>
              <a:rPr kumimoji="1" lang="en-US" altLang="ko-KR" dirty="0"/>
              <a:t>. </a:t>
            </a:r>
            <a:r>
              <a:rPr kumimoji="1" lang="ko-KR" altLang="en-US" dirty="0"/>
              <a:t>보고서 작성 요령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9288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표지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제출기한</a:t>
            </a:r>
            <a:r>
              <a:rPr kumimoji="1" lang="en-US" altLang="ko-KR" dirty="0"/>
              <a:t>. </a:t>
            </a:r>
            <a:r>
              <a:rPr kumimoji="1" lang="ko-KR" altLang="en-US" dirty="0"/>
              <a:t>보고서 작성 요령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075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적정 설명</a:t>
            </a:r>
            <a:endParaRPr lang="en-US" altLang="ko-KR" dirty="0"/>
          </a:p>
          <a:p>
            <a:r>
              <a:rPr lang="ko-KR" altLang="en-US" dirty="0"/>
              <a:t>일정한 부피의 </a:t>
            </a:r>
            <a:r>
              <a:rPr lang="ko-KR" altLang="en-US" dirty="0" err="1"/>
              <a:t>시료용액</a:t>
            </a:r>
            <a:r>
              <a:rPr lang="ko-KR" altLang="en-US" dirty="0"/>
              <a:t> 내에 존재하는 물질의 전량을 이것과 반응하는 </a:t>
            </a:r>
            <a:r>
              <a:rPr lang="ko-KR" altLang="en-US" dirty="0" err="1"/>
              <a:t>기지물질과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반응시켜 기지 물질의 </a:t>
            </a:r>
            <a:r>
              <a:rPr lang="ko-KR" altLang="en-US" dirty="0" err="1"/>
              <a:t>농도로부터</a:t>
            </a:r>
            <a:r>
              <a:rPr lang="ko-KR" altLang="en-US" dirty="0"/>
              <a:t> 미지 물질의 농도를 구하는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926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2800" b="0" i="0" dirty="0" err="1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크로마토그래피는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기본적으로 액체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기체 등의 이동상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en" altLang="ko-Kore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mobile phase)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과 종이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합성수지 등으로 이루어진 고정상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en" altLang="ko-Kore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stationary phase)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로 이루어져 있다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  <a:p>
            <a:pPr algn="just"/>
            <a:r>
              <a:rPr lang="ko-KR" altLang="en-US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여기서 고정상</a:t>
            </a:r>
            <a:r>
              <a:rPr lang="en-US" altLang="ko-KR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en" altLang="ko-Kore-KR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stationary phase)</a:t>
            </a:r>
            <a:r>
              <a:rPr lang="ko-KR" altLang="en-US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은 컬럼</a:t>
            </a:r>
            <a:r>
              <a:rPr lang="en-US" altLang="ko-KR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en" altLang="ko-Kore-KR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column)</a:t>
            </a:r>
            <a:r>
              <a:rPr lang="ko-KR" altLang="en-US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을 말하며 시료 성분들을 분리하는 관이고</a:t>
            </a:r>
            <a:r>
              <a:rPr lang="en-US" altLang="ko-KR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이동상</a:t>
            </a:r>
            <a:r>
              <a:rPr lang="en-US" altLang="ko-KR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en" altLang="ko-Kore-KR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mobile phase)</a:t>
            </a:r>
            <a:r>
              <a:rPr lang="ko-KR" altLang="en-US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은 시료 성분들을 운반해 주는 역할을 하는 용매이다</a:t>
            </a:r>
            <a:r>
              <a:rPr lang="en-US" altLang="ko-KR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그림 </a:t>
            </a:r>
            <a:r>
              <a:rPr lang="en-US" altLang="ko-KR" sz="40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1)</a:t>
            </a:r>
            <a:endParaRPr lang="en-US" altLang="ko-KR" sz="2800" b="0" i="0" dirty="0">
              <a:solidFill>
                <a:srgbClr val="2F2F2F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algn="just"/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혼합물이 이동상에 녹은 상태로 고정상을 통과할 때 고정상과 혼합물 사이의 다양한 결합 등에 의해 혼합물을 이루고 있는 물질들의 이동시간이 달라지는 것을 이용하여 각 물질을 분리해낸다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그림 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1</a:t>
            </a:r>
            <a:r>
              <a:rPr lang="ko-KR" altLang="en-US" sz="2800" b="0" i="0" dirty="0" err="1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에서와같이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혼합물질이 이동상에 녹은 채로 고정상의 처음 부분에 있다가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이동상이 고정상을 따라서 움직이게 된다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이때 혼합물질이 이동상을 따라서 고정상 위로 움직이게 되는데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혼합물속에 존재하는 각 물질의 성질에 따라 그 이동속도가 다르게 되고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최종적으로 시작점에서 이동거리가 달라진다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이러한 원리를 이용하여 혼합물속의 물질을 분리하게 된다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이동상이 기체면 기체 </a:t>
            </a:r>
            <a:r>
              <a:rPr lang="ko-KR" altLang="en-US" sz="2800" b="0" i="0" dirty="0" err="1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크로마토그래피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액체면 액체 </a:t>
            </a:r>
            <a:r>
              <a:rPr lang="ko-KR" altLang="en-US" sz="2800" b="0" i="0" dirty="0" err="1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크로마토그래피로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분류된다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네이버 지식백과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 </a:t>
            </a:r>
            <a:r>
              <a:rPr lang="ko-KR" altLang="en-US" sz="2800" b="0" i="0" u="none" strike="noStrike" dirty="0">
                <a:solidFill>
                  <a:srgbClr val="0033AC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  <a:hlinkClick r:id="rId3"/>
              </a:rPr>
              <a:t>크로마토그래피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 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" altLang="ko-Kore-KR" sz="28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Chromatography] (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분자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·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세포생물학백과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여기서</a:t>
            </a:r>
            <a:r>
              <a:rPr kumimoji="1" lang="ko-KR" altLang="en-US" dirty="0"/>
              <a:t> 고정상은 흰색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294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역상 액체 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크로마토그래피에서는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소수성 분자가 소수성 고정상에 흡착하는 경향을 지니기 때문에 극성을 가진 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친수성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분자가 빠르게 용출된다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이후에 소수성 컬럼과 상호작용하고 있던 소수성 분자는 이동상의 극성을 감소시키는 소수성 유기 용매를 사용하여 분리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용출한다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분자의 소수성이 강할수록 더 강력하게 고정상과 결합하며 이에 따라 분자를 용출하기 위한 유기 용매의 농도가 높아진다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네이버 지식백과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 </a:t>
            </a:r>
            <a:r>
              <a:rPr lang="ko-KR" altLang="en-US" b="0" i="0" u="none" strike="noStrike" dirty="0">
                <a:solidFill>
                  <a:srgbClr val="0033AC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  <a:hlinkClick r:id="rId3"/>
              </a:rPr>
              <a:t>역상 액체 크로마토그래피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reversed-phase liquid chromatography]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생화학백과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just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919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역상 액체 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크로마토그래피에서는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소수성 분자가 소수성 고정상에 흡착하는 경향을 지니기 때문에 극성을 가진 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친수성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분자가 빠르게 용출된다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이후에 소수성 컬럼과 상호작용하고 있던 소수성 분자는 이동상의 극성을 감소시키는 소수성 유기 용매를 사용하여 분리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용출한다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분자의 소수성이 강할수록 더 강력하게 고정상과 결합하며 이에 따라 분자를 용출하기 위한 유기 용매의 농도가 높아진다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네이버 지식백과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 </a:t>
            </a:r>
            <a:r>
              <a:rPr lang="ko-KR" altLang="en-US" b="0" i="0" u="none" strike="noStrike" dirty="0">
                <a:solidFill>
                  <a:srgbClr val="0033AC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  <a:hlinkClick r:id="rId3"/>
              </a:rPr>
              <a:t>역상 액체 크로마토그래피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reversed-phase liquid chromatography]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생화학백과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just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98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역상 액체 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크로마토그래피에서는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소수성 분자가 소수성 고정상에 흡착하는 경향을 지니기 때문에 극성을 가진 </a:t>
            </a:r>
            <a:r>
              <a:rPr lang="ko-KR" altLang="en-US" b="0" i="0" dirty="0" err="1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친수성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분자가 빠르게 용출된다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이후에 소수성 컬럼과 상호작용하고 있던 소수성 분자는 이동상의 극성을 감소시키는 소수성 유기 용매를 사용하여 분리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용출한다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분자의 소수성이 강할수록 더 강력하게 고정상과 결합하며 이에 따라 분자를 용출하기 위한 유기 용매의 농도가 높아진다</a:t>
            </a:r>
            <a:r>
              <a:rPr lang="en-US" altLang="ko-KR" b="0" i="0" dirty="0">
                <a:solidFill>
                  <a:srgbClr val="2F2F2F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네이버 지식백과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 </a:t>
            </a:r>
            <a:r>
              <a:rPr lang="ko-KR" altLang="en-US" b="0" i="0" u="none" strike="noStrike" dirty="0">
                <a:solidFill>
                  <a:srgbClr val="0033AC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  <a:hlinkClick r:id="rId3"/>
              </a:rPr>
              <a:t>역상 액체 크로마토그래피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[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reversed-phase liquid chromatography]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생화학백과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just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228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분자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분자량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상 변화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승화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기체 밀도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아보가드로의 원리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이상기체 방정식 </a:t>
            </a:r>
            <a:endParaRPr lang="ko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643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분자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분자량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상 변화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승화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기체 밀도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아보가드로의 원리</a:t>
            </a:r>
            <a:r>
              <a:rPr lang="en-US" altLang="ko-KR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8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이상기체 방정식 </a:t>
            </a:r>
            <a:endParaRPr lang="ko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94C1-E84C-6E47-AB23-FE2374529F84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00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7E61E-FB80-49BC-8846-96A8783CF8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0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0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9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2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4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7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4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1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8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F1747-EA8E-4934-A36E-8F7C2F1042F9}" type="datetimeFigureOut">
              <a:rPr lang="ko-KR" altLang="en-US" smtClean="0"/>
              <a:t>2023. 9. 19.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76C3-6569-46D0-94D9-2F07D305E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8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21452"/>
            <a:ext cx="77724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아세트산</a:t>
            </a:r>
            <a:r>
              <a:rPr lang="en-US" altLang="ko-KR" b="1" dirty="0"/>
              <a:t>, </a:t>
            </a:r>
            <a:r>
              <a:rPr lang="ko-KR" altLang="en-US" b="1" dirty="0" err="1"/>
              <a:t>살리실산의</a:t>
            </a:r>
            <a:r>
              <a:rPr lang="ko-KR" altLang="en-US" b="1" dirty="0"/>
              <a:t> </a:t>
            </a:r>
            <a:br>
              <a:rPr lang="en-US" altLang="ko-KR" b="1" dirty="0"/>
            </a:br>
            <a:r>
              <a:rPr lang="ko-KR" altLang="en-US" b="1" dirty="0"/>
              <a:t>분리와 적정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9125" y="4758175"/>
            <a:ext cx="6858000" cy="44444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담당조교</a:t>
            </a:r>
            <a:r>
              <a:rPr lang="en-US" altLang="ko-KR" sz="2000" dirty="0"/>
              <a:t>: </a:t>
            </a:r>
            <a:r>
              <a:rPr lang="ko-KR" altLang="en-US" sz="2000" dirty="0"/>
              <a:t>김지윤</a:t>
            </a:r>
            <a:r>
              <a:rPr lang="en-US" altLang="ko-KR" sz="2000" dirty="0"/>
              <a:t>(wldbs000422@snu.ac.kr)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6279928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557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96135" y="80594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F1FAEE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실험 기구 및 시약</a:t>
            </a:r>
            <a:endParaRPr kumimoji="1" lang="ko-Kore-KR" altLang="en-US" sz="2400" dirty="0">
              <a:solidFill>
                <a:srgbClr val="F1FAEE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886" y="854714"/>
            <a:ext cx="8515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dirty="0">
                <a:solidFill>
                  <a:srgbClr val="457B9D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[</a:t>
            </a:r>
            <a:r>
              <a:rPr lang="ko-KR" altLang="en-US" sz="1900" dirty="0">
                <a:solidFill>
                  <a:srgbClr val="457B9D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시약</a:t>
            </a:r>
            <a:r>
              <a:rPr lang="en-US" altLang="ko-KR" sz="1900" dirty="0">
                <a:solidFill>
                  <a:srgbClr val="457B9D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]</a:t>
            </a:r>
            <a:endParaRPr lang="ko-KR" altLang="en-US" sz="1900" dirty="0">
              <a:solidFill>
                <a:srgbClr val="457B9D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643" y="4164537"/>
            <a:ext cx="3913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아세트산과 </a:t>
            </a:r>
            <a:r>
              <a:rPr lang="ko-KR" altLang="en-US" sz="1600" dirty="0" err="1"/>
              <a:t>살리실산</a:t>
            </a:r>
            <a:r>
              <a:rPr lang="ko-KR" altLang="en-US" sz="1600" dirty="0"/>
              <a:t> 혼합 용액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NaOH</a:t>
            </a:r>
            <a:r>
              <a:rPr lang="en-US" altLang="ko-KR" sz="1600" dirty="0"/>
              <a:t> (</a:t>
            </a:r>
            <a:r>
              <a:rPr lang="ko-KR" altLang="en-US" sz="1600" dirty="0"/>
              <a:t>약 </a:t>
            </a:r>
            <a:r>
              <a:rPr lang="en-US" altLang="ko-KR" sz="1600" dirty="0"/>
              <a:t>5mM) (</a:t>
            </a:r>
            <a:r>
              <a:rPr lang="ko-KR" altLang="en-US" sz="1600" dirty="0"/>
              <a:t>분자량 </a:t>
            </a:r>
            <a:r>
              <a:rPr lang="en-US" altLang="ko-KR" sz="1600" dirty="0"/>
              <a:t>:39.997g/</a:t>
            </a:r>
            <a:r>
              <a:rPr lang="en-US" altLang="ko-KR" sz="1600" dirty="0" err="1"/>
              <a:t>mol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페놀프탈레인</a:t>
            </a:r>
            <a:r>
              <a:rPr lang="ko-KR" altLang="en-US" sz="1600" dirty="0"/>
              <a:t> 지시약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KHP </a:t>
            </a:r>
            <a:r>
              <a:rPr lang="ko-KR" altLang="en-US" sz="1600" dirty="0" err="1"/>
              <a:t>표준용액</a:t>
            </a:r>
            <a:r>
              <a:rPr lang="ko-KR" altLang="en-US" sz="1600" dirty="0"/>
              <a:t> </a:t>
            </a:r>
            <a:r>
              <a:rPr lang="en-US" altLang="ko-KR" sz="1600" dirty="0"/>
              <a:t>( </a:t>
            </a:r>
            <a:r>
              <a:rPr lang="ko-KR" altLang="en-US" sz="1600" dirty="0"/>
              <a:t>분자량 </a:t>
            </a:r>
            <a:r>
              <a:rPr lang="en-US" altLang="ko-KR" sz="1600" dirty="0"/>
              <a:t>: 204.22 g/</a:t>
            </a:r>
            <a:r>
              <a:rPr lang="en-US" altLang="ko-KR" sz="1600" dirty="0" err="1"/>
              <a:t>mol</a:t>
            </a:r>
            <a:r>
              <a:rPr lang="en-US" altLang="ko-KR" sz="1600" dirty="0"/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116" y="5972328"/>
            <a:ext cx="6237605" cy="393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E6394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* </a:t>
            </a:r>
            <a:r>
              <a:rPr lang="ko-KR" altLang="en-US" sz="1500" dirty="0" err="1">
                <a:solidFill>
                  <a:srgbClr val="E6394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폐액은</a:t>
            </a:r>
            <a:r>
              <a:rPr lang="ko-KR" altLang="en-US" sz="1500" dirty="0">
                <a:solidFill>
                  <a:srgbClr val="E6394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500" dirty="0" err="1">
                <a:solidFill>
                  <a:srgbClr val="E6394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씽크대에</a:t>
            </a:r>
            <a:r>
              <a:rPr lang="ko-KR" altLang="en-US" sz="1500" dirty="0">
                <a:solidFill>
                  <a:srgbClr val="E6394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버리지 않고 </a:t>
            </a:r>
            <a:r>
              <a:rPr lang="en-US" altLang="ko-KR" sz="1500" dirty="0">
                <a:solidFill>
                  <a:srgbClr val="E6394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100 mL </a:t>
            </a:r>
            <a:r>
              <a:rPr lang="ko-KR" altLang="en-US" sz="1500" dirty="0">
                <a:solidFill>
                  <a:srgbClr val="E6394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비커에 모아뒀다가 </a:t>
            </a:r>
            <a:r>
              <a:rPr lang="ko-KR" altLang="en-US" sz="1500" dirty="0" err="1">
                <a:solidFill>
                  <a:srgbClr val="E6394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폐액통에</a:t>
            </a:r>
            <a:r>
              <a:rPr lang="ko-KR" altLang="en-US" sz="1500" dirty="0">
                <a:solidFill>
                  <a:srgbClr val="E6394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버린다</a:t>
            </a:r>
            <a:r>
              <a:rPr lang="en-US" altLang="ko-KR" sz="1500" dirty="0">
                <a:solidFill>
                  <a:srgbClr val="E6394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73" y="2046962"/>
            <a:ext cx="4449190" cy="18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1177159" y="66756"/>
            <a:ext cx="21996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dirty="0" err="1">
                <a:solidFill>
                  <a:srgbClr val="F1FAEE"/>
                </a:solidFill>
                <a:latin typeface="+mj-ea"/>
                <a:ea typeface="+mj-ea"/>
              </a:rPr>
              <a:t>NaOH</a:t>
            </a:r>
            <a:r>
              <a:rPr kumimoji="1" lang="ko-KR" altLang="en-US" sz="2200" dirty="0">
                <a:solidFill>
                  <a:srgbClr val="F1FAEE"/>
                </a:solidFill>
                <a:latin typeface="+mj-ea"/>
                <a:ea typeface="+mj-ea"/>
              </a:rPr>
              <a:t>의 표준화</a:t>
            </a:r>
            <a:endParaRPr kumimoji="1" lang="ko-Kore-KR" altLang="en-US" sz="2200" dirty="0">
              <a:solidFill>
                <a:srgbClr val="F1FAEE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103" y="99012"/>
            <a:ext cx="1095056" cy="397879"/>
          </a:xfrm>
          <a:prstGeom prst="roundRect">
            <a:avLst>
              <a:gd name="adj" fmla="val 50000"/>
            </a:avLst>
          </a:prstGeom>
          <a:solidFill>
            <a:srgbClr val="A8D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실험 </a:t>
            </a:r>
            <a:r>
              <a:rPr lang="en-US" altLang="ko-KR" sz="2200" dirty="0">
                <a:latin typeface="+mj-ea"/>
                <a:ea typeface="+mj-ea"/>
              </a:rPr>
              <a:t>0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103" y="1391291"/>
            <a:ext cx="8893731" cy="395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1)  </a:t>
            </a:r>
            <a:r>
              <a:rPr lang="ko-KR" altLang="en-US" dirty="0">
                <a:latin typeface="+mn-ea"/>
              </a:rPr>
              <a:t>정확한 농도가 주어진 </a:t>
            </a:r>
            <a:r>
              <a:rPr lang="en-US" altLang="ko-KR" dirty="0">
                <a:latin typeface="+mn-ea"/>
              </a:rPr>
              <a:t>potassium hydrogen phthalate (KHP) </a:t>
            </a:r>
            <a:r>
              <a:rPr lang="ko-KR" altLang="en-US" dirty="0">
                <a:latin typeface="+mn-ea"/>
              </a:rPr>
              <a:t>용액 </a:t>
            </a:r>
            <a:r>
              <a:rPr lang="en-US" altLang="ko-KR" dirty="0">
                <a:latin typeface="+mn-ea"/>
              </a:rPr>
              <a:t>1.0 mL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삼각플라스크에</a:t>
            </a:r>
            <a:r>
              <a:rPr lang="ko-KR" altLang="en-US" dirty="0">
                <a:latin typeface="+mn-ea"/>
              </a:rPr>
              <a:t> 취하고 </a:t>
            </a:r>
            <a:r>
              <a:rPr lang="ko-KR" altLang="en-US" dirty="0" err="1">
                <a:latin typeface="+mn-ea"/>
              </a:rPr>
              <a:t>페놀프탈레인</a:t>
            </a:r>
            <a:r>
              <a:rPr lang="ko-KR" altLang="en-US" dirty="0">
                <a:latin typeface="+mn-ea"/>
              </a:rPr>
              <a:t> 지시약 용액 두어 방울을 넣은 후 </a:t>
            </a:r>
            <a:r>
              <a:rPr lang="en-US" altLang="ko-KR" dirty="0" err="1">
                <a:latin typeface="+mn-ea"/>
              </a:rPr>
              <a:t>NaOH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용액으로 </a:t>
            </a:r>
            <a:r>
              <a:rPr lang="ko-KR" altLang="en-US" dirty="0" err="1">
                <a:latin typeface="+mn-ea"/>
              </a:rPr>
              <a:t>적정한다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+mn-ea"/>
              </a:rPr>
              <a:t>플라스크를 가볍게 움직여 용액을 섞을 때 용액 전체에 약한 핑크색이 남아 있으면 </a:t>
            </a:r>
            <a:r>
              <a:rPr lang="ko-KR" altLang="en-US" sz="1500" dirty="0" err="1">
                <a:latin typeface="+mn-ea"/>
              </a:rPr>
              <a:t>당량점에</a:t>
            </a:r>
            <a:r>
              <a:rPr lang="ko-KR" altLang="en-US" sz="1500" dirty="0">
                <a:latin typeface="+mn-ea"/>
              </a:rPr>
              <a:t> 도달한 것이다</a:t>
            </a:r>
            <a:r>
              <a:rPr lang="en-US" altLang="ko-KR" sz="15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*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플라스크를 너무 세게 흔들면 공기 중의 이산화탄소가 계속 녹아들어가서 오차를 가져 온다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ko-KR" altLang="en-US" dirty="0">
                <a:latin typeface="+mn-ea"/>
              </a:rPr>
              <a:t>적정의 결과로부터 </a:t>
            </a:r>
            <a:r>
              <a:rPr lang="en-US" altLang="ko-KR" dirty="0" err="1">
                <a:latin typeface="+mn-ea"/>
              </a:rPr>
              <a:t>NaOH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용액의 </a:t>
            </a:r>
            <a:r>
              <a:rPr lang="ko-KR" altLang="en-US" dirty="0" err="1">
                <a:latin typeface="+mn-ea"/>
              </a:rPr>
              <a:t>몰농도를</a:t>
            </a:r>
            <a:r>
              <a:rPr lang="ko-KR" altLang="en-US" dirty="0">
                <a:latin typeface="+mn-ea"/>
              </a:rPr>
              <a:t> 계산한다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+mn-ea"/>
              </a:rPr>
              <a:t>구한 농도가 주어진 </a:t>
            </a:r>
            <a:r>
              <a:rPr lang="en-US" altLang="ko-KR" sz="1500" dirty="0" err="1">
                <a:latin typeface="+mn-ea"/>
              </a:rPr>
              <a:t>NaOH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용액 농도의 범위를 벗어나면 오차의 요인을 생각해보고 반복 </a:t>
            </a:r>
            <a:r>
              <a:rPr lang="ko-KR" altLang="en-US" sz="1500" dirty="0" err="1">
                <a:latin typeface="+mn-ea"/>
              </a:rPr>
              <a:t>적정한다</a:t>
            </a:r>
            <a:r>
              <a:rPr lang="en-US" altLang="ko-KR" sz="1500" dirty="0"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증류수를 </a:t>
            </a:r>
            <a:r>
              <a:rPr lang="en-US" altLang="ko-KR" dirty="0" err="1">
                <a:latin typeface="+mn-ea"/>
              </a:rPr>
              <a:t>NaOH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용액으로 적정하여 </a:t>
            </a:r>
            <a:r>
              <a:rPr lang="en-US" altLang="ko-KR" dirty="0">
                <a:latin typeface="+mn-ea"/>
              </a:rPr>
              <a:t>blank </a:t>
            </a:r>
            <a:r>
              <a:rPr lang="ko-KR" altLang="en-US" dirty="0">
                <a:latin typeface="+mn-ea"/>
              </a:rPr>
              <a:t>값으로 사용한다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282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1177159" y="66756"/>
            <a:ext cx="329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dirty="0">
                <a:solidFill>
                  <a:srgbClr val="F1FAEE"/>
                </a:solidFill>
                <a:latin typeface="+mj-ea"/>
                <a:ea typeface="+mj-ea"/>
              </a:rPr>
              <a:t>혼합 용액의 </a:t>
            </a:r>
            <a:r>
              <a:rPr kumimoji="1" lang="en-US" altLang="ko-KR" sz="2200" dirty="0">
                <a:solidFill>
                  <a:srgbClr val="F1FAEE"/>
                </a:solidFill>
                <a:latin typeface="+mj-ea"/>
                <a:ea typeface="+mj-ea"/>
              </a:rPr>
              <a:t>total acidity</a:t>
            </a:r>
            <a:endParaRPr kumimoji="1" lang="ko-Kore-KR" altLang="en-US" sz="2200" dirty="0">
              <a:solidFill>
                <a:srgbClr val="F1FAEE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103" y="99012"/>
            <a:ext cx="1095056" cy="397879"/>
          </a:xfrm>
          <a:prstGeom prst="roundRect">
            <a:avLst>
              <a:gd name="adj" fmla="val 50000"/>
            </a:avLst>
          </a:prstGeom>
          <a:solidFill>
            <a:srgbClr val="A8D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실험 </a:t>
            </a:r>
            <a:r>
              <a:rPr lang="en-US" altLang="ko-KR" sz="2200" dirty="0">
                <a:latin typeface="+mj-ea"/>
                <a:ea typeface="+mj-ea"/>
              </a:rPr>
              <a:t>1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551" y="3765331"/>
            <a:ext cx="770507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500" dirty="0"/>
              <a:t>주사기로 </a:t>
            </a:r>
            <a:r>
              <a:rPr lang="en-US" altLang="ko-KR" sz="1500" dirty="0"/>
              <a:t>1.0 mL</a:t>
            </a:r>
            <a:r>
              <a:rPr lang="ko-KR" altLang="en-US" sz="1500" dirty="0"/>
              <a:t>의 아세트산과 </a:t>
            </a:r>
            <a:r>
              <a:rPr lang="ko-KR" altLang="en-US" sz="1500" dirty="0" err="1"/>
              <a:t>살리실산</a:t>
            </a:r>
            <a:r>
              <a:rPr lang="ko-KR" altLang="en-US" sz="1500" dirty="0"/>
              <a:t> 혼합 용액을 </a:t>
            </a:r>
            <a:r>
              <a:rPr lang="ko-KR" altLang="en-US" sz="1500" dirty="0" err="1"/>
              <a:t>삼각플라스크에</a:t>
            </a:r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ko-KR" altLang="en-US" sz="1500" dirty="0"/>
              <a:t>        취하고 </a:t>
            </a:r>
            <a:r>
              <a:rPr lang="en-US" altLang="ko-KR" sz="1500" dirty="0" err="1"/>
              <a:t>NaOH</a:t>
            </a:r>
            <a:r>
              <a:rPr lang="en-US" altLang="ko-KR" sz="1500" dirty="0"/>
              <a:t> </a:t>
            </a:r>
            <a:r>
              <a:rPr lang="ko-KR" altLang="en-US" sz="1500" dirty="0"/>
              <a:t>용액으로 </a:t>
            </a:r>
            <a:r>
              <a:rPr lang="ko-KR" altLang="en-US" sz="1500" dirty="0" err="1"/>
              <a:t>적정한다</a:t>
            </a:r>
            <a:r>
              <a:rPr lang="en-US" altLang="ko-KR" sz="1500" dirty="0"/>
              <a:t>.</a:t>
            </a:r>
            <a:r>
              <a:rPr lang="ko-KR" altLang="en-US" sz="1500" dirty="0"/>
              <a:t>지시약 </a:t>
            </a:r>
            <a:r>
              <a:rPr lang="en-US" altLang="ko-KR" sz="1500" dirty="0"/>
              <a:t>3 </a:t>
            </a:r>
            <a:r>
              <a:rPr lang="ko-KR" altLang="en-US" sz="1500" dirty="0"/>
              <a:t>방울을 사용한다</a:t>
            </a:r>
            <a:r>
              <a:rPr lang="en-US" altLang="ko-KR" sz="1500" dirty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/>
              <a:t>적정 시 너무 세게 저어주면 공기 중 </a:t>
            </a:r>
            <a:r>
              <a:rPr lang="en-US" altLang="ko-KR" sz="1500" dirty="0"/>
              <a:t>CO2</a:t>
            </a:r>
            <a:r>
              <a:rPr lang="ko-KR" altLang="en-US" sz="1500" dirty="0"/>
              <a:t>가 녹아들어가서 오차를 유발할 수 있다</a:t>
            </a:r>
            <a:r>
              <a:rPr lang="en-US" altLang="ko-KR" sz="1500" dirty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/>
              <a:t>용액 전체가 </a:t>
            </a:r>
            <a:r>
              <a:rPr lang="ko-KR" altLang="en-US" sz="1500" dirty="0">
                <a:solidFill>
                  <a:srgbClr val="E6A7EB"/>
                </a:solidFill>
              </a:rPr>
              <a:t>약하게 색깔을 띠는 점</a:t>
            </a:r>
            <a:r>
              <a:rPr lang="ko-KR" altLang="en-US" sz="1500" dirty="0"/>
              <a:t>을 </a:t>
            </a:r>
            <a:r>
              <a:rPr lang="ko-KR" altLang="en-US" sz="1500" dirty="0" err="1"/>
              <a:t>당량점으로</a:t>
            </a:r>
            <a:r>
              <a:rPr lang="ko-KR" altLang="en-US" sz="1500" dirty="0"/>
              <a:t> 잡는다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  <a:p>
            <a:pPr>
              <a:lnSpc>
                <a:spcPct val="200000"/>
              </a:lnSpc>
            </a:pPr>
            <a:r>
              <a:rPr lang="en-US" altLang="ko-KR" sz="1500" dirty="0"/>
              <a:t>2) 1.0 mL</a:t>
            </a:r>
            <a:r>
              <a:rPr lang="ko-KR" altLang="en-US" sz="1500" dirty="0"/>
              <a:t>의 증류수를 </a:t>
            </a:r>
            <a:r>
              <a:rPr lang="en-US" altLang="ko-KR" sz="1500" dirty="0" err="1"/>
              <a:t>NaOH</a:t>
            </a:r>
            <a:r>
              <a:rPr lang="en-US" altLang="ko-KR" sz="1500" dirty="0"/>
              <a:t> </a:t>
            </a:r>
            <a:r>
              <a:rPr lang="ko-KR" altLang="en-US" sz="1500" dirty="0"/>
              <a:t>용액으로 적정하여 </a:t>
            </a:r>
            <a:r>
              <a:rPr lang="en-US" altLang="ko-KR" sz="1500" dirty="0"/>
              <a:t>blank </a:t>
            </a:r>
            <a:r>
              <a:rPr lang="ko-KR" altLang="en-US" sz="1500" dirty="0"/>
              <a:t>값으로 사용한다</a:t>
            </a:r>
            <a:r>
              <a:rPr lang="en-US" altLang="ko-KR" sz="1500" dirty="0"/>
              <a:t>.</a:t>
            </a:r>
            <a:endParaRPr lang="ko-KR" altLang="en-US" sz="15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538" y="1297277"/>
            <a:ext cx="2985097" cy="22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6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1177159" y="66756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>
                <a:solidFill>
                  <a:srgbClr val="F1FAEE"/>
                </a:solidFill>
                <a:latin typeface="+mj-ea"/>
                <a:ea typeface="+mj-ea"/>
              </a:rPr>
              <a:t>산의 분리와 적정</a:t>
            </a:r>
            <a:endParaRPr kumimoji="1" lang="ko-Kore-KR" altLang="en-US" sz="2200" dirty="0">
              <a:solidFill>
                <a:srgbClr val="F1FAEE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103" y="99012"/>
            <a:ext cx="1095056" cy="397879"/>
          </a:xfrm>
          <a:prstGeom prst="roundRect">
            <a:avLst>
              <a:gd name="adj" fmla="val 50000"/>
            </a:avLst>
          </a:prstGeom>
          <a:solidFill>
            <a:srgbClr val="A8D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실험 </a:t>
            </a:r>
            <a:r>
              <a:rPr lang="en-US" altLang="ko-KR" sz="2200" dirty="0">
                <a:latin typeface="+mj-ea"/>
                <a:ea typeface="+mj-ea"/>
              </a:rPr>
              <a:t>2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27F89-90DC-0594-2702-1C6B6FD7D7E6}"/>
              </a:ext>
            </a:extLst>
          </p:cNvPr>
          <p:cNvSpPr txBox="1"/>
          <p:nvPr/>
        </p:nvSpPr>
        <p:spPr>
          <a:xfrm>
            <a:off x="274718" y="1157746"/>
            <a:ext cx="912495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1)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/>
              <a:t>5 mL </a:t>
            </a:r>
            <a:r>
              <a:rPr lang="ko-KR" altLang="en-US" sz="1600" dirty="0"/>
              <a:t>정도의 증류수가 채워진 </a:t>
            </a:r>
            <a:r>
              <a:rPr lang="en-US" altLang="ko-KR" sz="1600" dirty="0"/>
              <a:t>10 mL </a:t>
            </a:r>
            <a:r>
              <a:rPr lang="ko-KR" altLang="en-US" sz="1600" dirty="0" err="1"/>
              <a:t>시린지를</a:t>
            </a:r>
            <a:r>
              <a:rPr lang="ko-KR" altLang="en-US" sz="1600" dirty="0"/>
              <a:t>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이용하여 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C-18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카트리지를 씻는다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  <a:endParaRPr kumimoji="1" lang="en-US" altLang="ko-KR" sz="1600" dirty="0">
              <a:solidFill>
                <a:srgbClr val="E63946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4157" t="6812" r="5414" b="5037"/>
          <a:stretch/>
        </p:blipFill>
        <p:spPr>
          <a:xfrm>
            <a:off x="553173" y="1657355"/>
            <a:ext cx="1803155" cy="15977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11769" y="2410132"/>
            <a:ext cx="65640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E63946"/>
                </a:solidFill>
                <a:latin typeface="+mj-ea"/>
                <a:ea typeface="+mj-ea"/>
              </a:rPr>
              <a:t>* </a:t>
            </a:r>
            <a:r>
              <a:rPr lang="ko-KR" altLang="en-US" sz="1300" dirty="0">
                <a:solidFill>
                  <a:srgbClr val="E63946"/>
                </a:solidFill>
                <a:latin typeface="+mj-ea"/>
                <a:ea typeface="+mj-ea"/>
              </a:rPr>
              <a:t>카트리지 뚜껑 부분이 빠질 수 있으므로 뚜껑을  잘 잡고 주사하여야 함</a:t>
            </a:r>
            <a:r>
              <a:rPr lang="en-US" altLang="ko-KR" sz="1300" dirty="0">
                <a:solidFill>
                  <a:srgbClr val="E63946"/>
                </a:solidFill>
                <a:latin typeface="+mj-ea"/>
                <a:ea typeface="+mj-ea"/>
              </a:rPr>
              <a:t>. </a:t>
            </a:r>
            <a:endParaRPr lang="ko-KR" altLang="en-US" sz="1300" dirty="0">
              <a:solidFill>
                <a:srgbClr val="E63946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27F89-90DC-0594-2702-1C6B6FD7D7E6}"/>
              </a:ext>
            </a:extLst>
          </p:cNvPr>
          <p:cNvSpPr txBox="1"/>
          <p:nvPr/>
        </p:nvSpPr>
        <p:spPr>
          <a:xfrm>
            <a:off x="274718" y="3444656"/>
            <a:ext cx="870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defRPr/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2)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산 </a:t>
            </a:r>
            <a:r>
              <a:rPr lang="ko-KR" altLang="en-US" sz="1600" dirty="0" err="1">
                <a:solidFill>
                  <a:srgbClr val="00B050"/>
                </a:solidFill>
                <a:latin typeface="+mj-ea"/>
                <a:ea typeface="+mj-ea"/>
              </a:rPr>
              <a:t>혼합용액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1 mL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ko-KR" altLang="en-US" sz="1600" dirty="0" err="1">
                <a:latin typeface="+mj-ea"/>
                <a:ea typeface="+mj-ea"/>
              </a:rPr>
              <a:t>시린지로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C-18 </a:t>
            </a:r>
            <a:r>
              <a:rPr lang="ko-KR" altLang="en-US" sz="1600" dirty="0">
                <a:latin typeface="+mj-ea"/>
                <a:ea typeface="+mj-ea"/>
              </a:rPr>
              <a:t>카트리지에 </a:t>
            </a:r>
            <a:r>
              <a:rPr lang="ko-KR" altLang="en-US" sz="1600" dirty="0" err="1">
                <a:latin typeface="+mj-ea"/>
                <a:ea typeface="+mj-ea"/>
              </a:rPr>
              <a:t>로딩한다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9601" y="3686770"/>
            <a:ext cx="7434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*</a:t>
            </a:r>
            <a:r>
              <a:rPr lang="ko-KR" altLang="en-US" sz="1400" dirty="0"/>
              <a:t>이 때 카트리지 아래쪽으로 흘러나오는 액체를 </a:t>
            </a:r>
            <a:r>
              <a:rPr lang="en-US" altLang="ko-KR" sz="1400" dirty="0"/>
              <a:t>1</a:t>
            </a:r>
            <a:r>
              <a:rPr lang="ko-KR" altLang="en-US" sz="1400" dirty="0"/>
              <a:t>번 시험관에 받는다</a:t>
            </a:r>
            <a:r>
              <a:rPr lang="en-US" altLang="ko-KR" sz="1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27F89-90DC-0594-2702-1C6B6FD7D7E6}"/>
              </a:ext>
            </a:extLst>
          </p:cNvPr>
          <p:cNvSpPr txBox="1"/>
          <p:nvPr/>
        </p:nvSpPr>
        <p:spPr>
          <a:xfrm>
            <a:off x="274718" y="4315460"/>
            <a:ext cx="841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defRPr/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3) 1 mL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주사기를 사용해서 한번에 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 mL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씩의 증류수를 서서히 밀어 넣으며 흘러 나오는 용액을 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2, 3...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번 시험관에 받는다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20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번까지 반복한다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27F89-90DC-0594-2702-1C6B6FD7D7E6}"/>
              </a:ext>
            </a:extLst>
          </p:cNvPr>
          <p:cNvSpPr txBox="1"/>
          <p:nvPr/>
        </p:nvSpPr>
        <p:spPr>
          <a:xfrm>
            <a:off x="298985" y="5096184"/>
            <a:ext cx="837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4)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/>
              <a:t>각 시험관에 들어 있는 산을 분리된 순서대로 </a:t>
            </a:r>
            <a:r>
              <a:rPr lang="en-US" altLang="ko-KR" sz="1600" dirty="0" err="1"/>
              <a:t>NaOH</a:t>
            </a:r>
            <a:r>
              <a:rPr lang="en-US" altLang="ko-KR" sz="1600" dirty="0"/>
              <a:t> </a:t>
            </a:r>
            <a:r>
              <a:rPr lang="ko-KR" altLang="en-US" sz="1600" dirty="0"/>
              <a:t>용액으로 </a:t>
            </a:r>
            <a:r>
              <a:rPr lang="ko-KR" altLang="en-US" sz="1600" dirty="0" err="1"/>
              <a:t>적정한다</a:t>
            </a:r>
            <a:r>
              <a:rPr lang="en-US" altLang="ko-KR" sz="1600" dirty="0"/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014FF1-3B5F-E8F7-FF69-19D03CB75146}"/>
              </a:ext>
            </a:extLst>
          </p:cNvPr>
          <p:cNvSpPr/>
          <p:nvPr/>
        </p:nvSpPr>
        <p:spPr>
          <a:xfrm>
            <a:off x="974668" y="2135444"/>
            <a:ext cx="1381660" cy="1108186"/>
          </a:xfrm>
          <a:prstGeom prst="ellipse">
            <a:avLst/>
          </a:prstGeom>
          <a:noFill/>
          <a:ln w="28575" cap="rnd">
            <a:solidFill>
              <a:srgbClr val="E63946">
                <a:alpha val="60000"/>
              </a:srgb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20807-0154-AA45-29EA-A8039418BDDD}"/>
              </a:ext>
            </a:extLst>
          </p:cNvPr>
          <p:cNvSpPr txBox="1"/>
          <p:nvPr/>
        </p:nvSpPr>
        <p:spPr>
          <a:xfrm>
            <a:off x="298985" y="5700254"/>
            <a:ext cx="8370540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5)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실험이 끝난 후 </a:t>
            </a:r>
            <a:r>
              <a:rPr kumimoji="1"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폐액에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버리고 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C-18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카트리지의 경우 증류수 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5mL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로 세척 후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공기로 안에 있는 용액들을 제거한다</a:t>
            </a:r>
            <a:r>
              <a:rPr lang="en-US" altLang="ko-KR" sz="1600" dirty="0"/>
              <a:t>.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81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83259"/>
            <a:ext cx="1513490" cy="397879"/>
          </a:xfrm>
          <a:prstGeom prst="roundRect">
            <a:avLst>
              <a:gd name="adj" fmla="val 50000"/>
            </a:avLst>
          </a:prstGeom>
          <a:solidFill>
            <a:srgbClr val="A8D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결과 처리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1513490" y="83259"/>
            <a:ext cx="329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dirty="0">
                <a:solidFill>
                  <a:srgbClr val="F1FAEE"/>
                </a:solidFill>
                <a:latin typeface="+mj-ea"/>
                <a:ea typeface="+mj-ea"/>
              </a:rPr>
              <a:t>혼합 용액의 </a:t>
            </a:r>
            <a:r>
              <a:rPr kumimoji="1" lang="en-US" altLang="ko-KR" sz="2200" dirty="0">
                <a:solidFill>
                  <a:srgbClr val="F1FAEE"/>
                </a:solidFill>
                <a:latin typeface="+mj-ea"/>
                <a:ea typeface="+mj-ea"/>
              </a:rPr>
              <a:t>total acidity</a:t>
            </a:r>
            <a:endParaRPr kumimoji="1" lang="ko-Kore-KR" altLang="en-US" sz="2200" dirty="0">
              <a:solidFill>
                <a:srgbClr val="F1FAEE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9010" y="2792845"/>
            <a:ext cx="67966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혼합 용액의 </a:t>
            </a:r>
            <a:r>
              <a:rPr lang="en-US" altLang="ko-KR" b="1" dirty="0"/>
              <a:t>total acidity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산 혼합 용액 </a:t>
            </a:r>
            <a:r>
              <a:rPr lang="en-US" altLang="ko-KR" dirty="0"/>
              <a:t>1.0 mL</a:t>
            </a:r>
            <a:r>
              <a:rPr lang="ko-KR" altLang="en-US" dirty="0"/>
              <a:t>에 들어 있는 </a:t>
            </a:r>
            <a:r>
              <a:rPr lang="ko-KR" altLang="en-US" dirty="0">
                <a:highlight>
                  <a:srgbClr val="FFFF00"/>
                </a:highlight>
              </a:rPr>
              <a:t>전체 산의 몰수</a:t>
            </a:r>
            <a:r>
              <a:rPr lang="ko-KR" altLang="en-US" dirty="0"/>
              <a:t>를 계산한다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Blank (</a:t>
            </a:r>
            <a:r>
              <a:rPr lang="ko-KR" altLang="en-US" dirty="0"/>
              <a:t>증류수에 들어간 </a:t>
            </a:r>
            <a:r>
              <a:rPr lang="en-US" altLang="ko-KR" dirty="0" err="1"/>
              <a:t>NaOH</a:t>
            </a:r>
            <a:r>
              <a:rPr lang="en-US" altLang="ko-KR" dirty="0"/>
              <a:t> </a:t>
            </a:r>
            <a:r>
              <a:rPr lang="ko-KR" altLang="en-US" dirty="0" err="1"/>
              <a:t>방울수</a:t>
            </a:r>
            <a:r>
              <a:rPr lang="en-US" altLang="ko-KR" dirty="0"/>
              <a:t>) </a:t>
            </a:r>
            <a:r>
              <a:rPr lang="ko-KR" altLang="en-US" dirty="0"/>
              <a:t>값을 빼주어야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0317" y="4131673"/>
            <a:ext cx="4828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몰수 계산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전체 산의 몰수 </a:t>
            </a:r>
            <a:r>
              <a:rPr lang="en-US" altLang="ko-KR" sz="1400" dirty="0"/>
              <a:t>= 1mL </a:t>
            </a:r>
            <a:r>
              <a:rPr lang="ko-KR" altLang="en-US" sz="1400" dirty="0" err="1"/>
              <a:t>혼합용액</a:t>
            </a:r>
            <a:r>
              <a:rPr lang="ko-KR" altLang="en-US" sz="1400" dirty="0"/>
              <a:t> 적정 시 들어간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NaOH</a:t>
            </a:r>
            <a:r>
              <a:rPr lang="ko-KR" altLang="en-US" sz="1400" dirty="0"/>
              <a:t>의 몰수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9010" y="1150552"/>
            <a:ext cx="703513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NaOH</a:t>
            </a:r>
            <a:r>
              <a:rPr lang="ko-KR" altLang="en-US" b="1" dirty="0"/>
              <a:t>의 표준화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반응식 </a:t>
            </a:r>
            <a:r>
              <a:rPr lang="en-US" altLang="ko-KR" dirty="0"/>
              <a:t>: </a:t>
            </a:r>
            <a:r>
              <a:rPr lang="en-US" altLang="ko-KR" dirty="0" err="1"/>
              <a:t>NaOH</a:t>
            </a:r>
            <a:r>
              <a:rPr lang="en-US" altLang="ko-KR" dirty="0"/>
              <a:t> + KHC</a:t>
            </a:r>
            <a:r>
              <a:rPr lang="en-US" altLang="ko-KR" baseline="-25000" dirty="0"/>
              <a:t>8</a:t>
            </a:r>
            <a:r>
              <a:rPr lang="en-US" altLang="ko-KR" dirty="0"/>
              <a:t>H</a:t>
            </a:r>
            <a:r>
              <a:rPr lang="en-US" altLang="ko-KR" baseline="-25000" dirty="0"/>
              <a:t>4</a:t>
            </a:r>
            <a:r>
              <a:rPr lang="en-US" altLang="ko-KR" dirty="0"/>
              <a:t>O</a:t>
            </a:r>
            <a:r>
              <a:rPr lang="en-US" altLang="ko-KR" baseline="-25000" dirty="0"/>
              <a:t>4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KNaC</a:t>
            </a:r>
            <a:r>
              <a:rPr lang="en-US" altLang="ko-KR" baseline="-25000" dirty="0"/>
              <a:t>8</a:t>
            </a:r>
            <a:r>
              <a:rPr lang="en-US" altLang="ko-KR" dirty="0"/>
              <a:t>H</a:t>
            </a:r>
            <a:r>
              <a:rPr lang="en-US" altLang="ko-KR" baseline="-25000" dirty="0"/>
              <a:t>4</a:t>
            </a:r>
            <a:r>
              <a:rPr lang="en-US" altLang="ko-KR" dirty="0"/>
              <a:t>O</a:t>
            </a:r>
            <a:r>
              <a:rPr lang="en-US" altLang="ko-KR" baseline="-25000" dirty="0"/>
              <a:t>4</a:t>
            </a:r>
            <a:r>
              <a:rPr lang="en-US" altLang="ko-KR" dirty="0"/>
              <a:t> + H</a:t>
            </a:r>
            <a:r>
              <a:rPr lang="en-US" altLang="ko-KR" baseline="-25000" dirty="0"/>
              <a:t>2</a:t>
            </a:r>
            <a:r>
              <a:rPr lang="en-US" altLang="ko-KR" dirty="0"/>
              <a:t>O </a:t>
            </a:r>
            <a:r>
              <a:rPr lang="ko-KR" altLang="en-US" dirty="0"/>
              <a:t>로 </a:t>
            </a:r>
            <a:r>
              <a:rPr lang="en-US" altLang="ko-KR" dirty="0"/>
              <a:t>1:1 </a:t>
            </a:r>
            <a:r>
              <a:rPr lang="ko-KR" altLang="en-US" dirty="0"/>
              <a:t>반응을 하기에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n</a:t>
            </a:r>
            <a:r>
              <a:rPr lang="en-US" altLang="ko-KR" baseline="-25000" dirty="0" err="1"/>
              <a:t>KHP</a:t>
            </a:r>
            <a:r>
              <a:rPr lang="en-US" altLang="ko-KR" dirty="0" err="1"/>
              <a:t>M</a:t>
            </a:r>
            <a:r>
              <a:rPr lang="en-US" altLang="ko-KR" baseline="-25000" dirty="0" err="1"/>
              <a:t>KHP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KHP</a:t>
            </a:r>
            <a:r>
              <a:rPr lang="en-US" altLang="ko-KR" dirty="0"/>
              <a:t> =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NaOH</a:t>
            </a:r>
            <a:r>
              <a:rPr lang="en-US" altLang="ko-KR" dirty="0" err="1"/>
              <a:t>M</a:t>
            </a:r>
            <a:r>
              <a:rPr lang="en-US" altLang="ko-KR" baseline="-25000" dirty="0" err="1"/>
              <a:t>NaOH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NaOH</a:t>
            </a:r>
            <a:r>
              <a:rPr lang="en-US" altLang="ko-KR" baseline="-25000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를 통해 </a:t>
            </a:r>
            <a:r>
              <a:rPr lang="en-US" altLang="ko-KR" dirty="0" err="1">
                <a:highlight>
                  <a:srgbClr val="FFFF00"/>
                </a:highlight>
              </a:rPr>
              <a:t>NaOH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몰농도</a:t>
            </a:r>
            <a:r>
              <a:rPr lang="en-US" altLang="ko-KR" dirty="0">
                <a:highlight>
                  <a:srgbClr val="FFFF00"/>
                </a:highlight>
              </a:rPr>
              <a:t>(M)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  <a:endParaRPr lang="en-US" altLang="ko-KR" baseline="-25000" dirty="0"/>
          </a:p>
        </p:txBody>
      </p:sp>
    </p:spTree>
    <p:extLst>
      <p:ext uri="{BB962C8B-B14F-4D97-AF65-F5344CB8AC3E}">
        <p14:creationId xmlns:p14="http://schemas.microsoft.com/office/powerpoint/2010/main" val="116634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83259"/>
            <a:ext cx="1513490" cy="397879"/>
          </a:xfrm>
          <a:prstGeom prst="roundRect">
            <a:avLst>
              <a:gd name="adj" fmla="val 50000"/>
            </a:avLst>
          </a:prstGeom>
          <a:solidFill>
            <a:srgbClr val="A8D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결과 처리 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ko-KR" altLang="en-US" sz="2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1429401" y="66756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dirty="0">
                <a:solidFill>
                  <a:srgbClr val="F1FAEE"/>
                </a:solidFill>
                <a:latin typeface="+mj-ea"/>
                <a:ea typeface="+mj-ea"/>
              </a:rPr>
              <a:t>산의 분리와 적정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85725" y="783541"/>
            <a:ext cx="8772549" cy="295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적정 결과를 아래와 같이 </a:t>
            </a:r>
            <a:r>
              <a:rPr lang="ko-KR" altLang="en-US" dirty="0">
                <a:highlight>
                  <a:srgbClr val="FFFF00"/>
                </a:highlight>
              </a:rPr>
              <a:t>그래프</a:t>
            </a:r>
            <a:r>
              <a:rPr lang="ko-KR" altLang="en-US" dirty="0"/>
              <a:t>로 나타낸다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왜 첫 번째 피크는 </a:t>
            </a:r>
            <a:r>
              <a:rPr lang="en-US" altLang="ko-KR" dirty="0"/>
              <a:t>sharp</a:t>
            </a:r>
            <a:r>
              <a:rPr lang="ko-KR" altLang="en-US" dirty="0"/>
              <a:t>한데 두 번째 피크는 </a:t>
            </a:r>
            <a:r>
              <a:rPr lang="en-US" altLang="ko-KR" dirty="0"/>
              <a:t>broad</a:t>
            </a:r>
            <a:r>
              <a:rPr lang="ko-KR" altLang="en-US" dirty="0"/>
              <a:t>한지 생각해본다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두 번째 피크를 </a:t>
            </a:r>
            <a:r>
              <a:rPr lang="en-US" altLang="ko-KR" dirty="0"/>
              <a:t>sharp</a:t>
            </a:r>
            <a:r>
              <a:rPr lang="ko-KR" altLang="en-US" dirty="0"/>
              <a:t>하게 만들려면 실험 과정을 어떻게 바꾸어야 할지 생각해본다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각 피크에 들어있는 산의 몰수를 계산하고</a:t>
            </a:r>
            <a:r>
              <a:rPr lang="en-US" altLang="ko-KR" dirty="0"/>
              <a:t>, </a:t>
            </a:r>
            <a:r>
              <a:rPr lang="ko-KR" altLang="en-US" dirty="0"/>
              <a:t>그 합을 실험 </a:t>
            </a:r>
            <a:r>
              <a:rPr lang="en-US" altLang="ko-KR" dirty="0"/>
              <a:t>1</a:t>
            </a:r>
            <a:r>
              <a:rPr lang="ko-KR" altLang="en-US" dirty="0"/>
              <a:t>에서 구한 전체 산의 몰수와 비교한다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Blank </a:t>
            </a:r>
            <a:r>
              <a:rPr lang="ko-KR" altLang="en-US" dirty="0"/>
              <a:t>값을 빼주어야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먼저 나온 산이 아세트산인지 </a:t>
            </a:r>
            <a:r>
              <a:rPr lang="ko-KR" altLang="en-US" dirty="0" err="1"/>
              <a:t>살리실산인지</a:t>
            </a:r>
            <a:r>
              <a:rPr lang="ko-KR" altLang="en-US" dirty="0"/>
              <a:t> 생각해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17" y="3829520"/>
            <a:ext cx="448690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6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96135" y="805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F1FAEE"/>
                </a:solidFill>
                <a:latin typeface="+mj-ea"/>
                <a:ea typeface="+mj-ea"/>
              </a:rPr>
              <a:t>과제</a:t>
            </a:r>
            <a:endParaRPr kumimoji="1" lang="ko-Kore-KR" altLang="en-US" sz="2400" dirty="0">
              <a:solidFill>
                <a:srgbClr val="F1FAEE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244" y="977462"/>
            <a:ext cx="8749511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과제 </a:t>
            </a:r>
            <a:r>
              <a:rPr lang="en-US" altLang="ko-KR" b="1" dirty="0"/>
              <a:t>1</a:t>
            </a:r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농도를 모르는 약산 </a:t>
            </a:r>
            <a:r>
              <a:rPr lang="en-US" altLang="ko-KR" dirty="0"/>
              <a:t>50.00mL </a:t>
            </a:r>
            <a:r>
              <a:rPr lang="ko-KR" altLang="en-US" dirty="0"/>
              <a:t>를 </a:t>
            </a:r>
            <a:r>
              <a:rPr lang="en-US" altLang="ko-KR" dirty="0"/>
              <a:t>0.1000 M </a:t>
            </a:r>
            <a:r>
              <a:rPr lang="en-US" altLang="ko-KR" dirty="0" err="1"/>
              <a:t>NaOH</a:t>
            </a:r>
            <a:r>
              <a:rPr lang="en-US" altLang="ko-KR" dirty="0"/>
              <a:t> </a:t>
            </a:r>
            <a:r>
              <a:rPr lang="ko-KR" altLang="en-US" dirty="0"/>
              <a:t>용액으로 </a:t>
            </a:r>
            <a:r>
              <a:rPr lang="ko-KR" altLang="en-US" dirty="0" err="1"/>
              <a:t>적정하였다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39.30mL</a:t>
            </a:r>
            <a:r>
              <a:rPr lang="ko-KR" altLang="en-US" dirty="0"/>
              <a:t>의 </a:t>
            </a:r>
            <a:r>
              <a:rPr lang="en-US" altLang="ko-KR" dirty="0" err="1"/>
              <a:t>NaOH</a:t>
            </a:r>
            <a:r>
              <a:rPr lang="ko-KR" altLang="en-US" dirty="0"/>
              <a:t>용액을 가하였을 때 </a:t>
            </a:r>
            <a:r>
              <a:rPr lang="ko-KR" altLang="en-US" dirty="0" err="1"/>
              <a:t>당량점에</a:t>
            </a:r>
            <a:r>
              <a:rPr lang="ko-KR" altLang="en-US" dirty="0"/>
              <a:t> 도달하였다</a:t>
            </a:r>
            <a:r>
              <a:rPr lang="en-US" altLang="ko-KR" dirty="0"/>
              <a:t>. </a:t>
            </a:r>
            <a:r>
              <a:rPr lang="ko-KR" altLang="en-US" dirty="0"/>
              <a:t>반 </a:t>
            </a:r>
            <a:r>
              <a:rPr lang="ko-KR" altLang="en-US" dirty="0" err="1"/>
              <a:t>당량점</a:t>
            </a:r>
            <a:r>
              <a:rPr lang="en-US" altLang="ko-KR" dirty="0"/>
              <a:t>(19.65mL)</a:t>
            </a:r>
            <a:r>
              <a:rPr lang="ko-KR" altLang="en-US" dirty="0"/>
              <a:t>에서의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pH</a:t>
            </a:r>
            <a:r>
              <a:rPr lang="ko-KR" altLang="en-US" dirty="0"/>
              <a:t>는 </a:t>
            </a:r>
            <a:r>
              <a:rPr lang="en-US" altLang="ko-KR" dirty="0"/>
              <a:t>4.85</a:t>
            </a:r>
            <a:r>
              <a:rPr lang="ko-KR" altLang="en-US" dirty="0"/>
              <a:t>이었다</a:t>
            </a:r>
            <a:r>
              <a:rPr lang="en-US" altLang="ko-KR" dirty="0"/>
              <a:t>. </a:t>
            </a:r>
            <a:r>
              <a:rPr lang="ko-KR" altLang="en-US" dirty="0"/>
              <a:t>초기 산의 농도와 그 이온화 상수 </a:t>
            </a:r>
            <a:r>
              <a:rPr lang="en-US" altLang="ko-KR" dirty="0" err="1"/>
              <a:t>K</a:t>
            </a:r>
            <a:r>
              <a:rPr lang="en-US" altLang="ko-KR" baseline="-25000" dirty="0" err="1"/>
              <a:t>a</a:t>
            </a:r>
            <a:r>
              <a:rPr lang="ko-KR" altLang="en-US" dirty="0"/>
              <a:t>를 </a:t>
            </a:r>
            <a:r>
              <a:rPr lang="ko-KR" altLang="en-US" dirty="0" err="1"/>
              <a:t>계산하시오</a:t>
            </a:r>
            <a:r>
              <a:rPr lang="en-US" altLang="ko-KR" dirty="0"/>
              <a:t>. [10</a:t>
            </a:r>
            <a:r>
              <a:rPr lang="ko-KR" altLang="en-US" dirty="0"/>
              <a:t>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244" y="3465513"/>
            <a:ext cx="874951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과제 </a:t>
            </a:r>
            <a:r>
              <a:rPr lang="en-US" altLang="ko-KR" b="1" dirty="0"/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이번 실험에서 사용하는 아세트산</a:t>
            </a:r>
            <a:r>
              <a:rPr lang="en-US" altLang="ko-KR" dirty="0"/>
              <a:t> (acetic acid) </a:t>
            </a:r>
            <a:r>
              <a:rPr lang="ko-KR" altLang="en-US" dirty="0"/>
              <a:t>과 </a:t>
            </a:r>
            <a:r>
              <a:rPr lang="ko-KR" altLang="en-US" dirty="0" err="1"/>
              <a:t>살리실산</a:t>
            </a:r>
            <a:r>
              <a:rPr lang="en-US" altLang="ko-KR" dirty="0"/>
              <a:t> (salicylic acid)</a:t>
            </a:r>
            <a:r>
              <a:rPr lang="ko-KR" altLang="en-US" dirty="0"/>
              <a:t>의 </a:t>
            </a:r>
            <a:r>
              <a:rPr lang="ko-KR" altLang="en-US" dirty="0" err="1"/>
              <a:t>혼합용액을</a:t>
            </a:r>
            <a:r>
              <a:rPr lang="ko-KR" altLang="en-US" dirty="0"/>
              <a:t> 끓이게 되면 </a:t>
            </a:r>
            <a:r>
              <a:rPr lang="ko-KR" altLang="en-US" dirty="0" err="1"/>
              <a:t>에스터화</a:t>
            </a:r>
            <a:r>
              <a:rPr lang="ko-KR" altLang="en-US" dirty="0"/>
              <a:t> 반응</a:t>
            </a:r>
            <a:r>
              <a:rPr lang="en-US" altLang="ko-KR" dirty="0"/>
              <a:t> (esterification)</a:t>
            </a:r>
            <a:r>
              <a:rPr lang="ko-KR" altLang="en-US" dirty="0"/>
              <a:t>이 일어나 분자 중 일부가 결합하여 </a:t>
            </a:r>
            <a:r>
              <a:rPr lang="ko-KR" altLang="en-US" dirty="0" err="1"/>
              <a:t>아세틸</a:t>
            </a:r>
            <a:r>
              <a:rPr lang="ko-KR" altLang="en-US" dirty="0"/>
              <a:t> 살리 실산 </a:t>
            </a:r>
            <a:r>
              <a:rPr lang="en-US" altLang="ko-KR" dirty="0"/>
              <a:t>(acetylsalicylic acid) </a:t>
            </a:r>
            <a:r>
              <a:rPr lang="ko-KR" altLang="en-US" dirty="0"/>
              <a:t>을 형성한다</a:t>
            </a:r>
            <a:r>
              <a:rPr lang="en-US" altLang="ko-KR" dirty="0"/>
              <a:t>. </a:t>
            </a:r>
            <a:r>
              <a:rPr lang="ko-KR" altLang="en-US" dirty="0"/>
              <a:t>이렇게 만들어진 아세트산</a:t>
            </a:r>
            <a:r>
              <a:rPr lang="en-US" altLang="ko-KR" dirty="0"/>
              <a:t>, </a:t>
            </a:r>
            <a:r>
              <a:rPr lang="ko-KR" altLang="en-US" dirty="0" err="1"/>
              <a:t>살리실산</a:t>
            </a:r>
            <a:r>
              <a:rPr lang="en-US" altLang="ko-KR" dirty="0"/>
              <a:t>, </a:t>
            </a:r>
            <a:r>
              <a:rPr lang="ko-KR" altLang="en-US" dirty="0" err="1"/>
              <a:t>아세틸</a:t>
            </a:r>
            <a:r>
              <a:rPr lang="ko-KR" altLang="en-US" dirty="0"/>
              <a:t> </a:t>
            </a:r>
            <a:r>
              <a:rPr lang="ko-KR" altLang="en-US" dirty="0" err="1"/>
              <a:t>살리실산의</a:t>
            </a:r>
            <a:r>
              <a:rPr lang="ko-KR" altLang="en-US" dirty="0"/>
              <a:t> </a:t>
            </a:r>
            <a:r>
              <a:rPr lang="ko-KR" altLang="en-US" dirty="0" err="1"/>
              <a:t>혼합용액을</a:t>
            </a:r>
            <a:r>
              <a:rPr lang="ko-KR" altLang="en-US" dirty="0"/>
              <a:t> 카트리지에 물을 </a:t>
            </a:r>
            <a:r>
              <a:rPr lang="ko-KR" altLang="en-US" dirty="0" err="1"/>
              <a:t>이동상으로</a:t>
            </a:r>
            <a:r>
              <a:rPr lang="ko-KR" altLang="en-US" dirty="0"/>
              <a:t> 사용하여 분리를 할 때 각 </a:t>
            </a:r>
            <a:r>
              <a:rPr lang="en-US" altLang="ko-KR" dirty="0"/>
              <a:t>C18 </a:t>
            </a:r>
            <a:r>
              <a:rPr lang="ko-KR" altLang="en-US" dirty="0"/>
              <a:t>물질이 나오는 순서를 예상해보고 물질의 구조를 그리고 그 이유를 쓰시오</a:t>
            </a:r>
            <a:r>
              <a:rPr lang="en-US" altLang="ko-KR" dirty="0"/>
              <a:t>. [10</a:t>
            </a:r>
            <a:r>
              <a:rPr lang="ko-KR" altLang="en-US" dirty="0"/>
              <a:t>점</a:t>
            </a:r>
            <a:r>
              <a:rPr lang="en-US" altLang="ko-KR" dirty="0"/>
              <a:t>]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355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96135" y="80594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F1FAEE"/>
                </a:solidFill>
                <a:latin typeface="+mj-ea"/>
                <a:ea typeface="+mj-ea"/>
              </a:rPr>
              <a:t>실험 보고서 표지</a:t>
            </a:r>
            <a:endParaRPr kumimoji="1" lang="ko-Kore-KR" altLang="en-US" sz="2400" dirty="0">
              <a:solidFill>
                <a:srgbClr val="F1FAEE"/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75679" y="996809"/>
            <a:ext cx="3192641" cy="4465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1021" y="1797472"/>
            <a:ext cx="226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j-ea"/>
                <a:ea typeface="+mj-ea"/>
              </a:rPr>
              <a:t>화학실험</a:t>
            </a:r>
            <a:r>
              <a:rPr lang="en-US" altLang="ko-KR" sz="1200" dirty="0">
                <a:latin typeface="+mj-ea"/>
                <a:ea typeface="+mj-ea"/>
              </a:rPr>
              <a:t>1 (0XX)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5651" y="2031011"/>
            <a:ext cx="2297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ea"/>
                <a:ea typeface="+mj-ea"/>
              </a:rPr>
              <a:t>아세트산과 </a:t>
            </a:r>
            <a:r>
              <a:rPr lang="ko-KR" altLang="en-US" sz="1600" dirty="0" err="1">
                <a:latin typeface="+mj-ea"/>
                <a:ea typeface="+mj-ea"/>
              </a:rPr>
              <a:t>살리실산의</a:t>
            </a:r>
            <a:endParaRPr lang="en-US" altLang="ko-KR" sz="1600" dirty="0">
              <a:latin typeface="+mj-ea"/>
              <a:ea typeface="+mj-ea"/>
            </a:endParaRPr>
          </a:p>
          <a:p>
            <a:pPr algn="ctr"/>
            <a:r>
              <a:rPr lang="ko-KR" altLang="en-US" sz="1600" dirty="0">
                <a:latin typeface="+mj-ea"/>
                <a:ea typeface="+mj-ea"/>
              </a:rPr>
              <a:t>분리와 적정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0237" y="3778301"/>
            <a:ext cx="2640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j-ea"/>
                <a:ea typeface="+mj-ea"/>
              </a:rPr>
              <a:t>예비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결과 보고서</a:t>
            </a:r>
            <a:endParaRPr lang="en-US" altLang="ko-KR" sz="1200" dirty="0">
              <a:latin typeface="+mj-ea"/>
              <a:ea typeface="+mj-ea"/>
            </a:endParaRPr>
          </a:p>
          <a:p>
            <a:pPr algn="ctr"/>
            <a:r>
              <a:rPr lang="ko-KR" altLang="en-US" sz="1200" dirty="0">
                <a:latin typeface="+mj-ea"/>
                <a:ea typeface="+mj-ea"/>
              </a:rPr>
              <a:t>제출일 </a:t>
            </a:r>
            <a:r>
              <a:rPr lang="en-US" altLang="ko-KR" sz="1200" dirty="0">
                <a:latin typeface="+mj-ea"/>
                <a:ea typeface="+mj-ea"/>
              </a:rPr>
              <a:t>: 2023.09.XX</a:t>
            </a:r>
          </a:p>
          <a:p>
            <a:pPr algn="ctr"/>
            <a:r>
              <a:rPr lang="ko-KR" altLang="en-US" sz="1200" dirty="0">
                <a:latin typeface="+mj-ea"/>
                <a:ea typeface="+mj-ea"/>
              </a:rPr>
              <a:t>담당 교수님 </a:t>
            </a:r>
            <a:r>
              <a:rPr lang="en-US" altLang="ko-KR" sz="1200" dirty="0">
                <a:latin typeface="+mj-ea"/>
                <a:ea typeface="+mj-ea"/>
              </a:rPr>
              <a:t>: XXX </a:t>
            </a:r>
            <a:r>
              <a:rPr lang="ko-KR" altLang="en-US" sz="1200" dirty="0">
                <a:latin typeface="+mj-ea"/>
                <a:ea typeface="+mj-ea"/>
              </a:rPr>
              <a:t>교수님</a:t>
            </a:r>
            <a:endParaRPr lang="en-US" altLang="ko-KR" sz="1200" dirty="0">
              <a:latin typeface="+mj-ea"/>
              <a:ea typeface="+mj-ea"/>
            </a:endParaRPr>
          </a:p>
          <a:p>
            <a:pPr algn="ctr"/>
            <a:r>
              <a:rPr lang="ko-KR" altLang="en-US" sz="1200" dirty="0">
                <a:latin typeface="+mj-ea"/>
                <a:ea typeface="+mj-ea"/>
              </a:rPr>
              <a:t>담당 조교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김지윤 조교</a:t>
            </a:r>
            <a:endParaRPr lang="en-US" altLang="ko-KR" sz="1200" dirty="0"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XXX</a:t>
            </a:r>
            <a:r>
              <a:rPr lang="ko-KR" altLang="en-US" sz="1200" dirty="0">
                <a:latin typeface="+mj-ea"/>
                <a:ea typeface="+mj-ea"/>
              </a:rPr>
              <a:t>과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부</a:t>
            </a:r>
            <a:endParaRPr lang="en-US" altLang="ko-KR" sz="1200" dirty="0">
              <a:latin typeface="+mj-ea"/>
              <a:ea typeface="+mj-ea"/>
            </a:endParaRPr>
          </a:p>
          <a:p>
            <a:pPr algn="ctr"/>
            <a:r>
              <a:rPr lang="ko-KR" altLang="en-US" sz="1200" dirty="0">
                <a:latin typeface="+mj-ea"/>
                <a:ea typeface="+mj-ea"/>
              </a:rPr>
              <a:t>홍길동</a:t>
            </a:r>
            <a:r>
              <a:rPr lang="en-US" altLang="ko-KR" sz="1200" dirty="0">
                <a:latin typeface="+mj-ea"/>
                <a:ea typeface="+mj-ea"/>
              </a:rPr>
              <a:t> (2023-XXXXX)</a:t>
            </a:r>
          </a:p>
          <a:p>
            <a:pPr algn="ctr"/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484363" y="5755457"/>
            <a:ext cx="601223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표지는 지정 분량에 포함되지 않음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484363" y="6085430"/>
            <a:ext cx="601223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*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한글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워드 등 전자문서로 작성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(pdf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제출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107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96135" y="8059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F1FAEE"/>
                </a:solidFill>
                <a:latin typeface="+mn-ea"/>
              </a:rPr>
              <a:t>실험 보고서 작성 요령</a:t>
            </a:r>
            <a:endParaRPr kumimoji="1" lang="ko-Kore-KR" altLang="en-US" sz="2400" dirty="0">
              <a:solidFill>
                <a:srgbClr val="F1FAEE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7EF5E-DE87-8A1B-7056-E434EB62F2BE}"/>
              </a:ext>
            </a:extLst>
          </p:cNvPr>
          <p:cNvSpPr txBox="1"/>
          <p:nvPr/>
        </p:nvSpPr>
        <p:spPr>
          <a:xfrm>
            <a:off x="357293" y="90716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1D3557"/>
                </a:solidFill>
                <a:latin typeface="+mj-ea"/>
                <a:ea typeface="+mj-ea"/>
              </a:rPr>
              <a:t>1. </a:t>
            </a:r>
            <a:r>
              <a:rPr kumimoji="1" lang="ko-KR" altLang="en-US" dirty="0">
                <a:solidFill>
                  <a:srgbClr val="1D3557"/>
                </a:solidFill>
                <a:latin typeface="+mj-ea"/>
                <a:ea typeface="+mj-ea"/>
              </a:rPr>
              <a:t>예비 보고서</a:t>
            </a:r>
            <a:endParaRPr kumimoji="1" lang="ko-Kore-KR" altLang="en-US" dirty="0">
              <a:solidFill>
                <a:srgbClr val="1D3557"/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9814" y="1276499"/>
            <a:ext cx="8384371" cy="3517775"/>
          </a:xfrm>
          <a:prstGeom prst="roundRect">
            <a:avLst>
              <a:gd name="adj" fmla="val 753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D7EF5E-DE87-8A1B-7056-E434EB62F2BE}"/>
              </a:ext>
            </a:extLst>
          </p:cNvPr>
          <p:cNvSpPr txBox="1"/>
          <p:nvPr/>
        </p:nvSpPr>
        <p:spPr>
          <a:xfrm>
            <a:off x="357293" y="490265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1D3557"/>
                </a:solidFill>
                <a:latin typeface="+mj-ea"/>
                <a:ea typeface="+mj-ea"/>
              </a:rPr>
              <a:t>2</a:t>
            </a:r>
            <a:r>
              <a:rPr kumimoji="1" lang="en-US" altLang="ko-KR">
                <a:solidFill>
                  <a:srgbClr val="1D3557"/>
                </a:solidFill>
                <a:latin typeface="+mj-ea"/>
                <a:ea typeface="+mj-ea"/>
              </a:rPr>
              <a:t>. </a:t>
            </a:r>
            <a:r>
              <a:rPr kumimoji="1" lang="ko-KR" altLang="en-US" dirty="0" err="1">
                <a:solidFill>
                  <a:srgbClr val="1D3557"/>
                </a:solidFill>
                <a:latin typeface="+mj-ea"/>
                <a:ea typeface="+mj-ea"/>
              </a:rPr>
              <a:t>랩노트</a:t>
            </a:r>
            <a:endParaRPr kumimoji="1" lang="ko-Kore-KR" altLang="en-US" dirty="0">
              <a:solidFill>
                <a:srgbClr val="1D3557"/>
              </a:solidFill>
              <a:latin typeface="+mj-ea"/>
              <a:ea typeface="+mj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9814" y="5306322"/>
            <a:ext cx="8384371" cy="1301700"/>
          </a:xfrm>
          <a:prstGeom prst="roundRect">
            <a:avLst>
              <a:gd name="adj" fmla="val 753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498289" y="5444345"/>
            <a:ext cx="809281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실험 과정에서의 관찰한 현상 등을 간략하게 정리하고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사진 첨부 가능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), </a:t>
            </a:r>
            <a:r>
              <a:rPr kumimoji="1" lang="ko-KR" altLang="en-US" sz="1600" dirty="0">
                <a:solidFill>
                  <a:srgbClr val="E63946"/>
                </a:solidFill>
                <a:latin typeface="+mj-ea"/>
                <a:ea typeface="+mj-ea"/>
              </a:rPr>
              <a:t>결과 데이터를 정리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넣어준 시약의 양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등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1838223" y="884223"/>
            <a:ext cx="500610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400" dirty="0">
                <a:solidFill>
                  <a:srgbClr val="E63946"/>
                </a:solidFill>
                <a:latin typeface="+mj-ea"/>
                <a:ea typeface="+mj-ea"/>
              </a:rPr>
              <a:t>(2 </a:t>
            </a:r>
            <a:r>
              <a:rPr kumimoji="1" lang="ko-KR" altLang="en-US" sz="1400" dirty="0">
                <a:solidFill>
                  <a:srgbClr val="E63946"/>
                </a:solidFill>
                <a:latin typeface="+mj-ea"/>
                <a:ea typeface="+mj-ea"/>
              </a:rPr>
              <a:t>페이지 이내</a:t>
            </a:r>
            <a:r>
              <a:rPr kumimoji="1" lang="en-US" altLang="ko-KR" sz="1400" dirty="0">
                <a:solidFill>
                  <a:srgbClr val="E63946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498290" y="6087217"/>
            <a:ext cx="735335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지정된 노트 형식은 없음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수기 작성 후 사진 촬영하여 업로드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평행 사변형 22"/>
          <p:cNvSpPr/>
          <p:nvPr/>
        </p:nvSpPr>
        <p:spPr>
          <a:xfrm>
            <a:off x="595826" y="1555302"/>
            <a:ext cx="722611" cy="160978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/>
          <p:cNvSpPr/>
          <p:nvPr/>
        </p:nvSpPr>
        <p:spPr>
          <a:xfrm>
            <a:off x="595826" y="1941326"/>
            <a:ext cx="722611" cy="160978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/>
          <p:cNvSpPr/>
          <p:nvPr/>
        </p:nvSpPr>
        <p:spPr>
          <a:xfrm>
            <a:off x="595826" y="2379704"/>
            <a:ext cx="1073486" cy="162379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/>
          <p:cNvSpPr/>
          <p:nvPr/>
        </p:nvSpPr>
        <p:spPr>
          <a:xfrm>
            <a:off x="647147" y="2819332"/>
            <a:ext cx="2117318" cy="162531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>
            <a:off x="647147" y="3532161"/>
            <a:ext cx="2298072" cy="16200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>
            <a:off x="647147" y="3950034"/>
            <a:ext cx="1266982" cy="16200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/>
          <p:cNvSpPr/>
          <p:nvPr/>
        </p:nvSpPr>
        <p:spPr>
          <a:xfrm>
            <a:off x="647147" y="4398665"/>
            <a:ext cx="1266982" cy="16200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595826" y="1355152"/>
            <a:ext cx="500610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 Title :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실험 제목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595826" y="1772019"/>
            <a:ext cx="500610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2. Date :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실험 진행 날짜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595826" y="2188886"/>
            <a:ext cx="500610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3. Purpose :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실험 목표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595826" y="2624220"/>
            <a:ext cx="773317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4. Principles &amp; Theory :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실험에 필요한 이론적 배경을 조사하여 작성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595826" y="3321785"/>
            <a:ext cx="773317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5. Apparatus &amp; Reagents :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실험 기구 및 시약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시약에 대한 정보와 위험성 조사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595825" y="4192455"/>
            <a:ext cx="773317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7. References :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실험 이론과 기구 및 시약 조사에 사용된 모든 자료의 출처 표기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595826" y="3757119"/>
            <a:ext cx="773317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6. Procedure :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실험 전체 과정과 주의 사항 반드시 숙지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811838" y="2995917"/>
            <a:ext cx="773317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1600" dirty="0">
                <a:solidFill>
                  <a:srgbClr val="E63946"/>
                </a:solidFill>
                <a:latin typeface="+mj-ea"/>
                <a:ea typeface="+mj-ea"/>
              </a:rPr>
              <a:t>역상 </a:t>
            </a:r>
            <a:r>
              <a:rPr kumimoji="1" lang="ko-KR" altLang="en-US" sz="1600" dirty="0" err="1">
                <a:solidFill>
                  <a:srgbClr val="E63946"/>
                </a:solidFill>
                <a:latin typeface="+mj-ea"/>
                <a:ea typeface="+mj-ea"/>
              </a:rPr>
              <a:t>크로마토그래피</a:t>
            </a:r>
            <a:r>
              <a:rPr kumimoji="1" lang="en-US" altLang="ko-KR" sz="1600" dirty="0">
                <a:solidFill>
                  <a:srgbClr val="E63946"/>
                </a:solidFill>
                <a:latin typeface="+mj-ea"/>
                <a:ea typeface="+mj-ea"/>
              </a:rPr>
              <a:t>, </a:t>
            </a:r>
            <a:r>
              <a:rPr kumimoji="1" lang="ko-KR" altLang="en-US" sz="1600" dirty="0">
                <a:solidFill>
                  <a:srgbClr val="E63946"/>
                </a:solidFill>
                <a:latin typeface="+mj-ea"/>
                <a:ea typeface="+mj-ea"/>
              </a:rPr>
              <a:t>적정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에 대한 내용 포함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355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391215" y="1318988"/>
            <a:ext cx="8384371" cy="2726043"/>
          </a:xfrm>
          <a:prstGeom prst="roundRect">
            <a:avLst>
              <a:gd name="adj" fmla="val 753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96135" y="8059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F1FAEE"/>
                </a:solidFill>
                <a:latin typeface="+mj-ea"/>
                <a:ea typeface="+mj-ea"/>
              </a:rPr>
              <a:t>실험 보고서 작성 요령</a:t>
            </a:r>
            <a:endParaRPr kumimoji="1" lang="ko-Kore-KR" altLang="en-US" sz="2400" dirty="0">
              <a:solidFill>
                <a:srgbClr val="F1FAEE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D7EF5E-DE87-8A1B-7056-E434EB62F2BE}"/>
              </a:ext>
            </a:extLst>
          </p:cNvPr>
          <p:cNvSpPr txBox="1"/>
          <p:nvPr/>
        </p:nvSpPr>
        <p:spPr>
          <a:xfrm>
            <a:off x="379814" y="440152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1D3557"/>
                </a:solidFill>
                <a:latin typeface="+mj-ea"/>
                <a:ea typeface="+mj-ea"/>
              </a:rPr>
              <a:t>[</a:t>
            </a:r>
            <a:r>
              <a:rPr kumimoji="1" lang="ko-KR" altLang="en-US" dirty="0">
                <a:solidFill>
                  <a:srgbClr val="1D3557"/>
                </a:solidFill>
                <a:latin typeface="+mj-ea"/>
                <a:ea typeface="+mj-ea"/>
              </a:rPr>
              <a:t>참고 문헌 목록</a:t>
            </a:r>
            <a:r>
              <a:rPr kumimoji="1" lang="en-US" altLang="ko-KR" dirty="0">
                <a:solidFill>
                  <a:srgbClr val="1D3557"/>
                </a:solidFill>
                <a:latin typeface="+mj-ea"/>
                <a:ea typeface="+mj-ea"/>
              </a:rPr>
              <a:t>]</a:t>
            </a:r>
            <a:endParaRPr kumimoji="1" lang="ko-Kore-KR" altLang="en-US" dirty="0">
              <a:solidFill>
                <a:srgbClr val="1D3557"/>
              </a:solidFill>
              <a:latin typeface="+mj-ea"/>
              <a:ea typeface="+mj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9814" y="4840044"/>
            <a:ext cx="8384371" cy="1412704"/>
          </a:xfrm>
          <a:prstGeom prst="roundRect">
            <a:avLst>
              <a:gd name="adj" fmla="val 7530"/>
            </a:avLst>
          </a:prstGeom>
          <a:solidFill>
            <a:srgbClr val="F1FAEE"/>
          </a:solidFill>
          <a:ln>
            <a:noFill/>
          </a:ln>
          <a:effectLst>
            <a:outerShdw blurRad="508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498377" y="4928835"/>
            <a:ext cx="825361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지정된 인용 형식은 없으며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각자 편한 형식을 사용하되 통일성 유지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510569" y="5286723"/>
            <a:ext cx="8253615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 가능한 자료 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출판된 서적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전자 출판 포함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학술지 논문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석사 학위 이상의 학위 논문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온라인 백과사전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영문 위키피디아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물질안전보건자료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[MSDS]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D7EF5E-DE87-8A1B-7056-E434EB62F2BE}"/>
              </a:ext>
            </a:extLst>
          </p:cNvPr>
          <p:cNvSpPr txBox="1"/>
          <p:nvPr/>
        </p:nvSpPr>
        <p:spPr>
          <a:xfrm>
            <a:off x="357293" y="90716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1D3557"/>
                </a:solidFill>
                <a:latin typeface="+mj-ea"/>
                <a:ea typeface="+mj-ea"/>
              </a:rPr>
              <a:t>3. </a:t>
            </a:r>
            <a:r>
              <a:rPr kumimoji="1" lang="ko-KR" altLang="en-US" dirty="0">
                <a:solidFill>
                  <a:srgbClr val="1D3557"/>
                </a:solidFill>
                <a:latin typeface="+mj-ea"/>
                <a:ea typeface="+mj-ea"/>
              </a:rPr>
              <a:t>결과 보고서</a:t>
            </a:r>
            <a:endParaRPr kumimoji="1" lang="ko-Kore-KR" altLang="en-US" dirty="0">
              <a:solidFill>
                <a:srgbClr val="1D3557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1850017" y="905629"/>
            <a:ext cx="500610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400" dirty="0">
                <a:solidFill>
                  <a:srgbClr val="E63946"/>
                </a:solidFill>
                <a:latin typeface="+mj-ea"/>
                <a:ea typeface="+mj-ea"/>
              </a:rPr>
              <a:t>(5 </a:t>
            </a:r>
            <a:r>
              <a:rPr kumimoji="1" lang="ko-KR" altLang="en-US" sz="1400" dirty="0">
                <a:solidFill>
                  <a:srgbClr val="E63946"/>
                </a:solidFill>
                <a:latin typeface="+mj-ea"/>
                <a:ea typeface="+mj-ea"/>
              </a:rPr>
              <a:t>페이지 이내</a:t>
            </a:r>
            <a:r>
              <a:rPr kumimoji="1" lang="en-US" altLang="ko-KR" sz="1400" dirty="0">
                <a:solidFill>
                  <a:srgbClr val="E63946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0" name="평행 사변형 29"/>
          <p:cNvSpPr/>
          <p:nvPr/>
        </p:nvSpPr>
        <p:spPr>
          <a:xfrm>
            <a:off x="595826" y="1541982"/>
            <a:ext cx="999058" cy="16200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/>
          <p:cNvSpPr/>
          <p:nvPr/>
        </p:nvSpPr>
        <p:spPr>
          <a:xfrm>
            <a:off x="608017" y="2002383"/>
            <a:ext cx="1242000" cy="16200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/>
          <p:cNvSpPr/>
          <p:nvPr/>
        </p:nvSpPr>
        <p:spPr>
          <a:xfrm>
            <a:off x="627724" y="3334778"/>
            <a:ext cx="1222293" cy="12818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/>
          <p:cNvSpPr/>
          <p:nvPr/>
        </p:nvSpPr>
        <p:spPr>
          <a:xfrm>
            <a:off x="595826" y="3699452"/>
            <a:ext cx="567136" cy="16200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608018" y="1807594"/>
            <a:ext cx="7975150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9.Discussion : </a:t>
            </a:r>
          </a:p>
          <a:p>
            <a:pPr marL="450850" indent="-200025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예비 보고서에서 조사한 배경 이론과 </a:t>
            </a:r>
            <a:r>
              <a:rPr kumimoji="1"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관련지어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실험의 의미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실험 과정에서 중요한 점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현상의 이유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한계점 등을 자유롭게 서술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450850" indent="-200025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오차 및 오차의 원인 분석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595826" y="3109709"/>
            <a:ext cx="5868036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10.References :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실험 결과 분석에 사용된 모든 자료 출처 표기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1162962" y="3526613"/>
            <a:ext cx="5006108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*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과제 해결에 사용된 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reference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 있다면 표기</a:t>
            </a:r>
            <a:endParaRPr kumimoji="1"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595826" y="1355152"/>
            <a:ext cx="817976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8.Results :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데이터를 정리 및 실험 결과 분석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과정과 함께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kumimoji="1" lang="en-US" altLang="ko-KR" sz="1600" dirty="0">
              <a:solidFill>
                <a:srgbClr val="E63946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AFD5FC-1F36-A161-61B1-EED6B7DD446D}"/>
              </a:ext>
            </a:extLst>
          </p:cNvPr>
          <p:cNvSpPr txBox="1"/>
          <p:nvPr/>
        </p:nvSpPr>
        <p:spPr>
          <a:xfrm>
            <a:off x="608018" y="3531153"/>
            <a:ext cx="500610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0" algn="l"/>
              </a:tabLst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과제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3385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ED6F0-19AD-DA7F-856B-574D3D52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조 김민서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박정현</a:t>
            </a:r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조 서승우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우희도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조 </a:t>
            </a:r>
            <a:r>
              <a:rPr kumimoji="1" lang="ko-KR" altLang="en-US" dirty="0" err="1"/>
              <a:t>유채훈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이승민</a:t>
            </a:r>
            <a:endParaRPr kumimoji="1" lang="en-US" altLang="ko-KR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조 </a:t>
            </a:r>
            <a:r>
              <a:rPr kumimoji="1" lang="ko-KR" altLang="en-US" dirty="0" err="1"/>
              <a:t>이시온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조윤규</a:t>
            </a:r>
            <a:endParaRPr kumimoji="1" lang="en-US" altLang="ko-KR" dirty="0"/>
          </a:p>
          <a:p>
            <a:r>
              <a:rPr kumimoji="1" lang="en-US" altLang="ko-KR" dirty="0"/>
              <a:t>5</a:t>
            </a:r>
            <a:r>
              <a:rPr kumimoji="1" lang="ko-KR" altLang="en-US" dirty="0"/>
              <a:t>조 채지민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최동호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696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80229" y="2017540"/>
            <a:ext cx="8583542" cy="2822919"/>
          </a:xfrm>
          <a:prstGeom prst="roundRect">
            <a:avLst>
              <a:gd name="adj" fmla="val 753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96135" y="805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rgbClr val="F1FAEE"/>
                </a:solidFill>
                <a:latin typeface="+mj-ea"/>
                <a:ea typeface="+mj-ea"/>
              </a:rPr>
              <a:t>실험 목표</a:t>
            </a:r>
            <a:endParaRPr kumimoji="1" lang="ko-Kore-KR" altLang="en-US" sz="2400" b="1" dirty="0">
              <a:solidFill>
                <a:srgbClr val="F1FAEE"/>
              </a:solidFill>
              <a:latin typeface="+mj-ea"/>
              <a:ea typeface="+mj-ea"/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2441233" y="3604054"/>
            <a:ext cx="3017458" cy="231616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875669" y="2992582"/>
            <a:ext cx="2130767" cy="184338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99F4B-192F-87E4-032B-83268FB479D9}"/>
              </a:ext>
            </a:extLst>
          </p:cNvPr>
          <p:cNvSpPr txBox="1"/>
          <p:nvPr/>
        </p:nvSpPr>
        <p:spPr>
          <a:xfrm>
            <a:off x="571658" y="2389253"/>
            <a:ext cx="829211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색깔을 띠지 않는 유기산</a:t>
            </a:r>
            <a:r>
              <a:rPr lang="en-US" altLang="ko-KR" dirty="0">
                <a:latin typeface="+mj-ea"/>
                <a:ea typeface="+mj-ea"/>
              </a:rPr>
              <a:t>(organic acid)</a:t>
            </a:r>
            <a:r>
              <a:rPr lang="ko-KR" altLang="en-US" dirty="0">
                <a:latin typeface="+mj-ea"/>
                <a:ea typeface="+mj-ea"/>
              </a:rPr>
              <a:t>인 아세트산과 </a:t>
            </a:r>
            <a:r>
              <a:rPr lang="ko-KR" altLang="en-US" dirty="0" err="1">
                <a:latin typeface="+mj-ea"/>
                <a:ea typeface="+mj-ea"/>
              </a:rPr>
              <a:t>살리실산을</a:t>
            </a:r>
            <a:r>
              <a:rPr lang="ko-KR" altLang="en-US" dirty="0">
                <a:latin typeface="+mj-ea"/>
                <a:ea typeface="+mj-ea"/>
              </a:rPr>
              <a:t> 같은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역상 </a:t>
            </a:r>
            <a:r>
              <a:rPr lang="ko-KR" altLang="en-US" dirty="0" err="1">
                <a:latin typeface="+mj-ea"/>
                <a:ea typeface="+mj-ea"/>
              </a:rPr>
              <a:t>크로마토그래피</a:t>
            </a:r>
            <a:r>
              <a:rPr lang="ko-KR" altLang="en-US" dirty="0">
                <a:latin typeface="+mj-ea"/>
                <a:ea typeface="+mj-ea"/>
              </a:rPr>
              <a:t> 카트리지로 분리하고 산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염기 적정으로 </a:t>
            </a:r>
            <a:r>
              <a:rPr lang="ko-KR" altLang="en-US" dirty="0" err="1">
                <a:latin typeface="+mj-ea"/>
                <a:ea typeface="+mj-ea"/>
              </a:rPr>
              <a:t>정량한다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이 과정을 통해 극성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무극성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소수성 상호작용 등 중요한 개념을 체험적으로 학습한다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kumimoji="1" lang="ko-Kore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919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96135" y="80594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pc="-100" dirty="0" err="1">
                <a:solidFill>
                  <a:srgbClr val="F1FAEE"/>
                </a:solidFill>
                <a:latin typeface="+mn-ea"/>
              </a:rPr>
              <a:t>분석실험</a:t>
            </a:r>
            <a:endParaRPr kumimoji="1" lang="ko-Kore-KR" altLang="en-US" sz="2400" b="1" spc="-100" dirty="0">
              <a:solidFill>
                <a:srgbClr val="F1FAEE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538" y="1062860"/>
            <a:ext cx="482536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정성분석</a:t>
            </a:r>
            <a:r>
              <a:rPr lang="en-US" altLang="ko-KR" dirty="0"/>
              <a:t>(qualitative analysis)</a:t>
            </a:r>
          </a:p>
          <a:p>
            <a:r>
              <a:rPr lang="ko-KR" altLang="en-US" sz="1600" dirty="0"/>
              <a:t>시료의 구성 성분을 알아내는 분석법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b="1" dirty="0"/>
              <a:t>정량분석</a:t>
            </a:r>
            <a:r>
              <a:rPr lang="ko-KR" altLang="en-US" dirty="0"/>
              <a:t> </a:t>
            </a:r>
            <a:r>
              <a:rPr lang="en-US" altLang="ko-KR" dirty="0"/>
              <a:t>(quantitative analysis)</a:t>
            </a:r>
          </a:p>
          <a:p>
            <a:r>
              <a:rPr lang="en-US" altLang="ko-KR" dirty="0"/>
              <a:t> </a:t>
            </a:r>
            <a:r>
              <a:rPr lang="ko-KR" altLang="en-US" sz="1600" dirty="0"/>
              <a:t>물질의 구성하는 양적 관계를 명확하게 하는 분석법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18495" y="2478632"/>
            <a:ext cx="401744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적정</a:t>
            </a:r>
            <a:r>
              <a:rPr lang="en-US" altLang="ko-KR" dirty="0"/>
              <a:t>(Titration)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정량분석에서 </a:t>
            </a:r>
            <a:r>
              <a:rPr lang="ko-KR" altLang="en-US" sz="1600" dirty="0" err="1"/>
              <a:t>부피분석을</a:t>
            </a:r>
            <a:r>
              <a:rPr lang="ko-KR" altLang="en-US" sz="1600" dirty="0"/>
              <a:t> 위한 </a:t>
            </a:r>
            <a:r>
              <a:rPr lang="ko-KR" altLang="en-US" sz="1600" dirty="0" err="1"/>
              <a:t>화학분석법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18832" y="3540460"/>
            <a:ext cx="50225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/>
              <a:t>중화적정</a:t>
            </a:r>
            <a:r>
              <a:rPr lang="en-US" altLang="ko-KR" dirty="0"/>
              <a:t>(neutralization titration)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산과 알칼리의 </a:t>
            </a:r>
            <a:r>
              <a:rPr lang="ko-KR" altLang="en-US" sz="1400" dirty="0" err="1"/>
              <a:t>중화반응이</a:t>
            </a:r>
            <a:r>
              <a:rPr lang="ko-KR" altLang="en-US" sz="1400" dirty="0"/>
              <a:t> 끝나는 지점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종말점</a:t>
            </a:r>
            <a:r>
              <a:rPr lang="en-US" altLang="ko-KR" sz="1400" dirty="0"/>
              <a:t>)</a:t>
            </a:r>
            <a:r>
              <a:rPr lang="ko-KR" altLang="en-US" sz="1400" dirty="0"/>
              <a:t>을 알아내는 것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산화환원적정</a:t>
            </a:r>
            <a:r>
              <a:rPr lang="en-US" altLang="ko-KR" dirty="0"/>
              <a:t>(oxidation-reduction titration)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침전적정</a:t>
            </a:r>
            <a:r>
              <a:rPr lang="en-US" altLang="ko-KR" dirty="0"/>
              <a:t>(precipitation titration)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킬레이트적정</a:t>
            </a:r>
            <a:r>
              <a:rPr lang="en-US" altLang="ko-KR" dirty="0"/>
              <a:t>(</a:t>
            </a:r>
            <a:r>
              <a:rPr lang="en-US" altLang="ko-KR" dirty="0" err="1"/>
              <a:t>chelatometric</a:t>
            </a:r>
            <a:r>
              <a:rPr lang="en-US" altLang="ko-KR" dirty="0"/>
              <a:t> titration)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60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96135" y="80594"/>
            <a:ext cx="504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err="1">
                <a:solidFill>
                  <a:srgbClr val="F1FAEE"/>
                </a:solidFill>
                <a:latin typeface="+mj-ea"/>
                <a:ea typeface="+mj-ea"/>
              </a:rPr>
              <a:t>크로마토그래피</a:t>
            </a:r>
            <a:r>
              <a:rPr kumimoji="1" lang="en-US" altLang="ko-KR" sz="2400" b="1" dirty="0">
                <a:solidFill>
                  <a:srgbClr val="F1FAEE"/>
                </a:solidFill>
                <a:latin typeface="+mj-ea"/>
                <a:ea typeface="+mj-ea"/>
              </a:rPr>
              <a:t>(Chromatography)</a:t>
            </a:r>
            <a:endParaRPr kumimoji="1" lang="ko-Kore-KR" altLang="en-US" sz="2400" b="1" dirty="0">
              <a:solidFill>
                <a:srgbClr val="F1FAEE"/>
              </a:solidFill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362FB-0CF4-45F8-BF8A-089E80BAC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8" y="881879"/>
            <a:ext cx="4813283" cy="232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평행 사변형 24">
            <a:extLst>
              <a:ext uri="{FF2B5EF4-FFF2-40B4-BE49-F238E27FC236}">
                <a16:creationId xmlns:a16="http://schemas.microsoft.com/office/drawing/2014/main" id="{FA786F47-E1D7-27A5-4916-1DFCAC19FE64}"/>
              </a:ext>
            </a:extLst>
          </p:cNvPr>
          <p:cNvSpPr/>
          <p:nvPr/>
        </p:nvSpPr>
        <p:spPr>
          <a:xfrm>
            <a:off x="1956807" y="3686949"/>
            <a:ext cx="1995285" cy="18521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평행 사변형 24">
            <a:extLst>
              <a:ext uri="{FF2B5EF4-FFF2-40B4-BE49-F238E27FC236}">
                <a16:creationId xmlns:a16="http://schemas.microsoft.com/office/drawing/2014/main" id="{AD345270-BD9B-689A-DB54-35341CAA1220}"/>
              </a:ext>
            </a:extLst>
          </p:cNvPr>
          <p:cNvSpPr/>
          <p:nvPr/>
        </p:nvSpPr>
        <p:spPr>
          <a:xfrm>
            <a:off x="6582431" y="3697065"/>
            <a:ext cx="1721740" cy="18521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평행 사변형 24">
            <a:extLst>
              <a:ext uri="{FF2B5EF4-FFF2-40B4-BE49-F238E27FC236}">
                <a16:creationId xmlns:a16="http://schemas.microsoft.com/office/drawing/2014/main" id="{0F4D0A4C-A01B-8458-D560-0726627ED333}"/>
              </a:ext>
            </a:extLst>
          </p:cNvPr>
          <p:cNvSpPr/>
          <p:nvPr/>
        </p:nvSpPr>
        <p:spPr>
          <a:xfrm>
            <a:off x="634513" y="3989398"/>
            <a:ext cx="736754" cy="182984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4" name="평행 사변형 24">
            <a:extLst>
              <a:ext uri="{FF2B5EF4-FFF2-40B4-BE49-F238E27FC236}">
                <a16:creationId xmlns:a16="http://schemas.microsoft.com/office/drawing/2014/main" id="{5F062B54-1876-1DC4-A124-212E2477BE35}"/>
              </a:ext>
            </a:extLst>
          </p:cNvPr>
          <p:cNvSpPr/>
          <p:nvPr/>
        </p:nvSpPr>
        <p:spPr>
          <a:xfrm>
            <a:off x="2401799" y="4811059"/>
            <a:ext cx="1631186" cy="18521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평행 사변형 24">
            <a:extLst>
              <a:ext uri="{FF2B5EF4-FFF2-40B4-BE49-F238E27FC236}">
                <a16:creationId xmlns:a16="http://schemas.microsoft.com/office/drawing/2014/main" id="{B4829A13-4452-888B-4186-68EA880B98C9}"/>
              </a:ext>
            </a:extLst>
          </p:cNvPr>
          <p:cNvSpPr/>
          <p:nvPr/>
        </p:nvSpPr>
        <p:spPr>
          <a:xfrm>
            <a:off x="4870383" y="5448924"/>
            <a:ext cx="1638572" cy="18521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6" name="평행 사변형 24">
            <a:extLst>
              <a:ext uri="{FF2B5EF4-FFF2-40B4-BE49-F238E27FC236}">
                <a16:creationId xmlns:a16="http://schemas.microsoft.com/office/drawing/2014/main" id="{2AA5191F-3CB1-D61D-10AC-67CD697B47D8}"/>
              </a:ext>
            </a:extLst>
          </p:cNvPr>
          <p:cNvSpPr/>
          <p:nvPr/>
        </p:nvSpPr>
        <p:spPr>
          <a:xfrm>
            <a:off x="6756202" y="6000923"/>
            <a:ext cx="1721740" cy="185210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C6A28-420C-697B-3EB3-5500A22DB6E6}"/>
              </a:ext>
            </a:extLst>
          </p:cNvPr>
          <p:cNvSpPr txBox="1"/>
          <p:nvPr/>
        </p:nvSpPr>
        <p:spPr>
          <a:xfrm>
            <a:off x="2705585" y="3246744"/>
            <a:ext cx="40506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[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네이버 지식백과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]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 </a:t>
            </a:r>
            <a:r>
              <a:rPr lang="ko-KR" altLang="en-US" sz="90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크로마토그래피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 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[</a:t>
            </a:r>
            <a:r>
              <a:rPr lang="en" altLang="ko-Kore-KR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Chromatography] (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분자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·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세포생물학백과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E53F-B1E9-677D-F7F1-5C77362189CE}"/>
              </a:ext>
            </a:extLst>
          </p:cNvPr>
          <p:cNvSpPr txBox="1"/>
          <p:nvPr/>
        </p:nvSpPr>
        <p:spPr>
          <a:xfrm>
            <a:off x="425944" y="3516021"/>
            <a:ext cx="847225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액체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기체 등의 이동상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(mobile phase)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과 종이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합성수지 등으로 이루어진 고정상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(stationary phase)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로 이루어짐</a:t>
            </a:r>
            <a:endParaRPr kumimoji="1" lang="ko-Kore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97F86-5A68-22B5-E479-80E7D8ADDC24}"/>
              </a:ext>
            </a:extLst>
          </p:cNvPr>
          <p:cNvSpPr txBox="1"/>
          <p:nvPr/>
        </p:nvSpPr>
        <p:spPr>
          <a:xfrm>
            <a:off x="425943" y="4293271"/>
            <a:ext cx="8609902" cy="1979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핵심 원리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600" dirty="0">
                <a:solidFill>
                  <a:srgbClr val="E63946"/>
                </a:solidFill>
                <a:latin typeface="+mn-ea"/>
              </a:rPr>
              <a:t>극성은 극성끼리</a:t>
            </a:r>
            <a:r>
              <a:rPr kumimoji="1" lang="en-US" altLang="ko-KR" sz="1600" dirty="0">
                <a:solidFill>
                  <a:srgbClr val="E63946"/>
                </a:solidFill>
                <a:latin typeface="+mn-ea"/>
              </a:rPr>
              <a:t>,</a:t>
            </a:r>
            <a:r>
              <a:rPr kumimoji="1" lang="ko-KR" altLang="en-US" sz="1600" dirty="0">
                <a:solidFill>
                  <a:srgbClr val="E63946"/>
                </a:solidFill>
                <a:latin typeface="+mn-ea"/>
              </a:rPr>
              <a:t> 비극성은 비극성끼리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잘 섞인다</a:t>
            </a:r>
            <a:b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→ 고정상과 이동상의 극성이 크게 다를 때</a:t>
            </a:r>
            <a:r>
              <a:rPr kumimoji="1"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분리하고자 하는 물질은 두 상에 다르게 분리</a:t>
            </a:r>
            <a:b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→ 혼합물이 이동상에 녹은 상태로 고정상을 통과할 때 고정상과 혼합물 사이의 다양한 결합 등에 의해 혼합물을 이루고 있는 물질들의 이동시간이 달라지고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이동거리가 달라지는 것을 이용</a:t>
            </a:r>
            <a:endParaRPr kumimoji="1" lang="ko-Kore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ko-Kore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68AD3-1A51-CE31-F290-5DAC1DDF3381}"/>
              </a:ext>
            </a:extLst>
          </p:cNvPr>
          <p:cNvSpPr txBox="1"/>
          <p:nvPr/>
        </p:nvSpPr>
        <p:spPr>
          <a:xfrm>
            <a:off x="425943" y="5926860"/>
            <a:ext cx="860990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이동상에 따라 기체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액체 </a:t>
            </a:r>
            <a:r>
              <a:rPr kumimoji="1"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크로마토그래피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메커니즘에 따라 흡착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이온 교환</a:t>
            </a:r>
            <a:r>
              <a:rPr kumimoji="1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분배 </a:t>
            </a:r>
            <a:r>
              <a:rPr kumimoji="1"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크로마토그래피</a:t>
            </a:r>
            <a:r>
              <a:rPr kumimoji="1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등으로 분류</a:t>
            </a:r>
            <a:endParaRPr kumimoji="1" lang="ko-Kore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036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96135" y="80594"/>
            <a:ext cx="7404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F1FAEE"/>
                </a:solidFill>
                <a:latin typeface="+mn-ea"/>
              </a:rPr>
              <a:t>역상 </a:t>
            </a:r>
            <a:r>
              <a:rPr kumimoji="1" lang="ko-KR" altLang="en-US" sz="2400" dirty="0" err="1">
                <a:solidFill>
                  <a:srgbClr val="F1FAEE"/>
                </a:solidFill>
                <a:latin typeface="+mn-ea"/>
              </a:rPr>
              <a:t>크로마토그래피</a:t>
            </a:r>
            <a:r>
              <a:rPr kumimoji="1" lang="en-US" altLang="ko-KR" sz="2400" dirty="0">
                <a:solidFill>
                  <a:srgbClr val="F1FAEE"/>
                </a:solidFill>
                <a:latin typeface="+mn-ea"/>
              </a:rPr>
              <a:t>(</a:t>
            </a:r>
            <a:r>
              <a:rPr kumimoji="1" lang="en-US" altLang="ko-KR" sz="2400" spc="-100" dirty="0">
                <a:solidFill>
                  <a:srgbClr val="F1FAEE"/>
                </a:solidFill>
                <a:latin typeface="+mn-ea"/>
              </a:rPr>
              <a:t>reversed-phase chromatography)</a:t>
            </a:r>
            <a:endParaRPr kumimoji="1" lang="ko-Kore-KR" altLang="en-US" sz="2400" spc="-100" dirty="0">
              <a:solidFill>
                <a:srgbClr val="F1FAEE"/>
              </a:solidFill>
              <a:latin typeface="+mn-ea"/>
            </a:endParaRPr>
          </a:p>
        </p:txBody>
      </p:sp>
      <p:pic>
        <p:nvPicPr>
          <p:cNvPr id="3076" name="Picture 4" descr="Reversed-phase mechanism">
            <a:extLst>
              <a:ext uri="{FF2B5EF4-FFF2-40B4-BE49-F238E27FC236}">
                <a16:creationId xmlns:a16="http://schemas.microsoft.com/office/drawing/2014/main" id="{09FA8E87-B189-1E58-32C3-92ACA67B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82" y="902582"/>
            <a:ext cx="5237436" cy="35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E7E561-A9FD-52D0-FF6D-F5A84F0E86F0}"/>
              </a:ext>
            </a:extLst>
          </p:cNvPr>
          <p:cNvSpPr txBox="1"/>
          <p:nvPr/>
        </p:nvSpPr>
        <p:spPr>
          <a:xfrm>
            <a:off x="63477" y="6546574"/>
            <a:ext cx="85580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900" dirty="0">
                <a:solidFill>
                  <a:schemeClr val="bg2">
                    <a:lumMod val="50000"/>
                  </a:schemeClr>
                </a:solidFill>
                <a:latin typeface="87MM ILSANG Regular" panose="02000500000000000000" pitchFamily="2" charset="-127"/>
                <a:ea typeface="87MM ILSANG Regular" panose="02000500000000000000" pitchFamily="2" charset="-127"/>
              </a:rPr>
              <a:t>https://selekt.biotage.com/blog/what-is-the-chemistry-behind-reversed-phase-flash-chromatography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1386126-49FA-EF17-B433-FE1E1DE9D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23" y="4805867"/>
            <a:ext cx="1579534" cy="91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2000CC-7E27-CFF1-7BDA-533F80631F2B}"/>
              </a:ext>
            </a:extLst>
          </p:cNvPr>
          <p:cNvSpPr txBox="1"/>
          <p:nvPr/>
        </p:nvSpPr>
        <p:spPr>
          <a:xfrm>
            <a:off x="3306274" y="5873173"/>
            <a:ext cx="4793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sz="90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Medical Applications of Mass Spectrometry</a:t>
            </a:r>
            <a:r>
              <a:rPr lang="en-US" altLang="ko-KR" sz="90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,</a:t>
            </a:r>
            <a:r>
              <a:rPr lang="ko-KR" altLang="en-US" sz="90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 </a:t>
            </a:r>
            <a:br>
              <a:rPr lang="en-US" altLang="ko-KR" sz="90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</a:br>
            <a:r>
              <a:rPr lang="en" altLang="ko-Kore-KR" sz="90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87MM ILSANG Regular" panose="02000500000000000000" pitchFamily="2" charset="-127"/>
                <a:ea typeface="87MM ILSANG Regular" panose="02000500000000000000" pitchFamily="2" charset="-127"/>
              </a:rPr>
              <a:t>2008, Pages 61-92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B937779-369F-F3CA-77D2-7CF30B8BCF5A}"/>
              </a:ext>
            </a:extLst>
          </p:cNvPr>
          <p:cNvSpPr/>
          <p:nvPr/>
        </p:nvSpPr>
        <p:spPr>
          <a:xfrm>
            <a:off x="4515706" y="2711320"/>
            <a:ext cx="1147721" cy="1045490"/>
          </a:xfrm>
          <a:prstGeom prst="ellipse">
            <a:avLst/>
          </a:prstGeom>
          <a:noFill/>
          <a:ln w="28575" cap="rnd">
            <a:solidFill>
              <a:schemeClr val="accent4">
                <a:alpha val="60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26ABA43-5780-1980-4DB9-101288443120}"/>
              </a:ext>
            </a:extLst>
          </p:cNvPr>
          <p:cNvCxnSpPr>
            <a:cxnSpLocks/>
          </p:cNvCxnSpPr>
          <p:nvPr/>
        </p:nvCxnSpPr>
        <p:spPr>
          <a:xfrm>
            <a:off x="5377543" y="3756810"/>
            <a:ext cx="323697" cy="969267"/>
          </a:xfrm>
          <a:prstGeom prst="line">
            <a:avLst/>
          </a:prstGeom>
          <a:ln w="28575" cap="rnd">
            <a:solidFill>
              <a:schemeClr val="accent4">
                <a:alpha val="6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평행 사변형 24">
            <a:extLst>
              <a:ext uri="{FF2B5EF4-FFF2-40B4-BE49-F238E27FC236}">
                <a16:creationId xmlns:a16="http://schemas.microsoft.com/office/drawing/2014/main" id="{72F50087-8373-4624-692F-8B943BBC5EEC}"/>
              </a:ext>
            </a:extLst>
          </p:cNvPr>
          <p:cNvSpPr/>
          <p:nvPr/>
        </p:nvSpPr>
        <p:spPr>
          <a:xfrm>
            <a:off x="698102" y="4923054"/>
            <a:ext cx="1370184" cy="163895"/>
          </a:xfrm>
          <a:prstGeom prst="parallelogram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EF20A-CF3E-B581-D5C1-78F9905A4F99}"/>
              </a:ext>
            </a:extLst>
          </p:cNvPr>
          <p:cNvSpPr txBox="1"/>
          <p:nvPr/>
        </p:nvSpPr>
        <p:spPr>
          <a:xfrm>
            <a:off x="511239" y="4726077"/>
            <a:ext cx="5590069" cy="37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소수성 고정상</a:t>
            </a:r>
            <a:r>
              <a:rPr lang="en-US" altLang="ko-KR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사용</a:t>
            </a:r>
            <a:r>
              <a:rPr lang="en-US" altLang="ko-KR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이번실험에서는 </a:t>
            </a:r>
            <a:r>
              <a:rPr lang="en-US" altLang="ko-KR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C-18 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고정상 사용</a:t>
            </a:r>
            <a:r>
              <a:rPr lang="en-US" altLang="ko-KR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 </a:t>
            </a:r>
            <a:endParaRPr kumimoji="1" lang="ko-Kore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312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0DFEBAF-51AE-CE96-2508-EF3C028D8181}"/>
              </a:ext>
            </a:extLst>
          </p:cNvPr>
          <p:cNvSpPr txBox="1"/>
          <p:nvPr/>
        </p:nvSpPr>
        <p:spPr>
          <a:xfrm>
            <a:off x="463804" y="4592421"/>
            <a:ext cx="847225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2F2F2F"/>
                </a:solidFill>
                <a:latin typeface="+mj-ea"/>
                <a:ea typeface="+mj-ea"/>
              </a:rPr>
              <a:t>① </a:t>
            </a:r>
            <a:r>
              <a:rPr lang="ko-KR" altLang="en-US" sz="1600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소수성 분자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가</a:t>
            </a:r>
            <a:r>
              <a:rPr lang="ko-KR" altLang="en-US" sz="1600" b="1" dirty="0">
                <a:solidFill>
                  <a:srgbClr val="2F2F2F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+mj-ea"/>
                <a:ea typeface="+mj-ea"/>
              </a:rPr>
              <a:t>소수성 고정상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에 흡착하는 경향을 지니기 때문에 </a:t>
            </a:r>
            <a:r>
              <a:rPr lang="ko-KR" altLang="en-US" sz="1600" dirty="0">
                <a:solidFill>
                  <a:srgbClr val="013E7C"/>
                </a:solidFill>
                <a:effectLst/>
                <a:latin typeface="+mj-ea"/>
                <a:ea typeface="+mj-ea"/>
              </a:rPr>
              <a:t>극성 분자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가 빠르게</a:t>
            </a:r>
            <a:r>
              <a:rPr lang="en-US" altLang="ko-KR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먼저</a:t>
            </a:r>
            <a:r>
              <a:rPr lang="en-US" altLang="ko-KR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j-ea"/>
                <a:ea typeface="+mj-ea"/>
              </a:rPr>
              <a:t> 용출</a:t>
            </a:r>
            <a:endParaRPr kumimoji="1" lang="ko-Kore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" name="Picture 4" descr="Reversed-phase mechanism">
            <a:extLst>
              <a:ext uri="{FF2B5EF4-FFF2-40B4-BE49-F238E27FC236}">
                <a16:creationId xmlns:a16="http://schemas.microsoft.com/office/drawing/2014/main" id="{0597BC01-70D7-EC6C-0BBC-0C0251ED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82" y="902582"/>
            <a:ext cx="5237436" cy="35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014FF1-3B5F-E8F7-FF69-19D03CB75146}"/>
              </a:ext>
            </a:extLst>
          </p:cNvPr>
          <p:cNvSpPr/>
          <p:nvPr/>
        </p:nvSpPr>
        <p:spPr>
          <a:xfrm>
            <a:off x="5654409" y="1259629"/>
            <a:ext cx="1381660" cy="2343542"/>
          </a:xfrm>
          <a:prstGeom prst="ellipse">
            <a:avLst/>
          </a:prstGeom>
          <a:noFill/>
          <a:ln w="28575" cap="rnd">
            <a:solidFill>
              <a:srgbClr val="E63946">
                <a:alpha val="60000"/>
              </a:srgb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BE406-5931-D28F-DC97-0274D970B627}"/>
              </a:ext>
            </a:extLst>
          </p:cNvPr>
          <p:cNvSpPr txBox="1"/>
          <p:nvPr/>
        </p:nvSpPr>
        <p:spPr>
          <a:xfrm>
            <a:off x="6612979" y="1025546"/>
            <a:ext cx="42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E63946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①</a:t>
            </a:r>
            <a:endParaRPr lang="ko-Kore-KR" altLang="en-US" dirty="0">
              <a:solidFill>
                <a:srgbClr val="E639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C951B-8654-4830-999C-CF9DEC910FBB}"/>
              </a:ext>
            </a:extLst>
          </p:cNvPr>
          <p:cNvSpPr txBox="1"/>
          <p:nvPr/>
        </p:nvSpPr>
        <p:spPr>
          <a:xfrm>
            <a:off x="63477" y="6546574"/>
            <a:ext cx="85580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900" dirty="0">
                <a:solidFill>
                  <a:schemeClr val="bg2">
                    <a:lumMod val="50000"/>
                  </a:schemeClr>
                </a:solidFill>
                <a:latin typeface="87MM ILSANG Regular" panose="02000500000000000000" pitchFamily="2" charset="-127"/>
                <a:ea typeface="87MM ILSANG Regular" panose="02000500000000000000" pitchFamily="2" charset="-127"/>
              </a:rPr>
              <a:t>https://selekt.biotage.com/blog/what-is-the-chemistry-behind-reversed-phase-flash-chromatography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1953B4-435C-A5B8-71DE-843BB82E6045}"/>
              </a:ext>
            </a:extLst>
          </p:cNvPr>
          <p:cNvSpPr txBox="1"/>
          <p:nvPr/>
        </p:nvSpPr>
        <p:spPr>
          <a:xfrm>
            <a:off x="2530833" y="3418505"/>
            <a:ext cx="42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E63946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①</a:t>
            </a:r>
            <a:endParaRPr lang="ko-Kore-KR" altLang="en-US" dirty="0">
              <a:solidFill>
                <a:srgbClr val="E639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BA6DA-6C23-8EDC-C92C-B817ADCAD30B}"/>
              </a:ext>
            </a:extLst>
          </p:cNvPr>
          <p:cNvSpPr txBox="1"/>
          <p:nvPr/>
        </p:nvSpPr>
        <p:spPr>
          <a:xfrm>
            <a:off x="96135" y="80594"/>
            <a:ext cx="7404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F1FAEE"/>
                </a:solidFill>
                <a:latin typeface="+mn-ea"/>
              </a:rPr>
              <a:t>역상 </a:t>
            </a:r>
            <a:r>
              <a:rPr kumimoji="1" lang="ko-KR" altLang="en-US" sz="2400" dirty="0" err="1">
                <a:solidFill>
                  <a:srgbClr val="F1FAEE"/>
                </a:solidFill>
                <a:latin typeface="+mn-ea"/>
              </a:rPr>
              <a:t>크로마토그래피</a:t>
            </a:r>
            <a:r>
              <a:rPr kumimoji="1" lang="en-US" altLang="ko-KR" sz="2400" dirty="0">
                <a:solidFill>
                  <a:srgbClr val="F1FAEE"/>
                </a:solidFill>
                <a:latin typeface="+mn-ea"/>
              </a:rPr>
              <a:t>(</a:t>
            </a:r>
            <a:r>
              <a:rPr kumimoji="1" lang="en-US" altLang="ko-KR" sz="2400" spc="-100" dirty="0">
                <a:solidFill>
                  <a:srgbClr val="F1FAEE"/>
                </a:solidFill>
                <a:latin typeface="+mn-ea"/>
              </a:rPr>
              <a:t>reversed-phase chromatography)</a:t>
            </a:r>
            <a:endParaRPr kumimoji="1" lang="ko-Kore-KR" altLang="en-US" sz="2400" spc="-100" dirty="0">
              <a:solidFill>
                <a:srgbClr val="F1FAE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400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F771A3B-B9DA-1513-0DCC-FCB81080148F}"/>
              </a:ext>
            </a:extLst>
          </p:cNvPr>
          <p:cNvSpPr txBox="1"/>
          <p:nvPr/>
        </p:nvSpPr>
        <p:spPr>
          <a:xfrm>
            <a:off x="463804" y="5120031"/>
            <a:ext cx="847225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30000"/>
              </a:lnSpc>
            </a:pPr>
            <a:r>
              <a:rPr lang="ko-KR" altLang="en-US" sz="1600" dirty="0">
                <a:solidFill>
                  <a:srgbClr val="2F2F2F"/>
                </a:solidFill>
                <a:effectLst/>
                <a:latin typeface="+mn-ea"/>
              </a:rPr>
              <a:t>② 이후에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</a:rPr>
              <a:t>소수성 컬럼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n-ea"/>
              </a:rPr>
              <a:t>과 상호작용하고 있던 </a:t>
            </a:r>
            <a:r>
              <a:rPr lang="ko-KR" altLang="en-US" sz="1600" dirty="0">
                <a:solidFill>
                  <a:schemeClr val="accent2"/>
                </a:solidFill>
                <a:effectLst/>
                <a:latin typeface="+mn-ea"/>
              </a:rPr>
              <a:t>소수성 분자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n-ea"/>
              </a:rPr>
              <a:t>는 이동상의 극성을 감소시키는 소수성 유기 용매를 사용하여 분리</a:t>
            </a:r>
            <a:r>
              <a:rPr lang="en-US" altLang="ko-KR" sz="1600" dirty="0">
                <a:solidFill>
                  <a:srgbClr val="2F2F2F"/>
                </a:solidFill>
                <a:effectLst/>
                <a:latin typeface="+mn-ea"/>
              </a:rPr>
              <a:t>, 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+mn-ea"/>
              </a:rPr>
              <a:t>용출한다</a:t>
            </a:r>
            <a:r>
              <a:rPr lang="en-US" altLang="ko-KR" sz="1600" dirty="0">
                <a:solidFill>
                  <a:srgbClr val="2F2F2F"/>
                </a:solidFill>
                <a:effectLst/>
                <a:latin typeface="+mn-ea"/>
              </a:rPr>
              <a:t>. </a:t>
            </a:r>
            <a:br>
              <a:rPr lang="en-US" altLang="ko-KR" sz="1600" dirty="0">
                <a:solidFill>
                  <a:srgbClr val="2F2F2F"/>
                </a:solidFill>
                <a:effectLst/>
                <a:latin typeface="+mn-ea"/>
              </a:rPr>
            </a:br>
            <a:endParaRPr kumimoji="1" lang="ko-Kore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Picture 4" descr="Reversed-phase mechanism">
            <a:extLst>
              <a:ext uri="{FF2B5EF4-FFF2-40B4-BE49-F238E27FC236}">
                <a16:creationId xmlns:a16="http://schemas.microsoft.com/office/drawing/2014/main" id="{7817F1CF-58EE-1F30-ADDC-F254D6DC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82" y="902582"/>
            <a:ext cx="5237436" cy="35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A9CF3B-0559-0D01-636E-4B1A99A68A92}"/>
              </a:ext>
            </a:extLst>
          </p:cNvPr>
          <p:cNvSpPr/>
          <p:nvPr/>
        </p:nvSpPr>
        <p:spPr>
          <a:xfrm>
            <a:off x="3756130" y="1441220"/>
            <a:ext cx="1631739" cy="1171104"/>
          </a:xfrm>
          <a:prstGeom prst="ellipse">
            <a:avLst/>
          </a:prstGeom>
          <a:noFill/>
          <a:ln w="28575" cap="rnd">
            <a:solidFill>
              <a:srgbClr val="E63946">
                <a:alpha val="60000"/>
              </a:srgb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CBA4A0-B88C-C2A1-EAB0-112569311279}"/>
              </a:ext>
            </a:extLst>
          </p:cNvPr>
          <p:cNvSpPr txBox="1"/>
          <p:nvPr/>
        </p:nvSpPr>
        <p:spPr>
          <a:xfrm>
            <a:off x="4048734" y="1105788"/>
            <a:ext cx="42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E63946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②</a:t>
            </a:r>
            <a:endParaRPr lang="ko-Kore-KR" altLang="en-US" dirty="0">
              <a:solidFill>
                <a:srgbClr val="E639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C951B-8654-4830-999C-CF9DEC910FBB}"/>
              </a:ext>
            </a:extLst>
          </p:cNvPr>
          <p:cNvSpPr txBox="1"/>
          <p:nvPr/>
        </p:nvSpPr>
        <p:spPr>
          <a:xfrm>
            <a:off x="63477" y="6546574"/>
            <a:ext cx="85580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900" dirty="0">
                <a:solidFill>
                  <a:schemeClr val="bg2">
                    <a:lumMod val="50000"/>
                  </a:schemeClr>
                </a:solidFill>
                <a:latin typeface="87MM ILSANG Regular" panose="02000500000000000000" pitchFamily="2" charset="-127"/>
                <a:ea typeface="87MM ILSANG Regular" panose="02000500000000000000" pitchFamily="2" charset="-127"/>
              </a:rPr>
              <a:t>https://selekt.biotage.com/blog/what-is-the-chemistry-behind-reversed-phase-flash-chromatography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22EA7-102B-A2D8-1901-B4F53D7F8E8B}"/>
              </a:ext>
            </a:extLst>
          </p:cNvPr>
          <p:cNvSpPr txBox="1"/>
          <p:nvPr/>
        </p:nvSpPr>
        <p:spPr>
          <a:xfrm>
            <a:off x="2220071" y="1779677"/>
            <a:ext cx="42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E63946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②</a:t>
            </a:r>
            <a:endParaRPr lang="ko-Kore-KR" altLang="en-US" dirty="0">
              <a:solidFill>
                <a:srgbClr val="E63946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4F0BC-02CB-352C-10BF-285454B5EC7B}"/>
              </a:ext>
            </a:extLst>
          </p:cNvPr>
          <p:cNvSpPr txBox="1"/>
          <p:nvPr/>
        </p:nvSpPr>
        <p:spPr>
          <a:xfrm>
            <a:off x="96135" y="80594"/>
            <a:ext cx="7404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F1FAEE"/>
                </a:solidFill>
                <a:latin typeface="+mn-ea"/>
              </a:rPr>
              <a:t>역상 </a:t>
            </a:r>
            <a:r>
              <a:rPr kumimoji="1" lang="ko-KR" altLang="en-US" sz="2400" dirty="0" err="1">
                <a:solidFill>
                  <a:srgbClr val="F1FAEE"/>
                </a:solidFill>
                <a:latin typeface="+mn-ea"/>
              </a:rPr>
              <a:t>크로마토그래피</a:t>
            </a:r>
            <a:r>
              <a:rPr kumimoji="1" lang="en-US" altLang="ko-KR" sz="2400" dirty="0">
                <a:solidFill>
                  <a:srgbClr val="F1FAEE"/>
                </a:solidFill>
                <a:latin typeface="+mn-ea"/>
              </a:rPr>
              <a:t>(</a:t>
            </a:r>
            <a:r>
              <a:rPr kumimoji="1" lang="en-US" altLang="ko-KR" sz="2400" spc="-100" dirty="0">
                <a:solidFill>
                  <a:srgbClr val="F1FAEE"/>
                </a:solidFill>
                <a:latin typeface="+mn-ea"/>
              </a:rPr>
              <a:t>reversed-phase chromatography)</a:t>
            </a:r>
            <a:endParaRPr kumimoji="1" lang="ko-Kore-KR" altLang="en-US" sz="2400" spc="-100" dirty="0">
              <a:solidFill>
                <a:srgbClr val="F1FAEE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FEBAF-51AE-CE96-2508-EF3C028D8181}"/>
              </a:ext>
            </a:extLst>
          </p:cNvPr>
          <p:cNvSpPr txBox="1"/>
          <p:nvPr/>
        </p:nvSpPr>
        <p:spPr>
          <a:xfrm>
            <a:off x="463804" y="4592421"/>
            <a:ext cx="847225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2F2F2F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① </a:t>
            </a:r>
            <a:r>
              <a:rPr lang="ko-KR" altLang="en-US" sz="1600" dirty="0">
                <a:solidFill>
                  <a:schemeClr val="accent2"/>
                </a:solidFill>
                <a:effectLst/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소수성 분자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</a:t>
            </a:r>
            <a:r>
              <a:rPr lang="ko-KR" altLang="en-US" sz="1600" b="1" dirty="0">
                <a:solidFill>
                  <a:srgbClr val="2F2F2F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소수성 고정상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에 흡착하는 경향을 지니기 때문에 </a:t>
            </a:r>
            <a:r>
              <a:rPr lang="ko-KR" altLang="en-US" sz="1600" dirty="0">
                <a:solidFill>
                  <a:srgbClr val="013E7C"/>
                </a:solidFill>
                <a:effectLst/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극성 분자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 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빠르게</a:t>
            </a:r>
            <a:r>
              <a:rPr lang="en-US" altLang="ko-KR" sz="1600" dirty="0">
                <a:solidFill>
                  <a:srgbClr val="2F2F2F"/>
                </a:solidFill>
                <a:effectLst/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(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먼저</a:t>
            </a:r>
            <a:r>
              <a:rPr lang="en-US" altLang="ko-KR" sz="1600" dirty="0">
                <a:solidFill>
                  <a:srgbClr val="2F2F2F"/>
                </a:solidFill>
                <a:effectLst/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)</a:t>
            </a:r>
            <a:r>
              <a:rPr lang="ko-KR" altLang="en-US" sz="1600" dirty="0">
                <a:solidFill>
                  <a:srgbClr val="2F2F2F"/>
                </a:solidFill>
                <a:effectLst/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용출</a:t>
            </a:r>
            <a:endParaRPr kumimoji="1" lang="ko-Kore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B682B7-4BD1-7A86-7918-5DC1BCD590B6}"/>
              </a:ext>
            </a:extLst>
          </p:cNvPr>
          <p:cNvSpPr/>
          <p:nvPr/>
        </p:nvSpPr>
        <p:spPr>
          <a:xfrm>
            <a:off x="463804" y="4582134"/>
            <a:ext cx="8552734" cy="5332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197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129D61-6882-F584-8771-1B1EE60D8B6F}"/>
              </a:ext>
            </a:extLst>
          </p:cNvPr>
          <p:cNvSpPr/>
          <p:nvPr/>
        </p:nvSpPr>
        <p:spPr>
          <a:xfrm>
            <a:off x="0" y="0"/>
            <a:ext cx="9144000" cy="574158"/>
          </a:xfrm>
          <a:prstGeom prst="rect">
            <a:avLst/>
          </a:prstGeom>
          <a:solidFill>
            <a:srgbClr val="1D3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A4E72B-70EC-CD70-3DA4-BAA464E0CF4A}"/>
              </a:ext>
            </a:extLst>
          </p:cNvPr>
          <p:cNvSpPr txBox="1"/>
          <p:nvPr/>
        </p:nvSpPr>
        <p:spPr>
          <a:xfrm>
            <a:off x="96135" y="80594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rgbClr val="F1FAEE"/>
                </a:solidFill>
                <a:latin typeface="+mj-ea"/>
                <a:ea typeface="+mj-ea"/>
              </a:rPr>
              <a:t>실험 기구 및 시약</a:t>
            </a:r>
            <a:endParaRPr kumimoji="1" lang="ko-Kore-KR" altLang="en-US" sz="2400" dirty="0">
              <a:solidFill>
                <a:srgbClr val="F1FAEE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135" y="6298285"/>
            <a:ext cx="513313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E63946"/>
                </a:solidFill>
                <a:latin typeface="+mj-ea"/>
                <a:ea typeface="+mj-ea"/>
              </a:rPr>
              <a:t>* </a:t>
            </a:r>
            <a:r>
              <a:rPr lang="ko-KR" altLang="en-US" sz="1400" dirty="0">
                <a:solidFill>
                  <a:srgbClr val="E63946"/>
                </a:solidFill>
                <a:latin typeface="+mj-ea"/>
                <a:ea typeface="+mj-ea"/>
              </a:rPr>
              <a:t>실험이 끝난 뒤 사진처럼 정리하여 조교에게 검사 받고 귀가</a:t>
            </a:r>
            <a:endParaRPr lang="en-US" altLang="ko-KR" sz="1400" dirty="0">
              <a:solidFill>
                <a:srgbClr val="E63946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52" y="1844313"/>
            <a:ext cx="3235181" cy="299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① </a:t>
            </a:r>
            <a:r>
              <a:rPr lang="en-US" altLang="ko-KR" sz="1600" dirty="0">
                <a:latin typeface="+mn-ea"/>
              </a:rPr>
              <a:t>Test tube x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② 100 mL </a:t>
            </a:r>
            <a:r>
              <a:rPr lang="ko-KR" altLang="en-US" sz="1600" dirty="0">
                <a:latin typeface="+mn-ea"/>
              </a:rPr>
              <a:t>비커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 err="1">
                <a:latin typeface="+mn-ea"/>
              </a:rPr>
              <a:t>폐액용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증류수용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③</a:t>
            </a:r>
            <a:r>
              <a:rPr lang="en-US" altLang="ko-KR" sz="1600" dirty="0">
                <a:latin typeface="+mn-ea"/>
              </a:rPr>
              <a:t> 50 mL </a:t>
            </a:r>
            <a:r>
              <a:rPr lang="ko-KR" altLang="en-US" sz="1600" dirty="0">
                <a:latin typeface="+mn-ea"/>
              </a:rPr>
              <a:t>삼각 플라스크 </a:t>
            </a:r>
            <a:r>
              <a:rPr lang="en-US" altLang="ko-KR" sz="1600" dirty="0">
                <a:latin typeface="+mn-ea"/>
              </a:rPr>
              <a:t>x 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④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C-18 </a:t>
            </a:r>
            <a:r>
              <a:rPr lang="ko-KR" altLang="en-US" sz="1600" dirty="0">
                <a:latin typeface="+mn-ea"/>
              </a:rPr>
              <a:t>카트리지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⑤</a:t>
            </a:r>
            <a:r>
              <a:rPr lang="en-US" altLang="ko-KR" sz="1600" dirty="0">
                <a:latin typeface="+mn-ea"/>
              </a:rPr>
              <a:t> 10 mL </a:t>
            </a:r>
            <a:r>
              <a:rPr lang="ko-KR" altLang="en-US" sz="1600" dirty="0">
                <a:latin typeface="+mn-ea"/>
              </a:rPr>
              <a:t>주사기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개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⑥ 1 mL </a:t>
            </a:r>
            <a:r>
              <a:rPr lang="ko-KR" altLang="en-US" sz="1600" dirty="0">
                <a:latin typeface="+mn-ea"/>
              </a:rPr>
              <a:t>주사기</a:t>
            </a:r>
            <a:r>
              <a:rPr lang="en-US" altLang="ko-KR" sz="1600" dirty="0">
                <a:latin typeface="+mn-ea"/>
              </a:rPr>
              <a:t> 2</a:t>
            </a:r>
            <a:r>
              <a:rPr lang="ko-KR" altLang="en-US" sz="1600" dirty="0">
                <a:latin typeface="+mn-ea"/>
              </a:rPr>
              <a:t>개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⑦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깔때기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⑧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뷰렛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886" y="854714"/>
            <a:ext cx="13676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dirty="0">
                <a:solidFill>
                  <a:srgbClr val="457B9D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[</a:t>
            </a:r>
            <a:r>
              <a:rPr lang="ko-KR" altLang="en-US" sz="1900" dirty="0">
                <a:solidFill>
                  <a:srgbClr val="457B9D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실험 기구</a:t>
            </a:r>
            <a:r>
              <a:rPr lang="en-US" altLang="ko-KR" sz="1900" dirty="0">
                <a:solidFill>
                  <a:srgbClr val="457B9D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]</a:t>
            </a:r>
            <a:endParaRPr lang="ko-KR" altLang="en-US" sz="1900" dirty="0">
              <a:solidFill>
                <a:srgbClr val="457B9D"/>
              </a:soli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3" name="그림 2" descr="실내, 선반, 창문이(가) 표시된 사진&#10;&#10;자동 생성된 설명">
            <a:extLst>
              <a:ext uri="{FF2B5EF4-FFF2-40B4-BE49-F238E27FC236}">
                <a16:creationId xmlns:a16="http://schemas.microsoft.com/office/drawing/2014/main" id="{C97B70EF-9467-648E-F733-737F74362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534" y="1941240"/>
            <a:ext cx="4642338" cy="34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3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1825</Words>
  <Application>Microsoft Macintosh PowerPoint</Application>
  <PresentationFormat>화면 슬라이드 쇼(4:3)</PresentationFormat>
  <Paragraphs>188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87MM ILSANG Regular</vt:lpstr>
      <vt:lpstr>AppleSDGothicNeoEB00</vt:lpstr>
      <vt:lpstr>AppleSDGothicNeoM00</vt:lpstr>
      <vt:lpstr>Dotum</vt:lpstr>
      <vt:lpstr>Gulim</vt:lpstr>
      <vt:lpstr>맑은 고딕</vt:lpstr>
      <vt:lpstr>나눔고딕</vt:lpstr>
      <vt:lpstr>SB 어그로 Medium</vt:lpstr>
      <vt:lpstr>Arial</vt:lpstr>
      <vt:lpstr>Calibri</vt:lpstr>
      <vt:lpstr>Calibri Light</vt:lpstr>
      <vt:lpstr>Wingdings</vt:lpstr>
      <vt:lpstr>Office 테마</vt:lpstr>
      <vt:lpstr>아세트산, 살리실산의  분리와 적정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아세트산, 살리실산의 분리와 적정</dc:title>
  <dc:creator>김지윤</dc:creator>
  <cp:lastModifiedBy>김지윤</cp:lastModifiedBy>
  <cp:revision>23</cp:revision>
  <dcterms:created xsi:type="dcterms:W3CDTF">2023-09-07T02:19:26Z</dcterms:created>
  <dcterms:modified xsi:type="dcterms:W3CDTF">2023-09-19T09:23:37Z</dcterms:modified>
</cp:coreProperties>
</file>