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11" r:id="rId31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4"/>
      <p:bold r:id="rId35"/>
    </p:embeddedFont>
    <p:embeddedFont>
      <p:font typeface="ＭＳ Ｐゴシック" panose="020B0600070205080204" pitchFamily="34" charset="-128"/>
      <p:regular r:id="rId36"/>
    </p:embeddedFont>
    <p:embeddedFont>
      <p:font typeface="Arial Unicode MS" panose="020B0604020202020204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9" autoAdjust="0"/>
    <p:restoredTop sz="94660"/>
  </p:normalViewPr>
  <p:slideViewPr>
    <p:cSldViewPr>
      <p:cViewPr>
        <p:scale>
          <a:sx n="90" d="100"/>
          <a:sy n="90" d="100"/>
        </p:scale>
        <p:origin x="-224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040" y="-12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51C2-546E-40A9-8836-87BB26A8852B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3F384-4372-404F-84A0-90B37330E0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F4081-7AD0-4BC8-A697-FFA53786396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DE992-E804-4D05-A8B9-12233E5BA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7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4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3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5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5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9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5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9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FD86-6E2E-4105-951A-7A8F336C2C1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18D9-9B56-49FD-B533-ACA1EB20CD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gif"/><Relationship Id="rId7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21501"/>
            <a:ext cx="82089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2016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년  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학기  금속열처리  수업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4000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4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ko-KR" altLang="en-US" sz="4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금속 열처리 </a:t>
            </a:r>
            <a:r>
              <a:rPr lang="en-US" altLang="ko-KR" sz="4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(4</a:t>
            </a:r>
            <a:r>
              <a:rPr lang="ko-KR" altLang="en-US" sz="4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장</a:t>
            </a:r>
            <a:r>
              <a:rPr lang="en-US" altLang="ko-KR" sz="4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4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sz="4000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558924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latin typeface="Arial Unicode MS" pitchFamily="50" charset="-127"/>
                <a:ea typeface="Arial Unicode MS" pitchFamily="50" charset="-127"/>
              </a:rPr>
              <a:t>부경대학교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</a:rPr>
              <a:t>  금속공학과 금속가공연구실</a:t>
            </a:r>
            <a:endParaRPr lang="en-US" altLang="ko-KR" b="1" dirty="0">
              <a:latin typeface="Arial Unicode MS" pitchFamily="50" charset="-127"/>
              <a:ea typeface="Arial Unicode MS" pitchFamily="50" charset="-127"/>
            </a:endParaRPr>
          </a:p>
          <a:p>
            <a:pPr algn="r"/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</a:rPr>
              <a:t>김  권  후</a:t>
            </a:r>
            <a:endParaRPr lang="en-US" altLang="ko-KR" b="1" dirty="0"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</p:spTree>
    <p:extLst>
      <p:ext uri="{BB962C8B-B14F-4D97-AF65-F5344CB8AC3E}">
        <p14:creationId xmlns:p14="http://schemas.microsoft.com/office/powerpoint/2010/main" val="21866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8" y="1268760"/>
            <a:ext cx="662473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4.9.5 TRIP(Transformation Induced Plasticity</a:t>
            </a:r>
            <a:r>
              <a:rPr lang="en-US" altLang="ko-KR" sz="2000" b="1" dirty="0" smtClean="0"/>
              <a:t>) steel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18" y="1979548"/>
            <a:ext cx="8640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자동차용 강판에 많이 사용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제조법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열간압연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냉간압연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TRIP </a:t>
            </a:r>
            <a:r>
              <a:rPr lang="ko-KR" altLang="en-US" dirty="0" smtClean="0"/>
              <a:t>열처리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TRIP </a:t>
            </a:r>
            <a:r>
              <a:rPr lang="ko-KR" altLang="en-US" dirty="0" smtClean="0"/>
              <a:t>열처리 </a:t>
            </a:r>
            <a:r>
              <a:rPr lang="en-US" altLang="ko-KR" dirty="0" smtClean="0"/>
              <a:t>– (</a:t>
            </a:r>
            <a:r>
              <a:rPr lang="el-GR" altLang="ko-KR" dirty="0" smtClean="0"/>
              <a:t>α</a:t>
            </a:r>
            <a:r>
              <a:rPr lang="en-US" altLang="ko-KR" dirty="0" smtClean="0"/>
              <a:t>+</a:t>
            </a:r>
            <a:r>
              <a:rPr lang="el-GR" altLang="ko-KR" dirty="0" smtClean="0"/>
              <a:t>γ</a:t>
            </a:r>
            <a:r>
              <a:rPr lang="en-US" altLang="ko-KR" dirty="0" smtClean="0"/>
              <a:t>) 2</a:t>
            </a:r>
            <a:r>
              <a:rPr lang="ko-KR" altLang="en-US" dirty="0" smtClean="0"/>
              <a:t>상 영역 온도 가열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  -&gt; 350~450℃ </a:t>
            </a:r>
            <a:r>
              <a:rPr lang="ko-KR" altLang="en-US" dirty="0" smtClean="0"/>
              <a:t>제어 냉각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항온변태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공랭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 smtClean="0"/>
              <a:t>조직의 특징 </a:t>
            </a:r>
            <a:r>
              <a:rPr lang="en-US" altLang="ko-KR" dirty="0" smtClean="0"/>
              <a:t>- </a:t>
            </a:r>
            <a:r>
              <a:rPr lang="el-GR" altLang="ko-KR" dirty="0"/>
              <a:t>α</a:t>
            </a:r>
            <a:r>
              <a:rPr lang="en-US" altLang="ko-KR" dirty="0"/>
              <a:t>+</a:t>
            </a:r>
            <a:r>
              <a:rPr lang="el-GR" altLang="ko-KR" dirty="0" smtClean="0"/>
              <a:t>γ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Bainite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상 조직</a:t>
            </a:r>
            <a:endParaRPr lang="en-US" altLang="ko-KR" dirty="0" smtClean="0"/>
          </a:p>
          <a:p>
            <a:pPr marL="342900" indent="-342900">
              <a:buAutoNum type="arabicParenR" startAt="4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잔류 </a:t>
            </a:r>
            <a:r>
              <a:rPr lang="ko-KR" altLang="en-US" dirty="0" err="1" smtClean="0"/>
              <a:t>오스테나이트는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냉간가공시에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마르텐사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이트로</a:t>
            </a:r>
            <a:r>
              <a:rPr lang="ko-KR" altLang="en-US" dirty="0" smtClean="0"/>
              <a:t> 변태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고강도화 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0" t="13978" r="34103" b="67750"/>
          <a:stretch/>
        </p:blipFill>
        <p:spPr>
          <a:xfrm rot="10800000">
            <a:off x="5734372" y="1700808"/>
            <a:ext cx="3302124" cy="19856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645024"/>
            <a:ext cx="3179207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5) TRIP </a:t>
            </a:r>
            <a:r>
              <a:rPr lang="ko-KR" altLang="en-US" dirty="0" smtClean="0"/>
              <a:t>강의 종류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99" y="1638092"/>
            <a:ext cx="6351004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8" y="1268760"/>
            <a:ext cx="70567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4.9.6 </a:t>
            </a:r>
            <a:r>
              <a:rPr lang="en-US" altLang="ko-KR" sz="2000" b="1" dirty="0" err="1" smtClean="0"/>
              <a:t>Intercritical</a:t>
            </a:r>
            <a:r>
              <a:rPr lang="en-US" altLang="ko-KR" sz="2000" b="1" dirty="0" smtClean="0"/>
              <a:t> Heat Treatment (DP(Dual Phase) steel)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18" y="1988840"/>
            <a:ext cx="8640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 smtClean="0"/>
              <a:t>Intercritical</a:t>
            </a:r>
            <a:r>
              <a:rPr lang="en-US" altLang="ko-KR" dirty="0" smtClean="0"/>
              <a:t> </a:t>
            </a:r>
            <a:r>
              <a:rPr lang="en-US" altLang="ko-KR" dirty="0"/>
              <a:t>Heat Treatment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A1~A3 </a:t>
            </a:r>
            <a:r>
              <a:rPr lang="ko-KR" altLang="en-US" dirty="0" smtClean="0"/>
              <a:t>사이 온도에서 </a:t>
            </a:r>
            <a:r>
              <a:rPr lang="ko-KR" altLang="en-US" dirty="0" err="1" smtClean="0"/>
              <a:t>급냉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Martensite</a:t>
            </a:r>
            <a:r>
              <a:rPr lang="en-US" altLang="ko-KR" dirty="0" smtClean="0"/>
              <a:t> + Ferrite </a:t>
            </a:r>
            <a:r>
              <a:rPr lang="ko-KR" altLang="en-US" dirty="0" smtClean="0"/>
              <a:t>혼합조직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고강도이면서 연성이 증가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70</a:t>
            </a:r>
            <a:r>
              <a:rPr lang="ko-KR" altLang="en-US" dirty="0" smtClean="0"/>
              <a:t>년대의 자동차 </a:t>
            </a:r>
            <a:r>
              <a:rPr lang="ko-KR" altLang="en-US" dirty="0" err="1" smtClean="0"/>
              <a:t>범프</a:t>
            </a:r>
            <a:r>
              <a:rPr lang="ko-KR" altLang="en-US" dirty="0" smtClean="0"/>
              <a:t> 재료로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처리에 의해 고강도이면서 연성이 증가한다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09" y="1772816"/>
            <a:ext cx="3245381" cy="23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36" y="4293096"/>
            <a:ext cx="247684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1268760"/>
            <a:ext cx="331237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4.10 </a:t>
            </a:r>
            <a:r>
              <a:rPr lang="ko-KR" altLang="en-US" sz="2000" b="1" dirty="0" smtClean="0"/>
              <a:t>표면경화 열처리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6754" y="1988840"/>
            <a:ext cx="29570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4.10.1 </a:t>
            </a:r>
            <a:r>
              <a:rPr lang="ko-KR" altLang="en-US" sz="2000" b="1" dirty="0" smtClean="0"/>
              <a:t>표면경화 개요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6754" y="2708920"/>
            <a:ext cx="8897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열처리 </a:t>
            </a:r>
            <a:r>
              <a:rPr lang="ko-KR" altLang="en-US" dirty="0" err="1" smtClean="0"/>
              <a:t>경화법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재료의 표면만 가열 </a:t>
            </a:r>
            <a:r>
              <a:rPr lang="ko-KR" altLang="en-US" dirty="0" err="1" smtClean="0"/>
              <a:t>급냉</a:t>
            </a:r>
            <a:r>
              <a:rPr lang="ko-KR" altLang="en-US" dirty="0" smtClean="0"/>
              <a:t> 열처리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마르텐사이트에</a:t>
            </a:r>
            <a:r>
              <a:rPr lang="ko-KR" altLang="en-US" dirty="0" smtClean="0"/>
              <a:t> 의한 경화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경화조직을 얻을 수 있는 조성을 갖는 강만이 가능하다</a:t>
            </a:r>
            <a:r>
              <a:rPr lang="en-US" altLang="ko-KR" dirty="0" smtClean="0"/>
              <a:t>. (0.3~0.5%C, </a:t>
            </a:r>
            <a:r>
              <a:rPr lang="ko-KR" altLang="en-US" dirty="0" err="1" smtClean="0"/>
              <a:t>중탄소강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표면 확산 </a:t>
            </a:r>
            <a:r>
              <a:rPr lang="ko-KR" altLang="en-US" dirty="0" err="1" smtClean="0"/>
              <a:t>침투법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C, N, B </a:t>
            </a:r>
            <a:r>
              <a:rPr lang="ko-KR" altLang="en-US" dirty="0" smtClean="0"/>
              <a:t>등의 확산침투이며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널리 보급되어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err="1" smtClean="0"/>
              <a:t>코팅법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박막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탄화물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질화물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붕화물</a:t>
            </a:r>
            <a:r>
              <a:rPr lang="en-US" altLang="ko-KR" dirty="0" smtClean="0"/>
              <a:t>, Cr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결질</a:t>
            </a:r>
            <a:r>
              <a:rPr lang="ko-KR" altLang="en-US" dirty="0" smtClean="0"/>
              <a:t> 물질을 피복하는 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환경오염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후막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산화물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경질 물질 피복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754" y="1268760"/>
            <a:ext cx="29570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4.10.2 </a:t>
            </a:r>
            <a:r>
              <a:rPr lang="ko-KR" altLang="en-US" sz="2000" b="1" dirty="0" smtClean="0"/>
              <a:t>고주파 경화 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836712"/>
            <a:ext cx="2381250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98" y="3734103"/>
            <a:ext cx="3905708" cy="30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988840"/>
            <a:ext cx="8789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조작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오스테나이트</a:t>
            </a:r>
            <a:r>
              <a:rPr lang="ko-KR" altLang="en-US" dirty="0" smtClean="0"/>
              <a:t> 온도로 가열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급냉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자체 경화 현상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Martensite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변태가 가능한 강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중탄소강</a:t>
            </a:r>
            <a:r>
              <a:rPr lang="ko-KR" altLang="en-US" dirty="0" smtClean="0"/>
              <a:t> 이상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경화 깊이 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50% </a:t>
            </a:r>
            <a:r>
              <a:rPr lang="en-US" altLang="ko-KR" dirty="0" err="1" smtClean="0"/>
              <a:t>Martensite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갖는 깊이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이곳부터는 경도가 급격히 감소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경화의 깊이와 부품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Shallow case depth surface hardening (0.25~1mm)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Bearing, Rockers arm, Pump shaft, Skid plate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고주파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에너지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출력밀도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Self quenching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(2) Deeper case depth surface hardening (1~2.5mm)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Camshaft, Crank shaft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8~50kHz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164441" y="920849"/>
            <a:ext cx="2872055" cy="2890925"/>
            <a:chOff x="6020265" y="920849"/>
            <a:chExt cx="2872055" cy="2890925"/>
          </a:xfrm>
        </p:grpSpPr>
        <p:pic>
          <p:nvPicPr>
            <p:cNvPr id="3" name="그림 2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39"/>
            <a:stretch/>
          </p:blipFill>
          <p:spPr>
            <a:xfrm>
              <a:off x="6020265" y="920849"/>
              <a:ext cx="1440000" cy="1440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940619"/>
              <a:ext cx="1440000" cy="144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600" y="2360849"/>
              <a:ext cx="1440000" cy="14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71" y="2371774"/>
              <a:ext cx="1440000" cy="14400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61208"/>
            <a:ext cx="2734177" cy="14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1" y="5325131"/>
            <a:ext cx="382300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경도분포 인자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온도분포</a:t>
            </a:r>
            <a:r>
              <a:rPr lang="en-US" altLang="ko-KR" dirty="0" smtClean="0"/>
              <a:t>, (2) </a:t>
            </a:r>
            <a:r>
              <a:rPr lang="ko-KR" altLang="en-US" dirty="0" smtClean="0"/>
              <a:t>탄소함유량</a:t>
            </a:r>
            <a:r>
              <a:rPr lang="en-US" altLang="ko-KR" dirty="0" smtClean="0"/>
              <a:t>, (3) </a:t>
            </a:r>
            <a:r>
              <a:rPr lang="ko-KR" altLang="en-US" dirty="0" smtClean="0"/>
              <a:t>강의 </a:t>
            </a:r>
            <a:r>
              <a:rPr lang="ko-KR" altLang="en-US" dirty="0" err="1" smtClean="0"/>
              <a:t>경화능</a:t>
            </a:r>
            <a:r>
              <a:rPr lang="en-US" altLang="ko-KR" dirty="0" smtClean="0"/>
              <a:t>, (4) </a:t>
            </a:r>
            <a:r>
              <a:rPr lang="ko-KR" altLang="en-US" dirty="0" smtClean="0"/>
              <a:t>원재료의 미세조직</a:t>
            </a:r>
            <a:r>
              <a:rPr lang="en-US" altLang="ko-KR" dirty="0" smtClean="0"/>
              <a:t>, (5) </a:t>
            </a:r>
            <a:r>
              <a:rPr lang="ko-KR" altLang="en-US" dirty="0" err="1" smtClean="0"/>
              <a:t>퀜칭조건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en-US" altLang="ko-KR" dirty="0" smtClean="0"/>
              <a:t>5) </a:t>
            </a:r>
            <a:r>
              <a:rPr lang="ko-KR" altLang="en-US" dirty="0" smtClean="0"/>
              <a:t>고주파 경화 열처리 온도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일반 열처리 온도보다 높게 하여야 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이유 </a:t>
            </a:r>
            <a:r>
              <a:rPr lang="en-US" altLang="ko-KR" dirty="0" smtClean="0"/>
              <a:t>– (1) </a:t>
            </a:r>
            <a:r>
              <a:rPr lang="ko-KR" altLang="en-US" dirty="0" smtClean="0"/>
              <a:t>급열에 의해 변태 온도 상승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(2) </a:t>
            </a:r>
            <a:r>
              <a:rPr lang="ko-KR" altLang="en-US" dirty="0" err="1" smtClean="0"/>
              <a:t>오스테나이트로</a:t>
            </a:r>
            <a:r>
              <a:rPr lang="ko-KR" altLang="en-US" dirty="0" smtClean="0"/>
              <a:t> 가열되는 시간이 짧다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탄화물이 </a:t>
            </a:r>
            <a:r>
              <a:rPr lang="ko-KR" altLang="en-US" dirty="0" err="1" smtClean="0"/>
              <a:t>미고용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오스테나이트화</a:t>
            </a:r>
            <a:r>
              <a:rPr lang="ko-KR" altLang="en-US" dirty="0" smtClean="0"/>
              <a:t> 온도를 너무 높이면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결정립의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조대화되며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적정 온도 설정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6) </a:t>
            </a:r>
            <a:r>
              <a:rPr lang="ko-KR" altLang="en-US" dirty="0" smtClean="0"/>
              <a:t>초기 조직과 고주파 경화 열처리 온도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탄화물의 고용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657831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7) </a:t>
            </a:r>
            <a:r>
              <a:rPr lang="ko-KR" altLang="en-US" dirty="0" smtClean="0"/>
              <a:t>탄소함유량의 영향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온도가 높을 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시간이 길수록 경화 깊이가 깊어짐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탄소량이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0.4~0.55%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포함한</a:t>
            </a:r>
            <a:r>
              <a:rPr lang="en-US" altLang="ko-KR" dirty="0"/>
              <a:t> </a:t>
            </a:r>
            <a:r>
              <a:rPr lang="ko-KR" altLang="en-US" dirty="0" err="1" smtClean="0"/>
              <a:t>중탄소강은</a:t>
            </a:r>
            <a:r>
              <a:rPr lang="ko-KR" altLang="en-US" dirty="0" smtClean="0"/>
              <a:t> 높은 압축잔류응력이 발생하고 피로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강도가 향상한다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8) </a:t>
            </a:r>
            <a:r>
              <a:rPr lang="ko-KR" altLang="en-US" dirty="0" smtClean="0"/>
              <a:t>주파수의 영향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주파수가 크면 </a:t>
            </a:r>
            <a:r>
              <a:rPr lang="ko-KR" altLang="en-US" dirty="0" err="1" smtClean="0"/>
              <a:t>경화깊이는</a:t>
            </a:r>
            <a:r>
              <a:rPr lang="ko-KR" altLang="en-US" dirty="0" smtClean="0"/>
              <a:t> 별 차이가 없음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9) </a:t>
            </a:r>
            <a:r>
              <a:rPr lang="ko-KR" altLang="en-US" b="1" dirty="0" smtClean="0"/>
              <a:t>고주파 경화 시의 기계적 성질 </a:t>
            </a:r>
            <a:endParaRPr lang="en-US" altLang="ko-KR" b="1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표면 경도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내마모성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증가와 더불어 피로 강도가 향상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-&gt; </a:t>
            </a:r>
            <a:r>
              <a:rPr lang="ko-KR" altLang="en-US" dirty="0" smtClean="0"/>
              <a:t>일반 </a:t>
            </a:r>
            <a:r>
              <a:rPr lang="ko-KR" altLang="en-US" dirty="0" err="1" smtClean="0"/>
              <a:t>급냉</a:t>
            </a:r>
            <a:r>
              <a:rPr lang="ko-KR" altLang="en-US" dirty="0" smtClean="0"/>
              <a:t> 처리한 것보다 피로특성이 우수하고 경도도 높다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이유 </a:t>
            </a:r>
            <a:r>
              <a:rPr lang="en-US" altLang="ko-KR" dirty="0" smtClean="0"/>
              <a:t>– (1) </a:t>
            </a:r>
            <a:r>
              <a:rPr lang="ko-KR" altLang="en-US" dirty="0" smtClean="0"/>
              <a:t>표면 </a:t>
            </a:r>
            <a:r>
              <a:rPr lang="ko-KR" altLang="en-US" dirty="0" err="1" smtClean="0"/>
              <a:t>경화층에</a:t>
            </a:r>
            <a:r>
              <a:rPr lang="ko-KR" altLang="en-US" dirty="0" smtClean="0"/>
              <a:t> 압축 잔류응력이 형성된다</a:t>
            </a:r>
            <a:r>
              <a:rPr lang="en-US" altLang="ko-KR" dirty="0" smtClean="0"/>
              <a:t>. – </a:t>
            </a:r>
            <a:r>
              <a:rPr lang="ko-KR" altLang="en-US" dirty="0" err="1" smtClean="0"/>
              <a:t>템퍼링에</a:t>
            </a:r>
            <a:r>
              <a:rPr lang="ko-KR" altLang="en-US" dirty="0" smtClean="0"/>
              <a:t> 의해 잔류응력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                </a:t>
            </a:r>
            <a:r>
              <a:rPr lang="ko-KR" altLang="en-US" dirty="0" smtClean="0"/>
              <a:t>제거가 쉽다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(2) </a:t>
            </a:r>
            <a:r>
              <a:rPr lang="ko-KR" altLang="en-US" dirty="0" smtClean="0"/>
              <a:t>가열시간이 짧아 치밀한 </a:t>
            </a:r>
            <a:r>
              <a:rPr lang="ko-KR" altLang="en-US" dirty="0" err="1" smtClean="0"/>
              <a:t>마르텐사이트</a:t>
            </a:r>
            <a:r>
              <a:rPr lang="ko-KR" altLang="en-US" dirty="0" smtClean="0"/>
              <a:t> 조직을 형성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일반 경화열처리의 경우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인장 잔류응력이 남는다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표면 </a:t>
            </a:r>
            <a:r>
              <a:rPr lang="ko-KR" altLang="en-US" dirty="0" err="1" smtClean="0"/>
              <a:t>경화층이</a:t>
            </a:r>
            <a:r>
              <a:rPr lang="ko-KR" altLang="en-US" dirty="0" smtClean="0"/>
              <a:t> 깊으면 잔류응력이 존재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균열이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10) </a:t>
            </a:r>
            <a:r>
              <a:rPr lang="ko-KR" altLang="en-US" dirty="0" smtClean="0"/>
              <a:t>고주파 경화 열처리에서 나타난 초경도 </a:t>
            </a:r>
            <a:r>
              <a:rPr lang="en-US" altLang="ko-KR" dirty="0" smtClean="0"/>
              <a:t>(Super-hardening)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열처리하는 경우보다 </a:t>
            </a:r>
            <a:r>
              <a:rPr lang="ko-KR" altLang="en-US" dirty="0" err="1" smtClean="0"/>
              <a:t>경도값이</a:t>
            </a:r>
            <a:r>
              <a:rPr lang="ko-KR" altLang="en-US" dirty="0" smtClean="0"/>
              <a:t> 높다</a:t>
            </a:r>
            <a:r>
              <a:rPr lang="en-US" altLang="ko-KR" dirty="0" smtClean="0"/>
              <a:t>. -&gt; HRC 3~8 </a:t>
            </a:r>
            <a:r>
              <a:rPr lang="ko-KR" altLang="en-US" dirty="0" smtClean="0"/>
              <a:t>정도 높다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오스테나이트로</a:t>
            </a:r>
            <a:r>
              <a:rPr lang="ko-KR" altLang="en-US" dirty="0" smtClean="0"/>
              <a:t> 가열되는 시간이 아주 짧다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마르텐사이트</a:t>
            </a:r>
            <a:r>
              <a:rPr lang="ko-KR" altLang="en-US" dirty="0" smtClean="0"/>
              <a:t> 조직이 치밀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표면 </a:t>
            </a:r>
            <a:r>
              <a:rPr lang="ko-KR" altLang="en-US" dirty="0" err="1" smtClean="0"/>
              <a:t>경화층에</a:t>
            </a:r>
            <a:r>
              <a:rPr lang="ko-KR" altLang="en-US" dirty="0" smtClean="0"/>
              <a:t> 압축 잔류응력이 형성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오스테나이트</a:t>
            </a:r>
            <a:r>
              <a:rPr lang="ko-KR" altLang="en-US" dirty="0" smtClean="0"/>
              <a:t> 불완전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탄화물의 </a:t>
            </a:r>
            <a:r>
              <a:rPr lang="ko-KR" altLang="en-US" dirty="0" err="1" smtClean="0"/>
              <a:t>미고용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58139" r="31310" b="20930"/>
          <a:stretch/>
        </p:blipFill>
        <p:spPr>
          <a:xfrm>
            <a:off x="5827266" y="3645024"/>
            <a:ext cx="328066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18" name="TextBox 17"/>
          <p:cNvSpPr txBox="1"/>
          <p:nvPr/>
        </p:nvSpPr>
        <p:spPr>
          <a:xfrm>
            <a:off x="251518" y="1239323"/>
            <a:ext cx="547260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4.9 </a:t>
            </a:r>
            <a:r>
              <a:rPr lang="ko-KR" altLang="en-US" sz="2000" b="1" dirty="0" smtClean="0"/>
              <a:t>특수 열처리 </a:t>
            </a:r>
            <a:r>
              <a:rPr lang="en-US" altLang="ko-KR" sz="2000" b="1" dirty="0" smtClean="0"/>
              <a:t>(Special Heat Treatment)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18" y="1998138"/>
            <a:ext cx="403245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4.9.1 </a:t>
            </a:r>
            <a:r>
              <a:rPr lang="ko-KR" altLang="en-US" sz="2000" b="1" dirty="0" smtClean="0"/>
              <a:t>냉각 </a:t>
            </a:r>
            <a:r>
              <a:rPr lang="en-US" altLang="ko-KR" sz="2000" b="1" dirty="0" smtClean="0"/>
              <a:t>(cooling) </a:t>
            </a:r>
            <a:r>
              <a:rPr lang="ko-KR" altLang="en-US" sz="2000" b="1" dirty="0" smtClean="0"/>
              <a:t>시의 문제점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28061" r="59893" b="52869"/>
          <a:stretch/>
        </p:blipFill>
        <p:spPr>
          <a:xfrm rot="10800000">
            <a:off x="5732421" y="1521048"/>
            <a:ext cx="3376083" cy="234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18" y="2909843"/>
            <a:ext cx="8797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Austenite -&gt; </a:t>
            </a:r>
            <a:r>
              <a:rPr lang="en-US" altLang="ko-KR" dirty="0" err="1" smtClean="0"/>
              <a:t>Martensite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변태에 의한 잔류응력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초기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표면부만 </a:t>
            </a:r>
            <a:r>
              <a:rPr lang="en-US" altLang="ko-KR" dirty="0" err="1" smtClean="0"/>
              <a:t>Martensite</a:t>
            </a:r>
            <a:r>
              <a:rPr lang="ko-KR" altLang="en-US" dirty="0" smtClean="0"/>
              <a:t>로 변태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Martensite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변태부분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팽창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내부의 </a:t>
            </a:r>
            <a:r>
              <a:rPr lang="en-US" altLang="ko-KR" dirty="0" err="1" smtClean="0"/>
              <a:t>Austensite</a:t>
            </a:r>
            <a:r>
              <a:rPr lang="ko-KR" altLang="en-US" dirty="0" smtClean="0"/>
              <a:t>에 수축응력으로 작용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중심부 연질 </a:t>
            </a:r>
            <a:r>
              <a:rPr lang="en-US" altLang="ko-KR" dirty="0" smtClean="0"/>
              <a:t>Austenite </a:t>
            </a:r>
            <a:r>
              <a:rPr lang="ko-KR" altLang="en-US" dirty="0" smtClean="0"/>
              <a:t>조직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응력 흡수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11) </a:t>
            </a:r>
            <a:r>
              <a:rPr lang="ko-KR" altLang="en-US" dirty="0" smtClean="0"/>
              <a:t>고주파 경화 열처리의 장점 및 단점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장점 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en-US" altLang="ko-KR" dirty="0" smtClean="0"/>
              <a:t>a) </a:t>
            </a:r>
            <a:r>
              <a:rPr lang="ko-KR" altLang="en-US" dirty="0" smtClean="0"/>
              <a:t>제한된 국부적 </a:t>
            </a:r>
            <a:r>
              <a:rPr lang="ko-KR" altLang="en-US" dirty="0" err="1" smtClean="0"/>
              <a:t>경화법</a:t>
            </a:r>
            <a:r>
              <a:rPr lang="en-US" altLang="ko-KR" dirty="0"/>
              <a:t> </a:t>
            </a:r>
            <a:r>
              <a:rPr lang="en-US" altLang="ko-KR" dirty="0" smtClean="0"/>
              <a:t> b) </a:t>
            </a:r>
            <a:r>
              <a:rPr lang="ko-KR" altLang="en-US" dirty="0" smtClean="0"/>
              <a:t>가열시간이 짧다</a:t>
            </a:r>
            <a:r>
              <a:rPr lang="en-US" altLang="ko-KR" dirty="0" smtClean="0"/>
              <a:t>.  c) </a:t>
            </a:r>
            <a:r>
              <a:rPr lang="ko-KR" altLang="en-US" dirty="0" smtClean="0"/>
              <a:t>표면산화와 </a:t>
            </a:r>
            <a:r>
              <a:rPr lang="ko-KR" altLang="en-US" dirty="0" err="1" smtClean="0"/>
              <a:t>탈탄이</a:t>
            </a:r>
            <a:r>
              <a:rPr lang="ko-KR" altLang="en-US" dirty="0" smtClean="0"/>
              <a:t> 최소로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d) </a:t>
            </a:r>
            <a:r>
              <a:rPr lang="ko-KR" altLang="en-US" dirty="0" smtClean="0"/>
              <a:t>변형이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적다</a:t>
            </a:r>
            <a:r>
              <a:rPr lang="en-US" altLang="ko-KR" dirty="0" smtClean="0"/>
              <a:t>.              e) </a:t>
            </a:r>
            <a:r>
              <a:rPr lang="ko-KR" altLang="en-US" dirty="0" smtClean="0"/>
              <a:t>피로강도가 증가  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f) </a:t>
            </a:r>
            <a:r>
              <a:rPr lang="ko-KR" altLang="en-US" dirty="0" smtClean="0"/>
              <a:t>경화시키지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않은 표면에 필요한 교정작업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g) </a:t>
            </a:r>
            <a:r>
              <a:rPr lang="ko-KR" altLang="en-US" dirty="0" smtClean="0"/>
              <a:t>공정을 생산라인과 바로 연결시켜 사용   </a:t>
            </a:r>
            <a:r>
              <a:rPr lang="en-US" altLang="ko-KR" dirty="0" smtClean="0"/>
              <a:t>h) </a:t>
            </a:r>
            <a:r>
              <a:rPr lang="ko-KR" altLang="en-US" dirty="0" smtClean="0"/>
              <a:t>유지비가 저렴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dirty="0" smtClean="0"/>
              <a:t>시설비가 고가       </a:t>
            </a:r>
            <a:r>
              <a:rPr lang="en-US" altLang="ko-KR" dirty="0" smtClean="0"/>
              <a:t>b) </a:t>
            </a:r>
            <a:r>
              <a:rPr lang="ko-KR" altLang="en-US" dirty="0" smtClean="0"/>
              <a:t>형상에 제한이 있음</a:t>
            </a:r>
            <a:r>
              <a:rPr lang="en-US" altLang="ko-KR" dirty="0"/>
              <a:t> </a:t>
            </a:r>
            <a:r>
              <a:rPr lang="en-US" altLang="ko-KR" dirty="0" smtClean="0"/>
              <a:t>  c) </a:t>
            </a:r>
            <a:r>
              <a:rPr lang="ko-KR" altLang="en-US" dirty="0" smtClean="0"/>
              <a:t>강종이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12) 1045 </a:t>
            </a:r>
            <a:r>
              <a:rPr lang="ko-KR" altLang="en-US" dirty="0" smtClean="0"/>
              <a:t>강에서 경화 열처리 후 </a:t>
            </a:r>
            <a:r>
              <a:rPr lang="ko-KR" altLang="en-US" dirty="0" err="1" smtClean="0"/>
              <a:t>템퍼링</a:t>
            </a:r>
            <a:r>
              <a:rPr lang="ko-KR" altLang="en-US" dirty="0" smtClean="0"/>
              <a:t> 시의 기계적 성질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753" y="1268760"/>
            <a:ext cx="41092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4.10.3 </a:t>
            </a:r>
            <a:r>
              <a:rPr lang="ko-KR" altLang="en-US" sz="2000" b="1" dirty="0" err="1" smtClean="0"/>
              <a:t>침탄</a:t>
            </a:r>
            <a:r>
              <a:rPr lang="ko-KR" altLang="en-US" sz="2000" b="1" dirty="0" smtClean="0"/>
              <a:t> 열처리 </a:t>
            </a:r>
            <a:r>
              <a:rPr lang="en-US" altLang="ko-KR" sz="2000" b="1" dirty="0" smtClean="0"/>
              <a:t>(Carburizing)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7"/>
          <a:stretch/>
        </p:blipFill>
        <p:spPr>
          <a:xfrm>
            <a:off x="6084168" y="980728"/>
            <a:ext cx="2944222" cy="1952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753" y="1957040"/>
            <a:ext cx="87177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저탄소강을 </a:t>
            </a:r>
            <a:r>
              <a:rPr lang="ko-KR" altLang="en-US" dirty="0" err="1" smtClean="0"/>
              <a:t>오스테나이트</a:t>
            </a:r>
            <a:r>
              <a:rPr lang="ko-KR" altLang="en-US" dirty="0" smtClean="0"/>
              <a:t> 온도 영역으로 가열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-&gt; C</a:t>
            </a:r>
            <a:r>
              <a:rPr lang="ko-KR" altLang="en-US" dirty="0" smtClean="0"/>
              <a:t>를 확산 침투시켜 표면의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함유량을 높임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급냉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마르텐사이트</a:t>
            </a:r>
            <a:r>
              <a:rPr lang="ko-KR" altLang="en-US" dirty="0" smtClean="0"/>
              <a:t> 조직을 얻는 열처리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탄소농도 </a:t>
            </a:r>
            <a:r>
              <a:rPr lang="en-US" altLang="ko-KR" dirty="0" smtClean="0"/>
              <a:t>(0.8~1.0%)</a:t>
            </a:r>
            <a:r>
              <a:rPr lang="ko-KR" altLang="en-US" dirty="0" smtClean="0"/>
              <a:t>가 높으면 탄화물 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취성인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마르텐사이트</a:t>
            </a:r>
            <a:r>
              <a:rPr lang="ko-KR" altLang="en-US" dirty="0" smtClean="0"/>
              <a:t> 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잔류 </a:t>
            </a:r>
            <a:r>
              <a:rPr lang="ko-KR" altLang="en-US" dirty="0" err="1" smtClean="0"/>
              <a:t>오스테나이트가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오스테나이트</a:t>
            </a:r>
            <a:r>
              <a:rPr lang="ko-KR" altLang="en-US" dirty="0" smtClean="0"/>
              <a:t> 온도 </a:t>
            </a:r>
            <a:r>
              <a:rPr lang="en-US" altLang="ko-KR" dirty="0" smtClean="0"/>
              <a:t>850~950℃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처리 온도를 높이면 처리시간 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침투 깊이가 증가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69" y="3212976"/>
            <a:ext cx="310721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열처리의 종류는 다음과 같다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(1) </a:t>
            </a:r>
            <a:r>
              <a:rPr lang="ko-KR" altLang="en-US" dirty="0" smtClean="0"/>
              <a:t>고체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액체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 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가스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 </a:t>
            </a:r>
            <a:r>
              <a:rPr lang="en-US" altLang="ko-KR" dirty="0" smtClean="0"/>
              <a:t>(4) Plasma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 </a:t>
            </a:r>
            <a:r>
              <a:rPr lang="en-US" altLang="ko-KR" dirty="0" smtClean="0"/>
              <a:t>(5) </a:t>
            </a:r>
            <a:r>
              <a:rPr lang="ko-KR" altLang="en-US" dirty="0" err="1" smtClean="0"/>
              <a:t>진공침탄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8565" y="2524254"/>
            <a:ext cx="157126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(1) </a:t>
            </a:r>
            <a:r>
              <a:rPr lang="ko-KR" altLang="en-US" b="1" dirty="0">
                <a:solidFill>
                  <a:schemeClr val="bg1"/>
                </a:solidFill>
              </a:rPr>
              <a:t>고체 </a:t>
            </a:r>
            <a:r>
              <a:rPr lang="ko-KR" altLang="en-US" b="1" dirty="0" err="1">
                <a:solidFill>
                  <a:schemeClr val="bg1"/>
                </a:solidFill>
              </a:rPr>
              <a:t>침탄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4851943"/>
            <a:ext cx="3714750" cy="1971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037" y="3140967"/>
            <a:ext cx="8705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작업 순서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기계가공 전 열처리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기계가공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응력제거 소둔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전처리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표면 </a:t>
            </a:r>
            <a:r>
              <a:rPr lang="ko-KR" altLang="en-US" dirty="0" err="1" smtClean="0"/>
              <a:t>클린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침탄처리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경화 처리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마무리 가공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침탄방지제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Cu</a:t>
            </a:r>
            <a:r>
              <a:rPr lang="ko-KR" altLang="en-US" dirty="0" smtClean="0"/>
              <a:t>도금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알카리</a:t>
            </a:r>
            <a:r>
              <a:rPr lang="ko-KR" altLang="en-US" dirty="0" smtClean="0"/>
              <a:t> 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산성 도금 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촉진제 </a:t>
            </a:r>
            <a:r>
              <a:rPr lang="en-US" altLang="ko-KR" dirty="0" smtClean="0"/>
              <a:t>– BaCO3 -&gt; </a:t>
            </a:r>
            <a:r>
              <a:rPr lang="ko-KR" altLang="en-US" dirty="0" smtClean="0"/>
              <a:t>유입 산소량이 </a:t>
            </a:r>
            <a:r>
              <a:rPr lang="ko-KR" altLang="en-US" dirty="0" err="1" smtClean="0"/>
              <a:t>침탄가스의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부족분을 보충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268760"/>
            <a:ext cx="157126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(2) </a:t>
            </a:r>
            <a:r>
              <a:rPr lang="ko-KR" altLang="en-US" b="1" dirty="0" smtClean="0">
                <a:solidFill>
                  <a:schemeClr val="bg1"/>
                </a:solidFill>
              </a:rPr>
              <a:t>액체 </a:t>
            </a:r>
            <a:r>
              <a:rPr lang="ko-KR" altLang="en-US" b="1" dirty="0" err="1">
                <a:solidFill>
                  <a:schemeClr val="bg1"/>
                </a:solidFill>
              </a:rPr>
              <a:t>침탄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2" t="22617" r="2351" b="2808"/>
          <a:stretch/>
        </p:blipFill>
        <p:spPr>
          <a:xfrm>
            <a:off x="7092222" y="1124744"/>
            <a:ext cx="1928037" cy="3402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916832"/>
            <a:ext cx="8768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용융 </a:t>
            </a:r>
            <a:r>
              <a:rPr lang="ko-KR" altLang="en-US" dirty="0" err="1" smtClean="0"/>
              <a:t>시안화물욕</a:t>
            </a:r>
            <a:r>
              <a:rPr lang="ko-KR" altLang="en-US" dirty="0" smtClean="0"/>
              <a:t> 중에서 철강을 </a:t>
            </a:r>
            <a:r>
              <a:rPr lang="en-US" altLang="ko-KR" dirty="0" smtClean="0"/>
              <a:t>900~950</a:t>
            </a:r>
            <a:r>
              <a:rPr lang="en-US" altLang="ko-KR" dirty="0"/>
              <a:t> </a:t>
            </a:r>
            <a:r>
              <a:rPr lang="en-US" altLang="ko-KR" dirty="0" smtClean="0"/>
              <a:t>℃</a:t>
            </a:r>
            <a:r>
              <a:rPr lang="ko-KR" altLang="en-US" dirty="0" smtClean="0"/>
              <a:t>으로 가열하여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침탄시키는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액체 </a:t>
            </a:r>
            <a:r>
              <a:rPr lang="ko-KR" altLang="en-US" dirty="0" err="1" smtClean="0"/>
              <a:t>침탄의</a:t>
            </a:r>
            <a:r>
              <a:rPr lang="ko-KR" altLang="en-US" dirty="0" smtClean="0"/>
              <a:t> 온도를 낮추면 </a:t>
            </a:r>
            <a:r>
              <a:rPr lang="en-US" altLang="ko-KR" dirty="0" smtClean="0"/>
              <a:t>(850~900℃), </a:t>
            </a:r>
            <a:r>
              <a:rPr lang="ko-KR" altLang="en-US" dirty="0" err="1" smtClean="0"/>
              <a:t>박층경화가</a:t>
            </a:r>
            <a:r>
              <a:rPr lang="ko-KR" altLang="en-US" dirty="0" smtClean="0"/>
              <a:t> 되며</a:t>
            </a:r>
            <a:r>
              <a:rPr lang="en-US" altLang="ko-KR" dirty="0" smtClean="0"/>
              <a:t>, </a:t>
            </a:r>
          </a:p>
          <a:p>
            <a:pPr marL="342900" indent="-342900">
              <a:buAutoNum type="arabicParenR" startAt="3"/>
            </a:pP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높이면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심층경화가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이상의 온도로 하면 욕이 </a:t>
            </a:r>
            <a:r>
              <a:rPr lang="ko-KR" altLang="en-US" dirty="0" err="1" smtClean="0"/>
              <a:t>열화함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침욕</a:t>
            </a:r>
            <a:r>
              <a:rPr lang="ko-KR" altLang="en-US" dirty="0" smtClean="0"/>
              <a:t> 후에도 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기름 또는 </a:t>
            </a:r>
            <a:r>
              <a:rPr lang="ko-KR" altLang="en-US" dirty="0" err="1" smtClean="0"/>
              <a:t>열욕에</a:t>
            </a:r>
            <a:r>
              <a:rPr lang="ko-KR" altLang="en-US" dirty="0" smtClean="0"/>
              <a:t> 투입하여서 담금질 경화시킴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err="1" smtClean="0"/>
              <a:t>박층</a:t>
            </a:r>
            <a:r>
              <a:rPr lang="ko-KR" altLang="en-US" dirty="0" smtClean="0"/>
              <a:t> 경화에는 </a:t>
            </a:r>
            <a:r>
              <a:rPr lang="en-US" altLang="ko-KR" dirty="0" err="1" smtClean="0"/>
              <a:t>NaCN</a:t>
            </a:r>
            <a:r>
              <a:rPr lang="ko-KR" altLang="en-US" dirty="0" smtClean="0"/>
              <a:t>이 많이 들어 있는 욕을 이용하여 저온에서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심층 경화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NaCN</a:t>
            </a:r>
            <a:r>
              <a:rPr lang="ko-KR" altLang="en-US" dirty="0" smtClean="0"/>
              <a:t>이 적은 욕에서 고온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고온 </a:t>
            </a:r>
            <a:r>
              <a:rPr lang="ko-KR" altLang="en-US" dirty="0" err="1" smtClean="0"/>
              <a:t>침탄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저온욕으로</a:t>
            </a:r>
            <a:r>
              <a:rPr lang="ko-KR" altLang="en-US" dirty="0" smtClean="0"/>
              <a:t> 옮긴 후 </a:t>
            </a:r>
            <a:r>
              <a:rPr lang="ko-KR" altLang="en-US" dirty="0" err="1" smtClean="0"/>
              <a:t>액침하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두께가 두꺼워질 뿐 아니라 저온 담금질이 되어서 변형이 적어짐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268760"/>
            <a:ext cx="157126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(3) </a:t>
            </a:r>
            <a:r>
              <a:rPr lang="ko-KR" altLang="en-US" b="1" dirty="0" smtClean="0">
                <a:solidFill>
                  <a:schemeClr val="bg1"/>
                </a:solidFill>
              </a:rPr>
              <a:t>가</a:t>
            </a:r>
            <a:r>
              <a:rPr lang="ko-KR" altLang="en-US" b="1" dirty="0">
                <a:solidFill>
                  <a:schemeClr val="bg1"/>
                </a:solidFill>
              </a:rPr>
              <a:t>스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침탄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04" y="956595"/>
            <a:ext cx="2600479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91683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침탄제로서</a:t>
            </a:r>
            <a:r>
              <a:rPr lang="ko-KR" altLang="en-US" dirty="0" smtClean="0"/>
              <a:t> 메탄가스나 프로판 가스 등을 이용하여 강을 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탄하는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열효율이 좋으며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연속적인 </a:t>
            </a:r>
            <a:r>
              <a:rPr lang="ko-KR" altLang="en-US" dirty="0" err="1" smtClean="0"/>
              <a:t>침탄이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일정한 </a:t>
            </a:r>
            <a:r>
              <a:rPr lang="ko-KR" altLang="en-US" dirty="0" err="1" smtClean="0"/>
              <a:t>탄소량을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침탄층을</a:t>
            </a:r>
            <a:r>
              <a:rPr lang="ko-KR" altLang="en-US" dirty="0" smtClean="0"/>
              <a:t> 얻을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753" y="1268760"/>
            <a:ext cx="29570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4.10.4 </a:t>
            </a:r>
            <a:r>
              <a:rPr lang="ko-KR" altLang="en-US" sz="2000" b="1" dirty="0" err="1" smtClean="0"/>
              <a:t>질화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Nitriding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98884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합금강을 암모니아 가스와 같이 질소를 포함하고 있는 물질로 강의 표면을 경화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시키는 방법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퀜칭이</a:t>
            </a:r>
            <a:r>
              <a:rPr lang="ko-KR" altLang="en-US" dirty="0" smtClean="0"/>
              <a:t> 불필요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변형이 작다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저온에서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 발생이 적고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결정립성장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침탄보다</a:t>
            </a:r>
            <a:r>
              <a:rPr lang="ko-KR" altLang="en-US" dirty="0" smtClean="0"/>
              <a:t> 경도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내마모성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내식성이</a:t>
            </a:r>
            <a:r>
              <a:rPr lang="ko-KR" altLang="en-US" dirty="0" smtClean="0"/>
              <a:t> 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템퍼링</a:t>
            </a:r>
            <a:r>
              <a:rPr lang="ko-KR" altLang="en-US" dirty="0" smtClean="0"/>
              <a:t> 시에 강도 저항성이 크다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  -&gt; </a:t>
            </a:r>
            <a:r>
              <a:rPr lang="ko-KR" altLang="en-US" dirty="0" err="1" smtClean="0"/>
              <a:t>질화법은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침탄법에</a:t>
            </a:r>
            <a:r>
              <a:rPr lang="ko-KR" altLang="en-US" dirty="0" smtClean="0"/>
              <a:t> 비해서 정밀부품에도 응용 가능하다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질화법의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염욕질화법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(515~560℃) (2) </a:t>
            </a:r>
            <a:r>
              <a:rPr lang="ko-KR" altLang="en-US" dirty="0" smtClean="0"/>
              <a:t>가스 </a:t>
            </a:r>
            <a:r>
              <a:rPr lang="ko-KR" altLang="en-US" dirty="0" err="1" smtClean="0"/>
              <a:t>질화법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(500~560℃) (3) </a:t>
            </a:r>
            <a:r>
              <a:rPr lang="ko-KR" altLang="en-US" dirty="0" err="1" smtClean="0"/>
              <a:t>플라즈마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질화법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268760"/>
            <a:ext cx="172034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염욕질화법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00" y="975518"/>
            <a:ext cx="3504000" cy="262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988840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용융 </a:t>
            </a:r>
            <a:r>
              <a:rPr lang="ko-KR" altLang="en-US" dirty="0" err="1" smtClean="0"/>
              <a:t>염욕</a:t>
            </a:r>
            <a:r>
              <a:rPr lang="ko-KR" altLang="en-US" dirty="0" smtClean="0"/>
              <a:t> 속에서 </a:t>
            </a:r>
            <a:r>
              <a:rPr lang="ko-KR" altLang="en-US" dirty="0" err="1" smtClean="0"/>
              <a:t>질화시키는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액체 </a:t>
            </a:r>
            <a:r>
              <a:rPr lang="ko-KR" altLang="en-US" dirty="0" err="1" smtClean="0"/>
              <a:t>침탄보다</a:t>
            </a:r>
            <a:r>
              <a:rPr lang="ko-KR" altLang="en-US" dirty="0" smtClean="0"/>
              <a:t> 액체 </a:t>
            </a:r>
            <a:r>
              <a:rPr lang="ko-KR" altLang="en-US" dirty="0" err="1" smtClean="0"/>
              <a:t>질화할</a:t>
            </a:r>
            <a:r>
              <a:rPr lang="ko-KR" altLang="en-US" dirty="0" smtClean="0"/>
              <a:t> 때 질소를 많이 하고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탄소를 적게 한 </a:t>
            </a:r>
            <a:r>
              <a:rPr lang="ko-KR" altLang="en-US" dirty="0" err="1" smtClean="0"/>
              <a:t>염욕을</a:t>
            </a:r>
            <a:r>
              <a:rPr lang="ko-KR" altLang="en-US" dirty="0" smtClean="0"/>
              <a:t> 이용한다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원리적으로는 가스 </a:t>
            </a:r>
            <a:r>
              <a:rPr lang="ko-KR" altLang="en-US" dirty="0" err="1" smtClean="0"/>
              <a:t>질화와</a:t>
            </a:r>
            <a:r>
              <a:rPr lang="ko-KR" altLang="en-US" dirty="0" smtClean="0"/>
              <a:t> 비슷하고 가스 </a:t>
            </a:r>
            <a:r>
              <a:rPr lang="ko-KR" altLang="en-US" dirty="0" err="1" smtClean="0"/>
              <a:t>질화는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심층용이고 액체 </a:t>
            </a:r>
            <a:r>
              <a:rPr lang="ko-KR" altLang="en-US" dirty="0" err="1" smtClean="0"/>
              <a:t>질화는</a:t>
            </a:r>
            <a:r>
              <a:rPr lang="ko-KR" altLang="en-US" dirty="0" smtClean="0"/>
              <a:t> 얕은 층으로서 주로 탄소강용이다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내마모성 향상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타붙음</a:t>
            </a:r>
            <a:r>
              <a:rPr lang="ko-KR" altLang="en-US" dirty="0" smtClean="0"/>
              <a:t> 방지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내피로성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5) </a:t>
            </a:r>
            <a:r>
              <a:rPr lang="ko-KR" altLang="en-US" dirty="0" smtClean="0"/>
              <a:t>처리 온도가 낮아서 변형이 적은 것이 장점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268760"/>
            <a:ext cx="180209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(2) </a:t>
            </a:r>
            <a:r>
              <a:rPr lang="ko-KR" altLang="en-US" b="1" dirty="0" smtClean="0">
                <a:solidFill>
                  <a:schemeClr val="bg1"/>
                </a:solidFill>
              </a:rPr>
              <a:t>가스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질화법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57" y="1052736"/>
            <a:ext cx="3320743" cy="316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988840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질소와 </a:t>
            </a:r>
            <a:r>
              <a:rPr lang="en-US" altLang="ko-KR" dirty="0" smtClean="0"/>
              <a:t>Al, Cr, </a:t>
            </a:r>
            <a:r>
              <a:rPr lang="en-US" altLang="ko-KR" dirty="0" err="1" smtClean="0"/>
              <a:t>Ti</a:t>
            </a:r>
            <a:r>
              <a:rPr lang="en-US" altLang="ko-KR" dirty="0" smtClean="0"/>
              <a:t> V </a:t>
            </a:r>
            <a:r>
              <a:rPr lang="ko-KR" altLang="en-US" dirty="0" smtClean="0"/>
              <a:t>등과의 질화물을 형성하는데</a:t>
            </a:r>
            <a:r>
              <a:rPr lang="en-US" altLang="ko-KR" dirty="0" smtClean="0"/>
              <a:t>,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경화는 이 질화물이 가진 경도와 질소가 강 중으로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확산할 때의 경화되는 것에 의한다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표면층에</a:t>
            </a:r>
            <a:r>
              <a:rPr lang="ko-KR" altLang="en-US" dirty="0" smtClean="0"/>
              <a:t> 질소가 풍부해져 질화물을 형성하는 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이것에 의해서 박리되기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표면 연마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550℃ </a:t>
            </a:r>
            <a:r>
              <a:rPr lang="ko-KR" altLang="en-US" dirty="0" smtClean="0"/>
              <a:t>전후의 온도로 고저파가스의 비율을 조합시키거나 이 단계의 처리온도로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해서 최대한 표면의 영향을 최소화 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268760"/>
            <a:ext cx="226376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플라즈마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질화법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988840"/>
            <a:ext cx="8892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글로 방전에 의한 </a:t>
            </a:r>
            <a:r>
              <a:rPr lang="ko-KR" altLang="en-US" dirty="0" err="1" smtClean="0"/>
              <a:t>질화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 방전 </a:t>
            </a:r>
            <a:r>
              <a:rPr lang="ko-KR" altLang="en-US" dirty="0" err="1" smtClean="0"/>
              <a:t>질화법이라고도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조작 방법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금속용기를 양극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물품을 음극에 접속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용기 속을 </a:t>
            </a:r>
            <a:r>
              <a:rPr lang="en-US" altLang="ko-KR" dirty="0" smtClean="0"/>
              <a:t>0.1</a:t>
            </a:r>
            <a:r>
              <a:rPr lang="el-GR" altLang="ko-KR" dirty="0" smtClean="0"/>
              <a:t>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이하의 진공으로 </a:t>
            </a:r>
            <a:r>
              <a:rPr lang="ko-KR" altLang="en-US" dirty="0" err="1" smtClean="0"/>
              <a:t>질화용</a:t>
            </a:r>
            <a:r>
              <a:rPr lang="ko-KR" altLang="en-US" dirty="0" smtClean="0"/>
              <a:t> 가스 충전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용기속의</a:t>
            </a:r>
            <a:r>
              <a:rPr lang="ko-KR" altLang="en-US" dirty="0" smtClean="0"/>
              <a:t> 압력이 약 </a:t>
            </a:r>
            <a:r>
              <a:rPr lang="en-US" altLang="ko-KR" dirty="0" smtClean="0"/>
              <a:t>200</a:t>
            </a:r>
            <a:r>
              <a:rPr lang="el-GR" altLang="ko-KR" dirty="0" smtClean="0"/>
              <a:t>μ</a:t>
            </a:r>
            <a:r>
              <a:rPr lang="ko-KR" altLang="en-US" dirty="0" smtClean="0"/>
              <a:t>일 때 전원 스위치를 넣는다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500V</a:t>
            </a:r>
            <a:r>
              <a:rPr lang="ko-KR" altLang="en-US" dirty="0" smtClean="0"/>
              <a:t>가 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회의 글로 방전이 일어나고 이어서 전압과 전류를 조금씩 증가시킴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이온 조사로 인해 물품이 가열되어 표면이 깨끗해 지면 온도가 상승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때 온도와 시간을 조정한 후 용기 속에서 서서히 냉각 시킨다</a:t>
            </a:r>
            <a:r>
              <a:rPr lang="en-US" altLang="ko-KR" dirty="0" smtClean="0"/>
              <a:t>. 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1" t="60620" r="20674" b="13643"/>
          <a:stretch/>
        </p:blipFill>
        <p:spPr>
          <a:xfrm>
            <a:off x="6232240" y="1124744"/>
            <a:ext cx="2872207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712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플라즈마</a:t>
            </a:r>
            <a:r>
              <a:rPr lang="ko-KR" altLang="en-US" dirty="0" smtClean="0"/>
              <a:t> 이온 </a:t>
            </a:r>
            <a:r>
              <a:rPr lang="ko-KR" altLang="en-US" dirty="0" err="1" smtClean="0"/>
              <a:t>질화의</a:t>
            </a:r>
            <a:r>
              <a:rPr lang="ko-KR" altLang="en-US" dirty="0" smtClean="0"/>
              <a:t> 장점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무공해 </a:t>
            </a:r>
            <a:r>
              <a:rPr lang="ko-KR" altLang="en-US" dirty="0" err="1" smtClean="0"/>
              <a:t>열처리법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진공용기 내부에서 방전에 의해 가열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연소 시 공해 물질 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배출이 없다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342900" indent="-342900">
              <a:buAutoNum type="arabicParenBoth" startAt="2"/>
            </a:pPr>
            <a:r>
              <a:rPr lang="ko-KR" altLang="en-US" dirty="0" smtClean="0"/>
              <a:t>저압 진공용기에서 수소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혼합가스를 이용한다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Both" startAt="2"/>
            </a:pP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폭발위험성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폐수처리 등의 문제가 없다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342900" indent="-342900">
              <a:buAutoNum type="arabicParenBoth" startAt="3"/>
            </a:pPr>
            <a:r>
              <a:rPr lang="ko-KR" altLang="en-US" dirty="0" smtClean="0"/>
              <a:t>저온처리에 의해 변형방지가 가능하다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Both" startAt="3"/>
            </a:pP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 err="1" smtClean="0"/>
              <a:t>플라즈마</a:t>
            </a:r>
            <a:r>
              <a:rPr lang="ko-KR" altLang="en-US" dirty="0" smtClean="0"/>
              <a:t> 이온 </a:t>
            </a:r>
            <a:r>
              <a:rPr lang="ko-KR" altLang="en-US" dirty="0" err="1" smtClean="0"/>
              <a:t>질화의</a:t>
            </a:r>
            <a:r>
              <a:rPr lang="ko-KR" altLang="en-US" dirty="0" smtClean="0"/>
              <a:t> 단점 </a:t>
            </a:r>
            <a:endParaRPr lang="en-US" altLang="ko-KR" dirty="0" smtClean="0"/>
          </a:p>
          <a:p>
            <a:pPr marL="342900" indent="-342900">
              <a:buAutoNum type="arabicParenR" startAt="4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조작이 까다로우며 값이 비싸다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5)  </a:t>
            </a:r>
            <a:r>
              <a:rPr lang="ko-KR" altLang="en-US" dirty="0" smtClean="0"/>
              <a:t>기어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밸브시트 등의 표면 경화에 응용된다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0" t="16665" r="50000" b="71738"/>
          <a:stretch/>
        </p:blipFill>
        <p:spPr>
          <a:xfrm rot="10800000">
            <a:off x="5563710" y="1061071"/>
            <a:ext cx="3544794" cy="144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1268760"/>
            <a:ext cx="87293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en-US" altLang="ko-KR" dirty="0" err="1" smtClean="0"/>
              <a:t>Martensite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변태 내부로 진행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중심부도 경질의 </a:t>
            </a:r>
            <a:r>
              <a:rPr lang="en-US" altLang="ko-KR" dirty="0" err="1" smtClean="0"/>
              <a:t>Martensite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수축응력 불가능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표면부에</a:t>
            </a:r>
            <a:r>
              <a:rPr lang="ko-KR" altLang="en-US" dirty="0" smtClean="0"/>
              <a:t> 인장응력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중심부에 수축응력 발생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잔류응력 또는 균열발생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냉각속도</a:t>
            </a:r>
            <a:r>
              <a:rPr lang="en-US" altLang="ko-KR" dirty="0"/>
              <a:t> </a:t>
            </a:r>
            <a:r>
              <a:rPr lang="ko-KR" altLang="en-US" dirty="0" smtClean="0"/>
              <a:t>차이에 의한 잔류응력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표면부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중심부 냉각속도 차이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수축정도가</a:t>
            </a:r>
            <a:r>
              <a:rPr lang="ko-KR" altLang="en-US" dirty="0" smtClean="0"/>
              <a:t> 다르다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중심부 수축이 적고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표면부의 수축이 크다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중심부를 향해서 압축응력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잔류응력 또는 변형이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중 변형 발생 또는 균열 유발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 외부를 변태 전에 동일하게 하거나 가열 속도를 느리게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8884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한 </a:t>
            </a:r>
            <a:r>
              <a:rPr lang="ko-KR" altLang="en-US" sz="4000" dirty="0" err="1" smtClean="0"/>
              <a:t>학기동안</a:t>
            </a:r>
            <a:r>
              <a:rPr lang="ko-KR" altLang="en-US" sz="4000" dirty="0" smtClean="0"/>
              <a:t> 금속 열처리 수업을 </a:t>
            </a:r>
            <a:endParaRPr lang="en-US" altLang="ko-KR" sz="4000" dirty="0" smtClean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 smtClean="0"/>
              <a:t>듣는다고 수고하셨습니다</a:t>
            </a:r>
            <a:r>
              <a:rPr lang="en-US" altLang="ko-KR" sz="4000" dirty="0" smtClean="0"/>
              <a:t>.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62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8" y="1268760"/>
            <a:ext cx="45365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4.9.2 </a:t>
            </a:r>
            <a:r>
              <a:rPr lang="ko-KR" altLang="en-US" sz="2000" b="1" dirty="0" err="1" smtClean="0"/>
              <a:t>마르템퍼링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Martempering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28" y="954251"/>
            <a:ext cx="4332172" cy="295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18" y="1988840"/>
            <a:ext cx="8784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조작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Austenite</a:t>
            </a:r>
            <a:r>
              <a:rPr lang="ko-KR" altLang="en-US" dirty="0" smtClean="0"/>
              <a:t>화 온도로 가열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직상</a:t>
            </a:r>
            <a:r>
              <a:rPr lang="ko-KR" altLang="en-US" dirty="0" smtClean="0"/>
              <a:t> 온도로 가열된 </a:t>
            </a:r>
            <a:r>
              <a:rPr lang="ko-KR" altLang="en-US" dirty="0" err="1" smtClean="0"/>
              <a:t>염욕에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급냉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smtClean="0"/>
              <a:t>시편 각 부의 </a:t>
            </a:r>
            <a:r>
              <a:rPr lang="ko-KR" altLang="en-US" dirty="0" err="1" smtClean="0"/>
              <a:t>온도차가</a:t>
            </a:r>
            <a:r>
              <a:rPr lang="ko-KR" altLang="en-US" dirty="0" smtClean="0"/>
              <a:t> 생기지 않도록 유지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급냉후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템퍼링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효과 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변태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냉각속도 차이에 의한 변형 최소화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직상에서</a:t>
            </a:r>
            <a:r>
              <a:rPr lang="ko-KR" altLang="en-US" dirty="0" smtClean="0"/>
              <a:t> 확산변태가 일어나지 않아야 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베이나이트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6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8" y="1268760"/>
            <a:ext cx="45365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4.9.3 </a:t>
            </a:r>
            <a:r>
              <a:rPr lang="ko-KR" altLang="en-US" sz="2000" b="1" dirty="0" err="1" smtClean="0"/>
              <a:t>오스템퍼링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Austempering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52736"/>
            <a:ext cx="3717989" cy="31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18" y="1988840"/>
            <a:ext cx="8784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조작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오스테나이트화</a:t>
            </a:r>
            <a:r>
              <a:rPr lang="ko-KR" altLang="en-US" dirty="0" smtClean="0"/>
              <a:t> 온도로 가열 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직상에</a:t>
            </a:r>
            <a:r>
              <a:rPr lang="ko-KR" altLang="en-US" dirty="0" smtClean="0"/>
              <a:t> 가열된 </a:t>
            </a:r>
            <a:r>
              <a:rPr lang="ko-KR" altLang="en-US" dirty="0" err="1" smtClean="0"/>
              <a:t>염욕로에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급냉해서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오스테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나이트 변태가 끝날 때까지 항온유지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베이나이트</a:t>
            </a:r>
            <a:r>
              <a:rPr lang="ko-KR" altLang="en-US" dirty="0" smtClean="0"/>
              <a:t> 변태를 일으킨다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베이나이트</a:t>
            </a:r>
            <a:r>
              <a:rPr lang="ko-KR" altLang="en-US" dirty="0"/>
              <a:t> </a:t>
            </a:r>
            <a:r>
              <a:rPr lang="ko-KR" altLang="en-US" dirty="0" err="1" smtClean="0"/>
              <a:t>퀜칭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(4) </a:t>
            </a:r>
            <a:r>
              <a:rPr lang="ko-KR" altLang="en-US" dirty="0" smtClean="0"/>
              <a:t>온도에 따라 </a:t>
            </a:r>
            <a:r>
              <a:rPr lang="ko-KR" altLang="en-US" dirty="0" err="1" smtClean="0"/>
              <a:t>오스템퍼링을</a:t>
            </a:r>
            <a:r>
              <a:rPr lang="ko-KR" altLang="en-US" dirty="0" smtClean="0"/>
              <a:t> 하면 상부 </a:t>
            </a:r>
            <a:r>
              <a:rPr lang="ko-KR" altLang="en-US" dirty="0" err="1" smtClean="0"/>
              <a:t>베이나이트와</a:t>
            </a:r>
            <a:r>
              <a:rPr lang="ko-KR" altLang="en-US" dirty="0" smtClean="0"/>
              <a:t> 하부 </a:t>
            </a:r>
            <a:r>
              <a:rPr lang="ko-KR" altLang="en-US" dirty="0" err="1" smtClean="0"/>
              <a:t>베이나이트를</a:t>
            </a:r>
            <a:r>
              <a:rPr lang="ko-KR" altLang="en-US" dirty="0" smtClean="0"/>
              <a:t> 얻음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52736"/>
            <a:ext cx="3717989" cy="313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1268760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목적 및 효과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고탄소강의</a:t>
            </a:r>
            <a:r>
              <a:rPr lang="ko-KR" altLang="en-US" dirty="0" smtClean="0"/>
              <a:t> 변형 방지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Tempered </a:t>
            </a:r>
            <a:r>
              <a:rPr lang="en-US" altLang="ko-KR" dirty="0" err="1" smtClean="0"/>
              <a:t>Martensite</a:t>
            </a:r>
            <a:r>
              <a:rPr lang="ko-KR" altLang="en-US" dirty="0" smtClean="0"/>
              <a:t>보다 인성 개선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템퍼링</a:t>
            </a:r>
            <a:r>
              <a:rPr lang="ko-KR" altLang="en-US" dirty="0" smtClean="0"/>
              <a:t> 처리가 필요 없다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확산변태가 일어나지 않게 하기 위해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크기 제한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펄라이트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8" y="1268760"/>
            <a:ext cx="53285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4.9.4 Thermo-Mechanical Treatment(TMT)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8062" r="12583" b="43411"/>
          <a:stretch/>
        </p:blipFill>
        <p:spPr>
          <a:xfrm>
            <a:off x="5927770" y="2708920"/>
            <a:ext cx="3036718" cy="298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18" y="1988840"/>
            <a:ext cx="8734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Plastic deformation + Heat treatment ( </a:t>
            </a:r>
            <a:r>
              <a:rPr lang="en-US" altLang="ko-KR" dirty="0" err="1" smtClean="0"/>
              <a:t>Ausforming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Martempering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 err="1" smtClean="0"/>
              <a:t>결정립</a:t>
            </a:r>
            <a:r>
              <a:rPr lang="ko-KR" altLang="en-US" dirty="0" smtClean="0"/>
              <a:t> 미세화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강도와 인성 부여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Heat treatment type (USA)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 smtClean="0"/>
              <a:t>Type Ⅰ (</a:t>
            </a:r>
            <a:r>
              <a:rPr lang="ko-KR" altLang="en-US" dirty="0" smtClean="0"/>
              <a:t>변태 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Ia</a:t>
            </a:r>
            <a:r>
              <a:rPr lang="en-US" altLang="ko-KR" dirty="0" smtClean="0"/>
              <a:t> – A1 </a:t>
            </a:r>
            <a:r>
              <a:rPr lang="ko-KR" altLang="en-US" dirty="0" smtClean="0"/>
              <a:t>온도 이상에서 가공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Ib</a:t>
            </a:r>
            <a:r>
              <a:rPr lang="en-US" altLang="ko-KR" dirty="0" smtClean="0"/>
              <a:t> – A1~Ms </a:t>
            </a:r>
            <a:r>
              <a:rPr lang="ko-KR" altLang="en-US" dirty="0" smtClean="0"/>
              <a:t>온도 범위에서 가공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Ic</a:t>
            </a:r>
            <a:r>
              <a:rPr lang="en-US" altLang="ko-KR" dirty="0" smtClean="0"/>
              <a:t> – A1~Ms </a:t>
            </a:r>
            <a:r>
              <a:rPr lang="ko-KR" altLang="en-US" dirty="0" smtClean="0"/>
              <a:t>온도범위에서 가공 후</a:t>
            </a:r>
            <a:r>
              <a:rPr lang="en-US" altLang="ko-KR" dirty="0"/>
              <a:t> </a:t>
            </a:r>
            <a:r>
              <a:rPr lang="en-US" altLang="ko-KR" dirty="0" smtClean="0"/>
              <a:t>-&gt;  </a:t>
            </a:r>
            <a:r>
              <a:rPr lang="ko-KR" altLang="en-US" dirty="0" smtClean="0"/>
              <a:t>확산변태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8062" r="12583" b="43411"/>
          <a:stretch/>
        </p:blipFill>
        <p:spPr>
          <a:xfrm>
            <a:off x="5927770" y="1052736"/>
            <a:ext cx="3036718" cy="298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1268760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Type Ⅱ (</a:t>
            </a:r>
            <a:r>
              <a:rPr lang="ko-KR" altLang="en-US" dirty="0" smtClean="0"/>
              <a:t>변태 도중 가공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Ms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이하에서 가공 열처리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(3) Type Ⅲ (</a:t>
            </a:r>
            <a:r>
              <a:rPr lang="ko-KR" altLang="en-US" dirty="0" err="1" smtClean="0"/>
              <a:t>변태후</a:t>
            </a:r>
            <a:r>
              <a:rPr lang="ko-KR" altLang="en-US" dirty="0" smtClean="0"/>
              <a:t> 가공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4) Strain Induced Transformation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Austenite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Ms~Md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온도범위에서 응력 혹은 </a:t>
            </a:r>
            <a:r>
              <a:rPr lang="ko-KR" altLang="en-US" dirty="0" err="1" smtClean="0"/>
              <a:t>변형하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는 경우 </a:t>
            </a:r>
            <a:r>
              <a:rPr lang="en-US" altLang="ko-KR" dirty="0" err="1" smtClean="0"/>
              <a:t>Martensite</a:t>
            </a:r>
            <a:r>
              <a:rPr lang="ko-KR" altLang="en-US" dirty="0" smtClean="0"/>
              <a:t>로 변태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가공 유기 </a:t>
            </a:r>
            <a:r>
              <a:rPr lang="ko-KR" altLang="en-US" dirty="0" err="1" smtClean="0"/>
              <a:t>마르텐사이트라고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40736"/>
            <a:ext cx="2095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36" y="5841578"/>
            <a:ext cx="9090064" cy="1079500"/>
            <a:chOff x="53936" y="5841578"/>
            <a:chExt cx="9090064" cy="1079500"/>
          </a:xfrm>
        </p:grpSpPr>
        <p:sp>
          <p:nvSpPr>
            <p:cNvPr id="12" name="직사각형 11"/>
            <p:cNvSpPr/>
            <p:nvPr/>
          </p:nvSpPr>
          <p:spPr>
            <a:xfrm>
              <a:off x="53936" y="6381328"/>
              <a:ext cx="8046455" cy="71438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36" y="6486326"/>
              <a:ext cx="761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70C0"/>
                  </a:solidFill>
                </a:rPr>
                <a:t>Materials Processing Lab. in </a:t>
              </a:r>
              <a:r>
                <a:rPr lang="en-US" altLang="ko-KR" sz="1400" b="1" dirty="0" err="1" smtClean="0">
                  <a:solidFill>
                    <a:srgbClr val="0070C0"/>
                  </a:solidFill>
                </a:rPr>
                <a:t>Pukyong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 National University 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9" t="12512" r="7758" b="8701"/>
            <a:stretch>
              <a:fillRect/>
            </a:stretch>
          </p:blipFill>
          <p:spPr bwMode="auto">
            <a:xfrm>
              <a:off x="7467600" y="5841578"/>
              <a:ext cx="16764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6387" y="836712"/>
            <a:ext cx="8531225" cy="841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AECE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251520" y="252403"/>
            <a:ext cx="5184576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</a:rPr>
              <a:t>열처리의 원리 및 응용</a:t>
            </a:r>
            <a:endParaRPr lang="ko-KR" altLang="en-US" sz="32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err="1" smtClean="0"/>
              <a:t>오스포밍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Ausforming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TRIP(Transformation Induced Plasticity)</a:t>
            </a:r>
            <a:r>
              <a:rPr lang="ko-KR" altLang="en-US" dirty="0" smtClean="0"/>
              <a:t>강에 많이 실시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오스테나이트</a:t>
            </a:r>
            <a:r>
              <a:rPr lang="ko-KR" altLang="en-US" dirty="0" smtClean="0"/>
              <a:t> 가열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Ms~Md</a:t>
            </a:r>
            <a:r>
              <a:rPr lang="ko-KR" altLang="en-US" dirty="0" smtClean="0"/>
              <a:t>로 냉각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가공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마르텐사이트</a:t>
            </a:r>
            <a:r>
              <a:rPr lang="ko-KR" altLang="en-US" dirty="0" smtClean="0"/>
              <a:t> 변태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탄소와 </a:t>
            </a:r>
            <a:r>
              <a:rPr lang="en-US" altLang="ko-KR" dirty="0" smtClean="0"/>
              <a:t>Ni, Cr</a:t>
            </a:r>
            <a:r>
              <a:rPr lang="ko-KR" altLang="en-US" dirty="0" smtClean="0"/>
              <a:t>이 함유된 강에 적용한다</a:t>
            </a:r>
            <a:r>
              <a:rPr lang="en-US" altLang="ko-KR" dirty="0" smtClean="0"/>
              <a:t>. (IT curve</a:t>
            </a:r>
            <a:r>
              <a:rPr lang="ko-KR" altLang="en-US" dirty="0" smtClean="0"/>
              <a:t>가 오른쪽으로 이동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용접성이</a:t>
            </a:r>
            <a:r>
              <a:rPr lang="ko-KR" altLang="en-US" dirty="0" smtClean="0"/>
              <a:t> 불량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실용화에 문제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Deformation Induced </a:t>
            </a:r>
            <a:r>
              <a:rPr lang="en-US" altLang="ko-KR" dirty="0" err="1" smtClean="0"/>
              <a:t>Martensite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-&gt; </a:t>
            </a:r>
            <a:r>
              <a:rPr lang="ko-KR" altLang="en-US" dirty="0" smtClean="0"/>
              <a:t>소성변형에 대한 불안정성이나 </a:t>
            </a:r>
            <a:r>
              <a:rPr lang="en-US" altLang="ko-KR" dirty="0" smtClean="0"/>
              <a:t>Necking</a:t>
            </a:r>
            <a:r>
              <a:rPr lang="ko-KR" altLang="en-US" dirty="0" smtClean="0"/>
              <a:t>에 대한 저항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성이 증가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높은 강도와 연성 유지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56036" r="63256" b="17462"/>
          <a:stretch/>
        </p:blipFill>
        <p:spPr>
          <a:xfrm rot="10800000">
            <a:off x="6372200" y="3429319"/>
            <a:ext cx="274452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11623</TotalTime>
  <Words>2095</Words>
  <Application>Microsoft Office PowerPoint</Application>
  <PresentationFormat>화면 슬라이드 쇼(4:3)</PresentationFormat>
  <Paragraphs>441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Arial</vt:lpstr>
      <vt:lpstr>맑은 고딕</vt:lpstr>
      <vt:lpstr>ＭＳ Ｐゴシック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KH.KIM</cp:lastModifiedBy>
  <cp:revision>490</cp:revision>
  <cp:lastPrinted>2013-11-01T06:09:17Z</cp:lastPrinted>
  <dcterms:created xsi:type="dcterms:W3CDTF">2013-10-29T08:23:07Z</dcterms:created>
  <dcterms:modified xsi:type="dcterms:W3CDTF">2016-05-09T13:28:42Z</dcterms:modified>
</cp:coreProperties>
</file>