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61A8E-18C7-40AD-8380-8898EB8F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9381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Finding </a:t>
            </a:r>
            <a:r>
              <a:rPr lang="fr-FR" sz="4400" dirty="0" err="1"/>
              <a:t>attractors</a:t>
            </a:r>
            <a:r>
              <a:rPr lang="fr-FR" sz="4400" dirty="0"/>
              <a:t> in </a:t>
            </a:r>
            <a:r>
              <a:rPr lang="fr-FR" sz="4400" dirty="0" err="1"/>
              <a:t>asynchronous</a:t>
            </a:r>
            <a:r>
              <a:rPr lang="fr-FR" sz="4400" dirty="0"/>
              <a:t> </a:t>
            </a:r>
            <a:r>
              <a:rPr lang="fr-FR" sz="4400" dirty="0" err="1"/>
              <a:t>boolean</a:t>
            </a:r>
            <a:r>
              <a:rPr lang="fr-FR" sz="4400" dirty="0"/>
              <a:t> networks </a:t>
            </a:r>
            <a:r>
              <a:rPr lang="fr-FR" sz="4400" dirty="0" err="1"/>
              <a:t>using</a:t>
            </a:r>
            <a:r>
              <a:rPr lang="fr-FR" sz="4400" dirty="0"/>
              <a:t> an SMT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2A0022-6BBA-486E-B5E8-A4D72BF19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859559"/>
            <a:ext cx="2419015" cy="440573"/>
          </a:xfrm>
        </p:spPr>
        <p:txBody>
          <a:bodyPr/>
          <a:lstStyle/>
          <a:p>
            <a:r>
              <a:rPr lang="fr-FR" dirty="0"/>
              <a:t>Alexis Tricot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97DFA14-E21E-45B7-921A-AD605893BCEA}"/>
              </a:ext>
            </a:extLst>
          </p:cNvPr>
          <p:cNvSpPr txBox="1">
            <a:spLocks/>
          </p:cNvSpPr>
          <p:nvPr/>
        </p:nvSpPr>
        <p:spPr>
          <a:xfrm>
            <a:off x="9085597" y="5859559"/>
            <a:ext cx="2419015" cy="440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LS2N – 12/06/2018</a:t>
            </a:r>
          </a:p>
        </p:txBody>
      </p:sp>
    </p:spTree>
    <p:extLst>
      <p:ext uri="{BB962C8B-B14F-4D97-AF65-F5344CB8AC3E}">
        <p14:creationId xmlns:p14="http://schemas.microsoft.com/office/powerpoint/2010/main" val="31842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9C91B-14D3-44FC-92F8-44180498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Crucial </a:t>
            </a:r>
            <a:r>
              <a:rPr lang="fr-FR" dirty="0" err="1"/>
              <a:t>remark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9388688-01BF-4339-ACC5-366E6FD4EB51}"/>
              </a:ext>
            </a:extLst>
          </p:cNvPr>
          <p:cNvSpPr txBox="1">
            <a:spLocks/>
          </p:cNvSpPr>
          <p:nvPr/>
        </p:nvSpPr>
        <p:spPr>
          <a:xfrm>
            <a:off x="2592925" y="2538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</a:rPr>
              <a:t>If f(k→1-k)</a:t>
            </a:r>
            <a:r>
              <a:rPr lang="fr-FR" baseline="-25000" dirty="0">
                <a:solidFill>
                  <a:schemeClr val="tx1"/>
                </a:solidFill>
              </a:rPr>
              <a:t>|C </a:t>
            </a:r>
            <a:r>
              <a:rPr lang="fr-FR" dirty="0">
                <a:solidFill>
                  <a:schemeClr val="tx1"/>
                </a:solidFill>
              </a:rPr>
              <a:t>= 0 for k in C,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{ C ; * }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a basin of attraction.</a:t>
            </a:r>
          </a:p>
        </p:txBody>
      </p:sp>
    </p:spTree>
    <p:extLst>
      <p:ext uri="{BB962C8B-B14F-4D97-AF65-F5344CB8AC3E}">
        <p14:creationId xmlns:p14="http://schemas.microsoft.com/office/powerpoint/2010/main" val="86283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3E3F-BEBD-445A-9E0F-A126151B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574"/>
          </a:xfrm>
        </p:spPr>
        <p:txBody>
          <a:bodyPr>
            <a:normAutofit fontScale="90000"/>
          </a:bodyPr>
          <a:lstStyle/>
          <a:p>
            <a:r>
              <a:rPr lang="fr-FR" dirty="0"/>
              <a:t>General </a:t>
            </a:r>
            <a:r>
              <a:rPr lang="fr-FR" dirty="0" err="1"/>
              <a:t>principle</a:t>
            </a:r>
            <a:r>
              <a:rPr lang="fr-FR" dirty="0"/>
              <a:t> of the </a:t>
            </a:r>
            <a:r>
              <a:rPr lang="fr-FR" dirty="0" err="1"/>
              <a:t>algorithm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BBA72-68D1-46B1-8290-E26241F7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684"/>
            <a:ext cx="8915400" cy="4451538"/>
          </a:xfrm>
        </p:spPr>
        <p:txBody>
          <a:bodyPr/>
          <a:lstStyle/>
          <a:p>
            <a:r>
              <a:rPr lang="fr-FR" dirty="0"/>
              <a:t>Select a</a:t>
            </a:r>
            <a:r>
              <a:rPr lang="fr-FR" baseline="-25000" dirty="0"/>
              <a:t>0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minimizes</a:t>
            </a:r>
            <a:r>
              <a:rPr lang="fr-FR" dirty="0"/>
              <a:t> f(k</a:t>
            </a:r>
            <a:r>
              <a:rPr lang="fr-FR" dirty="0">
                <a:solidFill>
                  <a:schemeClr val="tx1"/>
                </a:solidFill>
              </a:rPr>
              <a:t> →1-k).</a:t>
            </a:r>
          </a:p>
          <a:p>
            <a:r>
              <a:rPr lang="fr-FR" dirty="0">
                <a:solidFill>
                  <a:schemeClr val="tx1"/>
                </a:solidFill>
              </a:rPr>
              <a:t>Set of conditions C = { 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}.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Step</a:t>
            </a:r>
            <a:r>
              <a:rPr lang="fr-FR" b="1" dirty="0">
                <a:solidFill>
                  <a:schemeClr val="tx1"/>
                </a:solidFill>
              </a:rPr>
              <a:t> A(a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  <a:r>
              <a:rPr lang="fr-FR" b="1" dirty="0">
                <a:solidFill>
                  <a:schemeClr val="tx1"/>
                </a:solidFill>
              </a:rPr>
              <a:t>)</a:t>
            </a:r>
            <a:r>
              <a:rPr lang="fr-FR" dirty="0">
                <a:solidFill>
                  <a:schemeClr val="tx1"/>
                </a:solidFill>
              </a:rPr>
              <a:t> : Select candidate k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conditions of 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→a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minimizes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f(a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→a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r>
              <a:rPr lang="fr-FR" dirty="0">
                <a:solidFill>
                  <a:schemeClr val="tx1"/>
                </a:solidFill>
              </a:rPr>
              <a:t>  +  f(k →1-k)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Let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candidate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b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. </a:t>
            </a: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b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to C.</a:t>
            </a:r>
          </a:p>
          <a:p>
            <a:r>
              <a:rPr lang="fr-FR" dirty="0">
                <a:solidFill>
                  <a:schemeClr val="tx1"/>
                </a:solidFill>
              </a:rPr>
              <a:t>If f(a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 →a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)|C </a:t>
            </a:r>
            <a:r>
              <a:rPr lang="fr-FR" dirty="0"/>
              <a:t>≠</a:t>
            </a:r>
            <a:r>
              <a:rPr lang="fr-FR" dirty="0">
                <a:solidFill>
                  <a:schemeClr val="tx1"/>
                </a:solidFill>
              </a:rPr>
              <a:t> 0, restart A(a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).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, restart A(k) for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k in C for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f(k →1-k)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/>
              <a:t>≠ 0</a:t>
            </a:r>
            <a:r>
              <a:rPr lang="fr-FR" dirty="0">
                <a:solidFill>
                  <a:schemeClr val="tx1"/>
                </a:solidFill>
              </a:rPr>
              <a:t>. </a:t>
            </a:r>
            <a:r>
              <a:rPr lang="fr-FR" dirty="0" err="1">
                <a:solidFill>
                  <a:schemeClr val="tx1"/>
                </a:solidFill>
              </a:rPr>
              <a:t>Here</a:t>
            </a:r>
            <a:r>
              <a:rPr lang="fr-FR" dirty="0">
                <a:solidFill>
                  <a:schemeClr val="tx1"/>
                </a:solidFill>
              </a:rPr>
              <a:t>, the first one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A(b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) for </a:t>
            </a: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r>
              <a:rPr lang="fr-FR" dirty="0">
                <a:solidFill>
                  <a:schemeClr val="tx1"/>
                </a:solidFill>
              </a:rPr>
              <a:t> stops </a:t>
            </a:r>
            <a:r>
              <a:rPr lang="fr-FR" dirty="0" err="1">
                <a:solidFill>
                  <a:schemeClr val="tx1"/>
                </a:solidFill>
              </a:rPr>
              <a:t>either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-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all </a:t>
            </a:r>
            <a:r>
              <a:rPr lang="fr-FR" dirty="0" err="1">
                <a:solidFill>
                  <a:schemeClr val="tx1"/>
                </a:solidFill>
              </a:rPr>
              <a:t>terms</a:t>
            </a:r>
            <a:r>
              <a:rPr lang="fr-FR" dirty="0">
                <a:solidFill>
                  <a:schemeClr val="tx1"/>
                </a:solidFill>
              </a:rPr>
              <a:t> f(k →1-k)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null</a:t>
            </a:r>
            <a:r>
              <a:rPr lang="fr-FR" dirty="0">
                <a:solidFill>
                  <a:schemeClr val="tx1"/>
                </a:solidFill>
              </a:rPr>
              <a:t>.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found</a:t>
            </a:r>
            <a:r>
              <a:rPr lang="fr-FR" dirty="0">
                <a:solidFill>
                  <a:schemeClr val="tx1"/>
                </a:solidFill>
              </a:rPr>
              <a:t> a basin.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-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for all k in C s.t. f(k →1-k)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/>
              <a:t>≠</a:t>
            </a:r>
            <a:r>
              <a:rPr lang="fr-FR" dirty="0">
                <a:solidFill>
                  <a:schemeClr val="tx1"/>
                </a:solidFill>
              </a:rPr>
              <a:t> 0, all the conditions of k → 1-k are 			</a:t>
            </a:r>
            <a:r>
              <a:rPr lang="fr-FR" dirty="0" err="1">
                <a:solidFill>
                  <a:schemeClr val="tx1"/>
                </a:solidFill>
              </a:rPr>
              <a:t>already</a:t>
            </a:r>
            <a:r>
              <a:rPr lang="fr-FR" dirty="0">
                <a:solidFill>
                  <a:schemeClr val="tx1"/>
                </a:solidFill>
              </a:rPr>
              <a:t> in 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6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81D04-8C80-48EB-9B7B-5F4BFFE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EEED2-EAD5-4FCF-97CC-C085C686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to restart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first run</a:t>
            </a:r>
          </a:p>
          <a:p>
            <a:pPr lvl="1"/>
            <a:r>
              <a:rPr lang="fr-FR" dirty="0" err="1"/>
              <a:t>Going</a:t>
            </a:r>
            <a:r>
              <a:rPr lang="fr-FR" dirty="0"/>
              <a:t> down (and up) in the </a:t>
            </a:r>
            <a:r>
              <a:rPr lang="fr-FR" dirty="0" err="1"/>
              <a:t>dependencies</a:t>
            </a:r>
            <a:r>
              <a:rPr lang="fr-FR" dirty="0"/>
              <a:t> of basins</a:t>
            </a:r>
          </a:p>
          <a:p>
            <a:pPr lvl="1"/>
            <a:r>
              <a:rPr lang="fr-FR" dirty="0" err="1"/>
              <a:t>Removing</a:t>
            </a:r>
            <a:r>
              <a:rPr lang="fr-FR" dirty="0"/>
              <a:t> conditions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dealt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) Use the SMT (SMCHR) to </a:t>
            </a:r>
            <a:r>
              <a:rPr lang="fr-FR" dirty="0" err="1"/>
              <a:t>locate</a:t>
            </a:r>
            <a:r>
              <a:rPr lang="fr-FR" dirty="0"/>
              <a:t> more </a:t>
            </a:r>
            <a:r>
              <a:rPr lang="fr-FR" dirty="0" err="1"/>
              <a:t>complex</a:t>
            </a:r>
            <a:r>
              <a:rPr lang="fr-FR" dirty="0"/>
              <a:t> basins</a:t>
            </a:r>
          </a:p>
          <a:p>
            <a:pPr lvl="1"/>
            <a:r>
              <a:rPr lang="fr-FR" dirty="0"/>
              <a:t>Right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point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checks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stable set.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5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A1A37D1-A2B1-4FE8-BFF8-F414B1780D4C}"/>
              </a:ext>
            </a:extLst>
          </p:cNvPr>
          <p:cNvSpPr txBox="1">
            <a:spLocks/>
          </p:cNvSpPr>
          <p:nvPr/>
        </p:nvSpPr>
        <p:spPr>
          <a:xfrm>
            <a:off x="2522099" y="557868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strike="sngStrike" dirty="0"/>
              <a:t>Finding </a:t>
            </a:r>
            <a:r>
              <a:rPr lang="fr-FR" sz="4000" strike="sngStrike" dirty="0" err="1"/>
              <a:t>attractors</a:t>
            </a:r>
            <a:r>
              <a:rPr lang="fr-FR" sz="4000" strike="sngStrike" dirty="0"/>
              <a:t> in </a:t>
            </a:r>
            <a:r>
              <a:rPr lang="fr-FR" sz="4000" strike="sngStrike" dirty="0" err="1"/>
              <a:t>asynchronous</a:t>
            </a:r>
            <a:r>
              <a:rPr lang="fr-FR" sz="4000" strike="sngStrike" dirty="0"/>
              <a:t> </a:t>
            </a:r>
            <a:r>
              <a:rPr lang="fr-FR" sz="4000" strike="sngStrike" dirty="0" err="1"/>
              <a:t>boolean</a:t>
            </a:r>
            <a:r>
              <a:rPr lang="fr-FR" sz="4000" strike="sngStrike" dirty="0"/>
              <a:t> networks </a:t>
            </a:r>
            <a:r>
              <a:rPr lang="fr-FR" sz="4000" strike="sngStrike" dirty="0" err="1"/>
              <a:t>using</a:t>
            </a:r>
            <a:r>
              <a:rPr lang="fr-FR" sz="4000" strike="sngStrike" dirty="0"/>
              <a:t> an SMT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13ADD6D-74E0-4B69-A51E-C0AF03FB9EDB}"/>
              </a:ext>
            </a:extLst>
          </p:cNvPr>
          <p:cNvSpPr txBox="1">
            <a:spLocks/>
          </p:cNvSpPr>
          <p:nvPr/>
        </p:nvSpPr>
        <p:spPr>
          <a:xfrm>
            <a:off x="2522100" y="2546587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400" dirty="0"/>
              <a:t>Finding basins of attraction in </a:t>
            </a:r>
            <a:r>
              <a:rPr lang="fr-FR" sz="4400" dirty="0" err="1"/>
              <a:t>asynchronous</a:t>
            </a:r>
            <a:r>
              <a:rPr lang="fr-FR" sz="4400" dirty="0"/>
              <a:t> </a:t>
            </a:r>
            <a:r>
              <a:rPr lang="fr-FR" sz="4400" dirty="0" err="1"/>
              <a:t>boolean</a:t>
            </a:r>
            <a:r>
              <a:rPr lang="fr-FR" sz="4400" dirty="0"/>
              <a:t> networks by </a:t>
            </a:r>
            <a:r>
              <a:rPr lang="fr-FR" sz="4400" dirty="0" err="1"/>
              <a:t>static</a:t>
            </a:r>
            <a:r>
              <a:rPr lang="fr-FR" sz="4400" dirty="0"/>
              <a:t> </a:t>
            </a:r>
            <a:r>
              <a:rPr lang="fr-FR" sz="4400" dirty="0" err="1"/>
              <a:t>analysis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6E7A6-5646-4B00-B2BE-938D879E0A7D}"/>
              </a:ext>
            </a:extLst>
          </p:cNvPr>
          <p:cNvSpPr txBox="1"/>
          <p:nvPr/>
        </p:nvSpPr>
        <p:spPr>
          <a:xfrm>
            <a:off x="4682767" y="4811844"/>
            <a:ext cx="459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(and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sometimes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an SMT)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957F612-C284-4308-AD83-5F6C2E1A6F07}"/>
              </a:ext>
            </a:extLst>
          </p:cNvPr>
          <p:cNvSpPr txBox="1">
            <a:spLocks/>
          </p:cNvSpPr>
          <p:nvPr/>
        </p:nvSpPr>
        <p:spPr>
          <a:xfrm>
            <a:off x="2522100" y="5859559"/>
            <a:ext cx="2419015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Alexis Tricot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9342525-DD25-4373-8ADE-C8721F2F2D94}"/>
              </a:ext>
            </a:extLst>
          </p:cNvPr>
          <p:cNvSpPr txBox="1">
            <a:spLocks/>
          </p:cNvSpPr>
          <p:nvPr/>
        </p:nvSpPr>
        <p:spPr>
          <a:xfrm>
            <a:off x="9018484" y="5859559"/>
            <a:ext cx="2419015" cy="440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LS2N – 12/06/2018</a:t>
            </a:r>
          </a:p>
        </p:txBody>
      </p:sp>
    </p:spTree>
    <p:extLst>
      <p:ext uri="{BB962C8B-B14F-4D97-AF65-F5344CB8AC3E}">
        <p14:creationId xmlns:p14="http://schemas.microsoft.com/office/powerpoint/2010/main" val="36649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F5E9C-6BBA-4154-B160-DCAAA67F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0F29B-01EB-47BF-B1F6-A6AFABFA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4423984" cy="3777622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Lyon</a:t>
            </a:r>
          </a:p>
          <a:p>
            <a:r>
              <a:rPr lang="fr-FR" dirty="0"/>
              <a:t>3rd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 in Ecole Polytechnique, in Palaiseau</a:t>
            </a:r>
          </a:p>
          <a:p>
            <a:r>
              <a:rPr lang="fr-FR" dirty="0" err="1"/>
              <a:t>Engineer</a:t>
            </a:r>
            <a:r>
              <a:rPr lang="fr-FR" dirty="0"/>
              <a:t> </a:t>
            </a:r>
            <a:r>
              <a:rPr lang="fr-FR" dirty="0" err="1"/>
              <a:t>specialized</a:t>
            </a:r>
            <a:r>
              <a:rPr lang="fr-FR" dirty="0"/>
              <a:t> in </a:t>
            </a:r>
            <a:r>
              <a:rPr lang="fr-FR" dirty="0" err="1"/>
              <a:t>bioinformatics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B42F00A-EF84-4752-AF64-D3C21BD2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76" y="2133600"/>
            <a:ext cx="45000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8CEFA-67AE-4D15-81AF-1B93BC9B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D49A6-8E3C-4B41-B80A-61736DBB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model : </a:t>
            </a:r>
            <a:r>
              <a:rPr lang="fr-FR" dirty="0" err="1"/>
              <a:t>automata</a:t>
            </a:r>
            <a:r>
              <a:rPr lang="fr-FR" dirty="0"/>
              <a:t> network</a:t>
            </a:r>
          </a:p>
          <a:p>
            <a:endParaRPr lang="fr-FR" dirty="0"/>
          </a:p>
          <a:p>
            <a:r>
              <a:rPr lang="fr-FR" dirty="0"/>
              <a:t>A few </a:t>
            </a:r>
            <a:r>
              <a:rPr lang="fr-FR" dirty="0" err="1"/>
              <a:t>remarks</a:t>
            </a:r>
            <a:r>
              <a:rPr lang="fr-FR" dirty="0"/>
              <a:t> on </a:t>
            </a:r>
            <a:r>
              <a:rPr lang="fr-FR" dirty="0" err="1"/>
              <a:t>attractors</a:t>
            </a:r>
            <a:r>
              <a:rPr lang="fr-FR" dirty="0"/>
              <a:t> and basins of attraction</a:t>
            </a:r>
          </a:p>
          <a:p>
            <a:endParaRPr lang="fr-FR" dirty="0"/>
          </a:p>
          <a:p>
            <a:r>
              <a:rPr lang="fr-FR" dirty="0"/>
              <a:t>Finding « </a:t>
            </a:r>
            <a:r>
              <a:rPr lang="fr-FR" dirty="0" err="1"/>
              <a:t>rules</a:t>
            </a:r>
            <a:r>
              <a:rPr lang="fr-FR" dirty="0"/>
              <a:t> » </a:t>
            </a:r>
            <a:r>
              <a:rPr lang="fr-FR" dirty="0" err="1"/>
              <a:t>creating</a:t>
            </a:r>
            <a:r>
              <a:rPr lang="fr-FR" dirty="0"/>
              <a:t> basins</a:t>
            </a:r>
          </a:p>
          <a:p>
            <a:endParaRPr lang="fr-FR" dirty="0"/>
          </a:p>
          <a:p>
            <a:r>
              <a:rPr lang="fr-FR" dirty="0"/>
              <a:t>General </a:t>
            </a:r>
            <a:r>
              <a:rPr lang="fr-FR" dirty="0" err="1"/>
              <a:t>principle</a:t>
            </a:r>
            <a:r>
              <a:rPr lang="fr-FR" dirty="0"/>
              <a:t> of the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4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FEE5D-E192-494F-8087-93938754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Model : </a:t>
            </a:r>
            <a:r>
              <a:rPr lang="fr-FR" dirty="0" err="1"/>
              <a:t>automata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2B958-B51D-4CA4-9A47-76BBD939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Our network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Boolean</a:t>
            </a:r>
          </a:p>
          <a:p>
            <a:pPr lvl="1"/>
            <a:r>
              <a:rPr lang="fr-FR" dirty="0" err="1"/>
              <a:t>Asynchronous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Our transitions look like </a:t>
            </a:r>
            <a:r>
              <a:rPr lang="fr-FR" dirty="0" err="1"/>
              <a:t>this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initial state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C99FC8A-6ADD-4870-9DAB-BC001292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38373"/>
              </p:ext>
            </p:extLst>
          </p:nvPr>
        </p:nvGraphicFramePr>
        <p:xfrm>
          <a:off x="3739625" y="4022411"/>
          <a:ext cx="47127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749">
                  <a:extLst>
                    <a:ext uri="{9D8B030D-6E8A-4147-A177-3AD203B41FA5}">
                      <a16:colId xmlns:a16="http://schemas.microsoft.com/office/drawing/2014/main" val="3592036793"/>
                    </a:ext>
                  </a:extLst>
                </a:gridCol>
              </a:tblGrid>
              <a:tr h="857464">
                <a:tc>
                  <a:txBody>
                    <a:bodyPr/>
                    <a:lstStyle/>
                    <a:p>
                      <a:r>
                        <a:rPr lang="fr-FR" b="0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 : 0 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1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= 0 and c = 1 and e = 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 : 0 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1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= 0 and c = 0 </a:t>
                      </a:r>
                      <a:endParaRPr lang="fr-FR" dirty="0">
                        <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 : 0 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1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= 0 and f = 0</a:t>
                      </a:r>
                      <a:endParaRPr lang="fr-FR" dirty="0">
                        <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2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999C4-8A87-4B7A-BFED-D3BBA5B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 few </a:t>
            </a:r>
            <a:r>
              <a:rPr lang="fr-FR" dirty="0" err="1"/>
              <a:t>remarks</a:t>
            </a:r>
            <a:r>
              <a:rPr lang="fr-FR" dirty="0"/>
              <a:t> on </a:t>
            </a:r>
            <a:r>
              <a:rPr lang="fr-FR" dirty="0" err="1"/>
              <a:t>attractors</a:t>
            </a:r>
            <a:r>
              <a:rPr lang="fr-FR" dirty="0"/>
              <a:t> and basins of attraction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6CF2C-4EA5-4BC0-85BD-B31E8CD2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Let E </a:t>
            </a:r>
            <a:r>
              <a:rPr lang="fr-FR" dirty="0" err="1"/>
              <a:t>be</a:t>
            </a:r>
            <a:r>
              <a:rPr lang="fr-FR" dirty="0"/>
              <a:t> the set of the global states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automata</a:t>
            </a:r>
            <a:r>
              <a:rPr lang="fr-FR" dirty="0"/>
              <a:t> network (AN).</a:t>
            </a:r>
          </a:p>
          <a:p>
            <a:pPr marL="0" indent="0">
              <a:buNone/>
            </a:pPr>
            <a:r>
              <a:rPr lang="fr-FR" dirty="0"/>
              <a:t>A </a:t>
            </a:r>
            <a:r>
              <a:rPr lang="fr-FR" dirty="0" err="1"/>
              <a:t>subset</a:t>
            </a:r>
            <a:r>
              <a:rPr lang="fr-FR" dirty="0"/>
              <a:t> A of E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attractor</a:t>
            </a:r>
            <a:r>
              <a:rPr lang="fr-FR" dirty="0"/>
              <a:t> </a:t>
            </a:r>
            <a:r>
              <a:rPr lang="fr-FR" dirty="0" err="1"/>
              <a:t>iff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- 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terminal </a:t>
            </a:r>
            <a:r>
              <a:rPr lang="fr-FR" dirty="0"/>
              <a:t>: </a:t>
            </a:r>
            <a:r>
              <a:rPr lang="fr-FR" dirty="0" err="1"/>
              <a:t>from</a:t>
            </a:r>
            <a:r>
              <a:rPr lang="fr-FR" dirty="0"/>
              <a:t> an </a:t>
            </a:r>
            <a:r>
              <a:rPr lang="fr-FR" dirty="0" err="1"/>
              <a:t>element</a:t>
            </a:r>
            <a:r>
              <a:rPr lang="fr-FR" dirty="0"/>
              <a:t> of A,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of A are </a:t>
            </a:r>
            <a:r>
              <a:rPr lang="fr-FR" dirty="0" err="1"/>
              <a:t>reachable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dirty="0"/>
              <a:t>- 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strongly</a:t>
            </a:r>
            <a:r>
              <a:rPr lang="fr-FR" b="1" dirty="0"/>
              <a:t> </a:t>
            </a:r>
            <a:r>
              <a:rPr lang="fr-FR" b="1" dirty="0" err="1"/>
              <a:t>connected</a:t>
            </a:r>
            <a:r>
              <a:rPr lang="fr-FR" dirty="0"/>
              <a:t> : </a:t>
            </a:r>
            <a:r>
              <a:rPr lang="fr-FR" dirty="0" err="1"/>
              <a:t>from</a:t>
            </a:r>
            <a:r>
              <a:rPr lang="fr-FR" dirty="0"/>
              <a:t> an </a:t>
            </a:r>
            <a:r>
              <a:rPr lang="fr-FR" dirty="0" err="1"/>
              <a:t>element</a:t>
            </a:r>
            <a:r>
              <a:rPr lang="fr-FR" dirty="0"/>
              <a:t> of A, all </a:t>
            </a:r>
            <a:r>
              <a:rPr lang="fr-FR" dirty="0" err="1"/>
              <a:t>elements</a:t>
            </a:r>
            <a:r>
              <a:rPr lang="fr-FR" dirty="0"/>
              <a:t> of A are 									   </a:t>
            </a:r>
            <a:r>
              <a:rPr lang="fr-FR" dirty="0" err="1"/>
              <a:t>reachable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A basin of attraction,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b="1" dirty="0"/>
              <a:t>terminal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 </a:t>
            </a:r>
            <a:r>
              <a:rPr lang="fr-FR" dirty="0" err="1"/>
              <a:t>subsets</a:t>
            </a:r>
            <a:r>
              <a:rPr lang="fr-FR" dirty="0"/>
              <a:t> of 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out, </a:t>
            </a:r>
            <a:r>
              <a:rPr lang="fr-FR" i="1" dirty="0" err="1"/>
              <a:t>ie</a:t>
            </a:r>
            <a:r>
              <a:rPr lang="fr-FR" dirty="0"/>
              <a:t> stable </a:t>
            </a:r>
            <a:r>
              <a:rPr lang="fr-FR" dirty="0" err="1"/>
              <a:t>subsets</a:t>
            </a:r>
            <a:r>
              <a:rPr lang="fr-FR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5632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A6133-C37A-48AD-A241-AFA1A010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 few </a:t>
            </a:r>
            <a:r>
              <a:rPr lang="fr-FR" dirty="0" err="1"/>
              <a:t>remarks</a:t>
            </a:r>
            <a:r>
              <a:rPr lang="fr-FR" dirty="0"/>
              <a:t> on </a:t>
            </a:r>
            <a:r>
              <a:rPr lang="fr-FR" dirty="0" err="1"/>
              <a:t>attractors</a:t>
            </a:r>
            <a:r>
              <a:rPr lang="fr-FR" dirty="0"/>
              <a:t> and basins of attraction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9A77-C229-4735-9B79-4CCCDBAC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221410"/>
            <a:ext cx="8911687" cy="1689811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Knowing</a:t>
            </a:r>
            <a:r>
              <a:rPr lang="fr-FR" dirty="0"/>
              <a:t> the basins </a:t>
            </a:r>
            <a:r>
              <a:rPr lang="fr-FR" dirty="0" err="1"/>
              <a:t>gives</a:t>
            </a:r>
            <a:r>
              <a:rPr lang="fr-FR" dirty="0"/>
              <a:t> a lot of information about the </a:t>
            </a:r>
            <a:r>
              <a:rPr lang="fr-FR" dirty="0" err="1"/>
              <a:t>dynamics</a:t>
            </a:r>
            <a:r>
              <a:rPr lang="fr-FR" dirty="0"/>
              <a:t> of the graph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DBE19-5395-4414-9F2E-4834F8E3E172}"/>
              </a:ext>
            </a:extLst>
          </p:cNvPr>
          <p:cNvSpPr/>
          <p:nvPr/>
        </p:nvSpPr>
        <p:spPr>
          <a:xfrm>
            <a:off x="2762776" y="2133600"/>
            <a:ext cx="2075388" cy="199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7A265-27AD-4796-8F93-6A288B165BA1}"/>
              </a:ext>
            </a:extLst>
          </p:cNvPr>
          <p:cNvSpPr/>
          <p:nvPr/>
        </p:nvSpPr>
        <p:spPr>
          <a:xfrm>
            <a:off x="2762775" y="3131540"/>
            <a:ext cx="2075388" cy="997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805E619-F6E1-46AA-ADFE-9E8631F8F270}"/>
              </a:ext>
            </a:extLst>
          </p:cNvPr>
          <p:cNvCxnSpPr>
            <a:cxnSpLocks/>
          </p:cNvCxnSpPr>
          <p:nvPr/>
        </p:nvCxnSpPr>
        <p:spPr>
          <a:xfrm>
            <a:off x="3800213" y="2567031"/>
            <a:ext cx="0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14413E-22F5-40D8-8052-D269B3306905}"/>
              </a:ext>
            </a:extLst>
          </p:cNvPr>
          <p:cNvSpPr/>
          <p:nvPr/>
        </p:nvSpPr>
        <p:spPr>
          <a:xfrm>
            <a:off x="5821960" y="2133600"/>
            <a:ext cx="2075387" cy="199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B847C-70B1-4D89-81B9-7001B2180E34}"/>
              </a:ext>
            </a:extLst>
          </p:cNvPr>
          <p:cNvSpPr/>
          <p:nvPr/>
        </p:nvSpPr>
        <p:spPr>
          <a:xfrm>
            <a:off x="6837028" y="2133599"/>
            <a:ext cx="1060319" cy="19958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8ABD2C3-CCF7-4006-B35D-D8A99761347D}"/>
              </a:ext>
            </a:extLst>
          </p:cNvPr>
          <p:cNvCxnSpPr/>
          <p:nvPr/>
        </p:nvCxnSpPr>
        <p:spPr>
          <a:xfrm>
            <a:off x="6354661" y="3139929"/>
            <a:ext cx="96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83829-74B0-4045-BB17-A6B46F47D4F6}"/>
              </a:ext>
            </a:extLst>
          </p:cNvPr>
          <p:cNvSpPr/>
          <p:nvPr/>
        </p:nvSpPr>
        <p:spPr>
          <a:xfrm>
            <a:off x="9429225" y="2133599"/>
            <a:ext cx="2075387" cy="199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AF170-D746-498F-AF1B-4D569EF157B1}"/>
              </a:ext>
            </a:extLst>
          </p:cNvPr>
          <p:cNvSpPr/>
          <p:nvPr/>
        </p:nvSpPr>
        <p:spPr>
          <a:xfrm>
            <a:off x="10444803" y="2133601"/>
            <a:ext cx="1059809" cy="9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5AFFC-22AF-432C-98BD-0AD33E950C33}"/>
              </a:ext>
            </a:extLst>
          </p:cNvPr>
          <p:cNvSpPr/>
          <p:nvPr/>
        </p:nvSpPr>
        <p:spPr>
          <a:xfrm>
            <a:off x="9429225" y="3131540"/>
            <a:ext cx="1118534" cy="9979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AAEE9-C751-4211-9C0C-1DF7B2F90882}"/>
              </a:ext>
            </a:extLst>
          </p:cNvPr>
          <p:cNvSpPr/>
          <p:nvPr/>
        </p:nvSpPr>
        <p:spPr>
          <a:xfrm>
            <a:off x="10444803" y="3131540"/>
            <a:ext cx="1059810" cy="9979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33B1CC8-6079-4998-A46A-4CBE6CDE0273}"/>
              </a:ext>
            </a:extLst>
          </p:cNvPr>
          <p:cNvCxnSpPr>
            <a:cxnSpLocks/>
          </p:cNvCxnSpPr>
          <p:nvPr/>
        </p:nvCxnSpPr>
        <p:spPr>
          <a:xfrm>
            <a:off x="10192624" y="2567031"/>
            <a:ext cx="6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90287C-0AD0-4077-BF71-E43B22B69129}"/>
              </a:ext>
            </a:extLst>
          </p:cNvPr>
          <p:cNvCxnSpPr/>
          <p:nvPr/>
        </p:nvCxnSpPr>
        <p:spPr>
          <a:xfrm>
            <a:off x="9957732" y="2709644"/>
            <a:ext cx="0" cy="71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52E6859-5C38-45A6-AA3F-9F96E7ED367F}"/>
              </a:ext>
            </a:extLst>
          </p:cNvPr>
          <p:cNvCxnSpPr>
            <a:cxnSpLocks/>
          </p:cNvCxnSpPr>
          <p:nvPr/>
        </p:nvCxnSpPr>
        <p:spPr>
          <a:xfrm flipV="1">
            <a:off x="10167457" y="3615655"/>
            <a:ext cx="620785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84BED3-3675-4806-88C1-F000665C1EFF}"/>
              </a:ext>
            </a:extLst>
          </p:cNvPr>
          <p:cNvCxnSpPr>
            <a:cxnSpLocks/>
          </p:cNvCxnSpPr>
          <p:nvPr/>
        </p:nvCxnSpPr>
        <p:spPr>
          <a:xfrm>
            <a:off x="10973311" y="2709644"/>
            <a:ext cx="0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igne Plus 29">
            <a:extLst>
              <a:ext uri="{FF2B5EF4-FFF2-40B4-BE49-F238E27FC236}">
                <a16:creationId xmlns:a16="http://schemas.microsoft.com/office/drawing/2014/main" id="{7F869322-A565-4008-B064-858D37386B97}"/>
              </a:ext>
            </a:extLst>
          </p:cNvPr>
          <p:cNvSpPr/>
          <p:nvPr/>
        </p:nvSpPr>
        <p:spPr>
          <a:xfrm>
            <a:off x="5111689" y="2885813"/>
            <a:ext cx="514527" cy="4865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t égal à 30">
            <a:extLst>
              <a:ext uri="{FF2B5EF4-FFF2-40B4-BE49-F238E27FC236}">
                <a16:creationId xmlns:a16="http://schemas.microsoft.com/office/drawing/2014/main" id="{3F4C3670-DBF8-466C-B77F-690F0E8F5A7A}"/>
              </a:ext>
            </a:extLst>
          </p:cNvPr>
          <p:cNvSpPr/>
          <p:nvPr/>
        </p:nvSpPr>
        <p:spPr>
          <a:xfrm>
            <a:off x="8285525" y="2994870"/>
            <a:ext cx="612400" cy="4341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6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67AC0-3CE2-4DBA-8FCE-2AC6D6B9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684"/>
          </a:xfrm>
        </p:spPr>
        <p:txBody>
          <a:bodyPr>
            <a:normAutofit fontScale="90000"/>
          </a:bodyPr>
          <a:lstStyle/>
          <a:p>
            <a:r>
              <a:rPr lang="fr-FR" dirty="0"/>
              <a:t>Finding « </a:t>
            </a:r>
            <a:r>
              <a:rPr lang="fr-FR" dirty="0" err="1"/>
              <a:t>rules</a:t>
            </a:r>
            <a:r>
              <a:rPr lang="fr-FR" dirty="0"/>
              <a:t> » </a:t>
            </a:r>
            <a:r>
              <a:rPr lang="fr-FR" dirty="0" err="1"/>
              <a:t>creating</a:t>
            </a:r>
            <a:r>
              <a:rPr lang="fr-FR" dirty="0"/>
              <a:t> basins</a:t>
            </a:r>
            <a:br>
              <a:rPr lang="fr-FR" dirty="0"/>
            </a:b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736BEDF-9A1B-4BFC-8FE8-7C31BA25DF20}"/>
              </a:ext>
            </a:extLst>
          </p:cNvPr>
          <p:cNvSpPr txBox="1">
            <a:spLocks/>
          </p:cNvSpPr>
          <p:nvPr/>
        </p:nvSpPr>
        <p:spPr>
          <a:xfrm>
            <a:off x="2589212" y="1305017"/>
            <a:ext cx="8911687" cy="75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	1. A </a:t>
            </a:r>
            <a:r>
              <a:rPr lang="fr-FR" sz="2000" dirty="0" err="1"/>
              <a:t>special</a:t>
            </a:r>
            <a:r>
              <a:rPr lang="fr-FR" sz="2000" dirty="0"/>
              <a:t> type of basin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0878D10-0D3B-44F0-853D-FD81F346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8389"/>
              </p:ext>
            </p:extLst>
          </p:nvPr>
        </p:nvGraphicFramePr>
        <p:xfrm>
          <a:off x="2803788" y="2056701"/>
          <a:ext cx="28084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48">
                  <a:extLst>
                    <a:ext uri="{9D8B030D-6E8A-4147-A177-3AD203B41FA5}">
                      <a16:colId xmlns:a16="http://schemas.microsoft.com/office/drawing/2014/main" val="121268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 : 0 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1</a:t>
                      </a: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: 1 → 0 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6930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9151207-2280-4FB0-B6FE-50E2E3C170E9}"/>
              </a:ext>
            </a:extLst>
          </p:cNvPr>
          <p:cNvSpPr txBox="1"/>
          <p:nvPr/>
        </p:nvSpPr>
        <p:spPr>
          <a:xfrm>
            <a:off x="2835479" y="2874411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→ </a:t>
            </a:r>
            <a:r>
              <a:rPr lang="fr-FR" dirty="0" err="1"/>
              <a:t>gives</a:t>
            </a:r>
            <a:r>
              <a:rPr lang="fr-FR" dirty="0"/>
              <a:t> us the basin { a</a:t>
            </a:r>
            <a:r>
              <a:rPr lang="fr-FR" baseline="-25000" dirty="0"/>
              <a:t>1 </a:t>
            </a:r>
            <a:r>
              <a:rPr lang="fr-FR" dirty="0"/>
              <a:t>; * }</a:t>
            </a:r>
            <a:endParaRPr lang="fr-FR" baseline="-250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0E0287E-BDFF-4769-B7D9-FA87B862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88743"/>
              </p:ext>
            </p:extLst>
          </p:nvPr>
        </p:nvGraphicFramePr>
        <p:xfrm>
          <a:off x="2803788" y="3421373"/>
          <a:ext cx="28084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48">
                  <a:extLst>
                    <a:ext uri="{9D8B030D-6E8A-4147-A177-3AD203B41FA5}">
                      <a16:colId xmlns:a16="http://schemas.microsoft.com/office/drawing/2014/main" val="121268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 : 1 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0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= 0</a:t>
                      </a: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: 1 → 0 </a:t>
                      </a:r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693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1B58C03D-D664-40C0-B21F-7905AD0795E1}"/>
              </a:ext>
            </a:extLst>
          </p:cNvPr>
          <p:cNvSpPr txBox="1"/>
          <p:nvPr/>
        </p:nvSpPr>
        <p:spPr>
          <a:xfrm>
            <a:off x="2835479" y="423908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→ </a:t>
            </a:r>
            <a:r>
              <a:rPr lang="fr-FR" dirty="0" err="1"/>
              <a:t>gives</a:t>
            </a:r>
            <a:r>
              <a:rPr lang="fr-FR" dirty="0"/>
              <a:t> us the basin { a</a:t>
            </a:r>
            <a:r>
              <a:rPr lang="fr-FR" baseline="-25000" dirty="0"/>
              <a:t>1 </a:t>
            </a:r>
            <a:r>
              <a:rPr lang="fr-FR" dirty="0"/>
              <a:t>; b</a:t>
            </a:r>
            <a:r>
              <a:rPr lang="fr-FR" baseline="-25000" dirty="0"/>
              <a:t>1</a:t>
            </a:r>
            <a:r>
              <a:rPr lang="fr-FR" dirty="0"/>
              <a:t> ; * }</a:t>
            </a:r>
            <a:endParaRPr lang="fr-FR" baseline="-25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14EDDE-A905-4F4D-B10C-9D4D25133319}"/>
              </a:ext>
            </a:extLst>
          </p:cNvPr>
          <p:cNvSpPr txBox="1"/>
          <p:nvPr/>
        </p:nvSpPr>
        <p:spPr>
          <a:xfrm>
            <a:off x="2902591" y="4832059"/>
            <a:ext cx="787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manner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 basins of the </a:t>
            </a:r>
            <a:r>
              <a:rPr lang="fr-FR" dirty="0" err="1"/>
              <a:t>form</a:t>
            </a:r>
            <a:r>
              <a:rPr lang="fr-FR" dirty="0"/>
              <a:t> { C ; * }, </a:t>
            </a:r>
          </a:p>
          <a:p>
            <a:r>
              <a:rPr lang="fr-FR" dirty="0" err="1"/>
              <a:t>where</a:t>
            </a:r>
            <a:r>
              <a:rPr lang="fr-FR" dirty="0"/>
              <a:t> C = { a</a:t>
            </a:r>
            <a:r>
              <a:rPr lang="fr-FR" baseline="-25000" dirty="0"/>
              <a:t>1 </a:t>
            </a:r>
            <a:r>
              <a:rPr lang="fr-FR" dirty="0"/>
              <a:t>; b</a:t>
            </a:r>
            <a:r>
              <a:rPr lang="fr-FR" baseline="-25000" dirty="0"/>
              <a:t>1</a:t>
            </a:r>
            <a:r>
              <a:rPr lang="fr-FR" dirty="0"/>
              <a:t> ; d</a:t>
            </a:r>
            <a:r>
              <a:rPr lang="fr-FR" baseline="-25000" dirty="0"/>
              <a:t>0</a:t>
            </a:r>
            <a:r>
              <a:rPr lang="fr-FR" dirty="0"/>
              <a:t> ; … } </a:t>
            </a:r>
            <a:r>
              <a:rPr lang="fr-FR" dirty="0" err="1"/>
              <a:t>is</a:t>
            </a:r>
            <a:r>
              <a:rPr lang="fr-FR" dirty="0"/>
              <a:t> a set of conditions </a:t>
            </a:r>
            <a:r>
              <a:rPr lang="fr-FR" dirty="0" err="1"/>
              <a:t>realized</a:t>
            </a:r>
            <a:r>
              <a:rPr lang="fr-FR" dirty="0"/>
              <a:t> in the basin.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773285-B098-4011-ADA5-F8942CE51634}"/>
              </a:ext>
            </a:extLst>
          </p:cNvPr>
          <p:cNvSpPr txBox="1"/>
          <p:nvPr/>
        </p:nvSpPr>
        <p:spPr>
          <a:xfrm>
            <a:off x="3036815" y="5754848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Issue : </a:t>
            </a:r>
            <a:r>
              <a:rPr lang="fr-FR" dirty="0"/>
              <a:t>In an </a:t>
            </a:r>
            <a:r>
              <a:rPr lang="fr-FR" dirty="0" err="1"/>
              <a:t>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 </a:t>
            </a:r>
            <a:r>
              <a:rPr lang="fr-FR" dirty="0" err="1"/>
              <a:t>automata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3</a:t>
            </a:r>
            <a:r>
              <a:rPr lang="fr-FR" baseline="30000" dirty="0"/>
              <a:t>n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sets C.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1638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A826-8D73-4F5B-A195-D2F89C89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Finding « </a:t>
            </a:r>
            <a:r>
              <a:rPr lang="fr-FR" dirty="0" err="1"/>
              <a:t>rules</a:t>
            </a:r>
            <a:r>
              <a:rPr lang="fr-FR" dirty="0"/>
              <a:t> » </a:t>
            </a:r>
            <a:r>
              <a:rPr lang="fr-FR" dirty="0" err="1"/>
              <a:t>creating</a:t>
            </a:r>
            <a:r>
              <a:rPr lang="fr-FR" dirty="0"/>
              <a:t> basins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E2F08-4191-43DA-9464-B7351CA4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82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local states (or combinations of local states)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impossible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out, </a:t>
            </a:r>
            <a:r>
              <a:rPr lang="fr-FR" dirty="0" err="1"/>
              <a:t>we</a:t>
            </a:r>
            <a:r>
              <a:rPr lang="fr-FR" dirty="0"/>
              <a:t> start by </a:t>
            </a:r>
            <a:r>
              <a:rPr lang="fr-FR" dirty="0" err="1"/>
              <a:t>looking</a:t>
            </a:r>
            <a:r>
              <a:rPr lang="fr-FR" dirty="0"/>
              <a:t> for states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difficult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get</a:t>
            </a:r>
            <a:r>
              <a:rPr lang="fr-FR" dirty="0"/>
              <a:t> out.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do </a:t>
            </a:r>
            <a:r>
              <a:rPr lang="fr-FR" dirty="0" err="1"/>
              <a:t>that</a:t>
            </a:r>
            <a:r>
              <a:rPr lang="fr-FR" dirty="0"/>
              <a:t>, for </a:t>
            </a:r>
            <a:r>
              <a:rPr lang="fr-FR" dirty="0" err="1"/>
              <a:t>each</a:t>
            </a:r>
            <a:r>
              <a:rPr lang="fr-FR" dirty="0"/>
              <a:t> transition  k </a:t>
            </a:r>
            <a:r>
              <a:rPr lang="fr-FR" dirty="0">
                <a:solidFill>
                  <a:schemeClr val="tx1"/>
                </a:solidFill>
              </a:rPr>
              <a:t>→ 1-k 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to know how </a:t>
            </a:r>
            <a:r>
              <a:rPr lang="fr-FR" dirty="0" err="1">
                <a:solidFill>
                  <a:schemeClr val="tx1"/>
                </a:solidFill>
              </a:rPr>
              <a:t>many</a:t>
            </a:r>
            <a:r>
              <a:rPr lang="fr-FR" dirty="0">
                <a:solidFill>
                  <a:schemeClr val="tx1"/>
                </a:solidFill>
              </a:rPr>
              <a:t> times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realized</a:t>
            </a:r>
            <a:r>
              <a:rPr lang="fr-FR" dirty="0">
                <a:solidFill>
                  <a:schemeClr val="tx1"/>
                </a:solidFill>
              </a:rPr>
              <a:t> in the graph, </a:t>
            </a:r>
            <a:r>
              <a:rPr lang="fr-FR" i="1" dirty="0" err="1">
                <a:solidFill>
                  <a:schemeClr val="tx1"/>
                </a:solidFill>
              </a:rPr>
              <a:t>ie</a:t>
            </a:r>
            <a:r>
              <a:rPr lang="fr-FR" dirty="0">
                <a:solidFill>
                  <a:schemeClr val="tx1"/>
                </a:solidFill>
              </a:rPr>
              <a:t> how </a:t>
            </a:r>
            <a:r>
              <a:rPr lang="fr-FR" dirty="0" err="1">
                <a:solidFill>
                  <a:schemeClr val="tx1"/>
                </a:solidFill>
              </a:rPr>
              <a:t>many</a:t>
            </a:r>
            <a:r>
              <a:rPr lang="fr-FR" dirty="0">
                <a:solidFill>
                  <a:schemeClr val="tx1"/>
                </a:solidFill>
              </a:rPr>
              <a:t> global states </a:t>
            </a:r>
            <a:r>
              <a:rPr lang="fr-FR" dirty="0" err="1">
                <a:solidFill>
                  <a:schemeClr val="tx1"/>
                </a:solidFill>
              </a:rPr>
              <a:t>verify</a:t>
            </a:r>
            <a:r>
              <a:rPr lang="fr-FR" dirty="0">
                <a:solidFill>
                  <a:schemeClr val="tx1"/>
                </a:solidFill>
              </a:rPr>
              <a:t> the condition of the transition.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Activity : White </a:t>
            </a:r>
            <a:r>
              <a:rPr lang="fr-FR" b="1" dirty="0" err="1">
                <a:solidFill>
                  <a:schemeClr val="tx1"/>
                </a:solidFill>
              </a:rPr>
              <a:t>board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calculus</a:t>
            </a: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In practice,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stop the </a:t>
            </a:r>
            <a:r>
              <a:rPr lang="fr-FR" dirty="0" err="1">
                <a:solidFill>
                  <a:schemeClr val="tx1"/>
                </a:solidFill>
              </a:rPr>
              <a:t>calculus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fourth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term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denote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obtained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normalized</a:t>
            </a:r>
            <a:r>
              <a:rPr lang="fr-FR" dirty="0">
                <a:solidFill>
                  <a:schemeClr val="tx1"/>
                </a:solidFill>
              </a:rPr>
              <a:t>) as f(k→1-k).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do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under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constraints</a:t>
            </a:r>
            <a:r>
              <a:rPr lang="fr-FR" dirty="0">
                <a:solidFill>
                  <a:schemeClr val="tx1"/>
                </a:solidFill>
              </a:rPr>
              <a:t> C.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denote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as f(k→1-k)</a:t>
            </a:r>
            <a:r>
              <a:rPr lang="fr-FR" baseline="-25000" dirty="0">
                <a:solidFill>
                  <a:schemeClr val="tx1"/>
                </a:solidFill>
              </a:rPr>
              <a:t>|C</a:t>
            </a:r>
            <a:endParaRPr lang="fr-FR" baseline="-250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E21603C-1EAA-49EB-A40F-BDB33B3F5AEA}"/>
              </a:ext>
            </a:extLst>
          </p:cNvPr>
          <p:cNvSpPr txBox="1">
            <a:spLocks/>
          </p:cNvSpPr>
          <p:nvPr/>
        </p:nvSpPr>
        <p:spPr>
          <a:xfrm>
            <a:off x="2589212" y="1305017"/>
            <a:ext cx="8911687" cy="75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	2. Transition </a:t>
            </a:r>
            <a:r>
              <a:rPr lang="fr-FR" sz="2000" dirty="0" err="1"/>
              <a:t>density</a:t>
            </a:r>
            <a:r>
              <a:rPr lang="fr-FR" sz="2000" dirty="0"/>
              <a:t> in the graph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4102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804</TotalTime>
  <Words>576</Words>
  <Application>Microsoft Office PowerPoint</Application>
  <PresentationFormat>Grand écran</PresentationFormat>
  <Paragraphs>97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Finding attractors in asynchronous boolean networks using an SMT</vt:lpstr>
      <vt:lpstr>Présentation PowerPoint</vt:lpstr>
      <vt:lpstr>About me </vt:lpstr>
      <vt:lpstr>Summary</vt:lpstr>
      <vt:lpstr>The Model : automata network</vt:lpstr>
      <vt:lpstr>A few remarks on attractors and basins of attraction  </vt:lpstr>
      <vt:lpstr>A few remarks on attractors and basins of attraction </vt:lpstr>
      <vt:lpstr>Finding « rules » creating basins </vt:lpstr>
      <vt:lpstr>Finding « rules » creating basins</vt:lpstr>
      <vt:lpstr>Crucial remark</vt:lpstr>
      <vt:lpstr>General principle of the algorithm 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attractors in asynchronous boolean networks</dc:title>
  <dc:creator>Alexis Tricot</dc:creator>
  <cp:lastModifiedBy>Alexis Tricot</cp:lastModifiedBy>
  <cp:revision>23</cp:revision>
  <dcterms:created xsi:type="dcterms:W3CDTF">2018-06-11T17:30:27Z</dcterms:created>
  <dcterms:modified xsi:type="dcterms:W3CDTF">2018-06-12T06:55:18Z</dcterms:modified>
</cp:coreProperties>
</file>