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0" r:id="rId8"/>
    <p:sldId id="263" r:id="rId9"/>
    <p:sldId id="261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5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2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9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48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0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7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8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1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4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C85-386E-F044-B935-F4948D8B53D2}" type="datetimeFigureOut">
              <a:rPr lang="fr-FR" smtClean="0"/>
              <a:t>21/06/11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AD0C-8131-B445-AFB2-072CC437C4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6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800px-Bibliothèque_de_la_Pléia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128"/>
            <a:ext cx="9144000" cy="6846570"/>
          </a:xfrm>
          <a:prstGeom prst="rect">
            <a:avLst/>
          </a:prstGeom>
        </p:spPr>
      </p:pic>
      <p:pic>
        <p:nvPicPr>
          <p:cNvPr id="5" name="Picture 27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1905000"/>
            <a:ext cx="9144000" cy="14478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0" y="3352800"/>
            <a:ext cx="9144000" cy="455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3810000"/>
            <a:ext cx="9144000" cy="228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0" y="6096000"/>
            <a:ext cx="914400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11" name="Picture 25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3400" y="3429000"/>
            <a:ext cx="7239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 b="1" baseline="0" dirty="0" smtClean="0">
                <a:latin typeface="Tahoma" charset="0"/>
              </a:rPr>
              <a:t>LO43 – Initiation à la programmation orientée objet</a:t>
            </a:r>
            <a:endParaRPr lang="fr-FR" sz="1400" b="1" baseline="0" dirty="0">
              <a:latin typeface="Tahoma" charset="0"/>
            </a:endParaRPr>
          </a:p>
        </p:txBody>
      </p:sp>
      <p:sp>
        <p:nvSpPr>
          <p:cNvPr id="13" name="Rectangle 21"/>
          <p:cNvSpPr txBox="1">
            <a:spLocks noChangeArrowheads="1"/>
          </p:cNvSpPr>
          <p:nvPr/>
        </p:nvSpPr>
        <p:spPr bwMode="auto">
          <a:xfrm>
            <a:off x="533400" y="2133601"/>
            <a:ext cx="7927032" cy="5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fr-FR" sz="3200" b="1" smtClean="0">
                <a:solidFill>
                  <a:schemeClr val="bg1"/>
                </a:solidFill>
                <a:latin typeface="Tahoma" charset="0"/>
                <a:ea typeface="ＭＳ Ｐゴシック" charset="0"/>
                <a:cs typeface="ＭＳ Ｐゴシック" charset="0"/>
              </a:rPr>
              <a:t>Logiciel de gestion d’une bibliothèque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533400" y="4076700"/>
            <a:ext cx="6400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600" b="1" baseline="0" dirty="0" smtClean="0">
                <a:solidFill>
                  <a:schemeClr val="bg1"/>
                </a:solidFill>
                <a:latin typeface="Tahoma" charset="0"/>
              </a:rPr>
              <a:t>Lucas BENITO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600" b="1" baseline="0" dirty="0" smtClean="0">
                <a:solidFill>
                  <a:schemeClr val="bg1"/>
                </a:solidFill>
                <a:latin typeface="Tahoma" charset="0"/>
              </a:rPr>
              <a:t>Tanguy PRUDAT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600" b="1" baseline="0" dirty="0" smtClean="0">
                <a:solidFill>
                  <a:schemeClr val="bg1"/>
                </a:solidFill>
                <a:latin typeface="Tahoma" charset="0"/>
              </a:rPr>
              <a:t>Pierre-Antoine MONTEZ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600" b="1" baseline="0" dirty="0" smtClean="0">
                <a:solidFill>
                  <a:schemeClr val="bg1"/>
                </a:solidFill>
                <a:latin typeface="Tahoma" charset="0"/>
              </a:rPr>
              <a:t>Alexis URVOY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fr-FR" sz="1600" b="1" baseline="0" dirty="0">
              <a:solidFill>
                <a:schemeClr val="bg1"/>
              </a:solidFill>
              <a:latin typeface="Tahoma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600" b="1" baseline="0" dirty="0" smtClean="0">
                <a:solidFill>
                  <a:schemeClr val="bg1"/>
                </a:solidFill>
                <a:latin typeface="Tahoma" charset="0"/>
              </a:rPr>
              <a:t>GI01-GI02</a:t>
            </a:r>
            <a:endParaRPr lang="fr-FR" sz="1600" b="1" baseline="0" dirty="0">
              <a:solidFill>
                <a:schemeClr val="bg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iagrammeFoncti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4682"/>
            <a:ext cx="8599877" cy="6133318"/>
          </a:xfrm>
          <a:prstGeom prst="rect">
            <a:avLst/>
          </a:prstGeom>
        </p:spPr>
      </p:pic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III. PRESENTATION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44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III. PRESENTATION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36600" y="1638300"/>
            <a:ext cx="76708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000" b="1" u="sng" baseline="0" dirty="0" smtClean="0">
                <a:solidFill>
                  <a:srgbClr val="3366FF"/>
                </a:solidFill>
              </a:rPr>
              <a:t>3.2. Déroulement du programme</a:t>
            </a:r>
          </a:p>
          <a:p>
            <a:endParaRPr lang="fr-FR" sz="1600" baseline="0" dirty="0" smtClean="0"/>
          </a:p>
          <a:p>
            <a:endParaRPr lang="fr-FR" sz="1600" baseline="0" dirty="0"/>
          </a:p>
          <a:p>
            <a:endParaRPr lang="fr-FR" sz="1600" baseline="0" dirty="0" smtClean="0"/>
          </a:p>
          <a:p>
            <a:r>
              <a:rPr lang="fr-FR" sz="4000" b="1" baseline="0" dirty="0" smtClean="0">
                <a:latin typeface="Tahoma" charset="0"/>
              </a:rPr>
              <a:t>Démo live</a:t>
            </a:r>
            <a:endParaRPr lang="fr-FR" sz="4000" b="1" baseline="0" dirty="0">
              <a:latin typeface="Tahoma" charset="0"/>
            </a:endParaRPr>
          </a:p>
          <a:p>
            <a:pPr marL="285750" indent="-285750">
              <a:buFont typeface="Wingdings" charset="2"/>
              <a:buChar char="q"/>
            </a:pPr>
            <a:endParaRPr lang="fr-FR" sz="1600" baseline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2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IV. CONCLUSION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36600" y="1638300"/>
            <a:ext cx="7670800" cy="33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charset="2"/>
              <a:buChar char="Ø"/>
            </a:pPr>
            <a:r>
              <a:rPr lang="fr-FR" sz="1600" baseline="0" dirty="0" smtClean="0">
                <a:latin typeface="Tahoma" charset="0"/>
              </a:rPr>
              <a:t>Expérience enrichissante</a:t>
            </a:r>
            <a:endParaRPr lang="fr-FR" sz="1600" baseline="0" dirty="0">
              <a:latin typeface="Tahoma" charset="0"/>
            </a:endParaRPr>
          </a:p>
          <a:p>
            <a:pPr marL="285750" indent="-285750">
              <a:buFont typeface="Wingdings" charset="2"/>
              <a:buChar char="Ø"/>
            </a:pPr>
            <a:endParaRPr lang="fr-FR" sz="1600" baseline="0" dirty="0">
              <a:latin typeface="Tahoma" charset="0"/>
            </a:endParaRPr>
          </a:p>
          <a:p>
            <a:pPr marL="285750" indent="-285750">
              <a:lnSpc>
                <a:spcPct val="130000"/>
              </a:lnSpc>
              <a:buFont typeface="Wingdings" charset="2"/>
              <a:buChar char="Ø"/>
            </a:pPr>
            <a:r>
              <a:rPr lang="fr-FR" sz="1600" baseline="0" dirty="0" smtClean="0">
                <a:latin typeface="Tahoma" charset="0"/>
              </a:rPr>
              <a:t>Nous à appris à manier :</a:t>
            </a:r>
            <a:endParaRPr lang="fr-FR" sz="1600" baseline="0" dirty="0">
              <a:latin typeface="Tahoma" charset="0"/>
            </a:endParaRPr>
          </a:p>
          <a:p>
            <a:pPr>
              <a:lnSpc>
                <a:spcPct val="130000"/>
              </a:lnSpc>
            </a:pPr>
            <a:r>
              <a:rPr lang="fr-FR" sz="1600" baseline="0" dirty="0" smtClean="0">
                <a:latin typeface="Tahoma" charset="0"/>
              </a:rPr>
              <a:t>	_La lecture d’un fichier XML à l’aide d’une API JDOM</a:t>
            </a:r>
          </a:p>
          <a:p>
            <a:pPr>
              <a:lnSpc>
                <a:spcPct val="130000"/>
              </a:lnSpc>
            </a:pPr>
            <a:r>
              <a:rPr lang="fr-FR" sz="1600" baseline="0" dirty="0" smtClean="0">
                <a:latin typeface="Tahoma" charset="0"/>
              </a:rPr>
              <a:t>	_La gestion des tables de hachages</a:t>
            </a:r>
          </a:p>
          <a:p>
            <a:pPr>
              <a:lnSpc>
                <a:spcPct val="130000"/>
              </a:lnSpc>
            </a:pPr>
            <a:r>
              <a:rPr lang="fr-FR" sz="1600" baseline="0" dirty="0" smtClean="0">
                <a:latin typeface="Tahoma" charset="0"/>
              </a:rPr>
              <a:t>	_Les outils graphiques AWT et Swing</a:t>
            </a:r>
          </a:p>
          <a:p>
            <a:pPr>
              <a:lnSpc>
                <a:spcPct val="130000"/>
              </a:lnSpc>
            </a:pPr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_Plus généralement le langage Java et l’UML</a:t>
            </a:r>
            <a:endParaRPr lang="fr-FR" sz="1600" baseline="0" dirty="0">
              <a:latin typeface="Tahoma" charset="0"/>
            </a:endParaRPr>
          </a:p>
          <a:p>
            <a:endParaRPr lang="fr-FR" sz="1600" baseline="0" dirty="0" smtClean="0">
              <a:latin typeface="Tahoma" charset="0"/>
            </a:endParaRPr>
          </a:p>
          <a:p>
            <a:pPr marL="285750" indent="-285750">
              <a:lnSpc>
                <a:spcPct val="130000"/>
              </a:lnSpc>
              <a:buFont typeface="Wingdings" charset="2"/>
              <a:buChar char="Ø"/>
            </a:pPr>
            <a:r>
              <a:rPr lang="fr-FR" sz="1600" baseline="0" dirty="0" smtClean="0">
                <a:latin typeface="Tahoma" charset="0"/>
              </a:rPr>
              <a:t>Prise en compte de la difficulté et de la nécessité d’organiser le travail et de séparer les tâches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Ø"/>
            </a:pPr>
            <a:endParaRPr lang="fr-FR" sz="1600" baseline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0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2000" b="1" baseline="0" dirty="0" smtClean="0">
                <a:solidFill>
                  <a:schemeClr val="bg1"/>
                </a:solidFill>
                <a:latin typeface="Tahoma" charset="0"/>
              </a:rPr>
              <a:t>SOMMAIRE</a:t>
            </a:r>
            <a:endParaRPr lang="fr-FR" sz="2000" b="1" baseline="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46100" y="1866900"/>
            <a:ext cx="73025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00050" indent="-400050">
              <a:buAutoNum type="romanUcPeriod"/>
            </a:pPr>
            <a:r>
              <a:rPr lang="fr-FR" sz="2000" b="1" baseline="0" dirty="0" smtClean="0"/>
              <a:t>CAHIER DES CHARGES</a:t>
            </a:r>
          </a:p>
          <a:p>
            <a:pPr marL="400050" indent="-400050">
              <a:buAutoNum type="romanUcPeriod"/>
            </a:pPr>
            <a:endParaRPr lang="fr-FR" sz="2000" b="1" baseline="0" dirty="0" smtClean="0"/>
          </a:p>
          <a:p>
            <a:pPr marL="400050" indent="-400050">
              <a:buAutoNum type="romanUcPeriod"/>
            </a:pPr>
            <a:r>
              <a:rPr lang="fr-FR" sz="2000" b="1" baseline="0" dirty="0" smtClean="0"/>
              <a:t>SOLUTIONS TECHNIQUES DU LOGICIEL</a:t>
            </a:r>
          </a:p>
          <a:p>
            <a:r>
              <a:rPr lang="fr-FR" sz="2000" baseline="0" dirty="0" smtClean="0"/>
              <a:t>	1.Utilisation des classes</a:t>
            </a:r>
          </a:p>
          <a:p>
            <a:r>
              <a:rPr lang="fr-FR" sz="2000" baseline="0" dirty="0"/>
              <a:t>	</a:t>
            </a:r>
            <a:r>
              <a:rPr lang="fr-FR" sz="2000" baseline="0" dirty="0" smtClean="0"/>
              <a:t>2.Stockage des données</a:t>
            </a:r>
          </a:p>
          <a:p>
            <a:r>
              <a:rPr lang="fr-FR" sz="2000" baseline="0" dirty="0"/>
              <a:t>	</a:t>
            </a:r>
            <a:r>
              <a:rPr lang="fr-FR" sz="2000" baseline="0" dirty="0" smtClean="0"/>
              <a:t>3.L’interface graphique</a:t>
            </a:r>
          </a:p>
          <a:p>
            <a:endParaRPr lang="fr-FR" sz="2000" baseline="0" dirty="0" smtClean="0"/>
          </a:p>
          <a:p>
            <a:pPr marL="400050" indent="-400050">
              <a:buAutoNum type="romanUcPeriod" startAt="3"/>
            </a:pPr>
            <a:r>
              <a:rPr lang="fr-FR" sz="2000" b="1" baseline="0" dirty="0" smtClean="0"/>
              <a:t>PRESENTATION DU LOGICIEL</a:t>
            </a:r>
          </a:p>
          <a:p>
            <a:r>
              <a:rPr lang="fr-FR" sz="2000" b="1" baseline="0" dirty="0"/>
              <a:t>	</a:t>
            </a:r>
            <a:r>
              <a:rPr lang="fr-FR" sz="2000" baseline="0" dirty="0" smtClean="0"/>
              <a:t>1. Fonctions disponibles</a:t>
            </a:r>
          </a:p>
          <a:p>
            <a:r>
              <a:rPr lang="fr-FR" sz="2000" baseline="0" dirty="0"/>
              <a:t>	</a:t>
            </a:r>
            <a:r>
              <a:rPr lang="fr-FR" sz="2000" baseline="0" dirty="0" smtClean="0"/>
              <a:t>2. Déroulement du programme</a:t>
            </a:r>
            <a:endParaRPr lang="fr-FR" sz="2000" b="1" baseline="0" dirty="0" smtClean="0"/>
          </a:p>
          <a:p>
            <a:endParaRPr lang="fr-FR" sz="2000" b="1" baseline="0" dirty="0" smtClean="0"/>
          </a:p>
          <a:p>
            <a:r>
              <a:rPr lang="fr-FR" sz="2000" b="1" baseline="0" dirty="0" smtClean="0"/>
              <a:t>IV. CONCLUSION</a:t>
            </a:r>
            <a:endParaRPr lang="fr-FR" sz="2000" b="1" baseline="0" dirty="0"/>
          </a:p>
          <a:p>
            <a:pPr marL="400050" indent="-400050">
              <a:buAutoNum type="romanUcPeriod" startAt="3"/>
            </a:pPr>
            <a:endParaRPr lang="fr-FR" sz="2000" baseline="0" dirty="0" smtClean="0"/>
          </a:p>
          <a:p>
            <a:endParaRPr lang="fr-FR" sz="1600" baseline="0" dirty="0" smtClean="0"/>
          </a:p>
          <a:p>
            <a:pPr marL="400050" indent="-400050">
              <a:buAutoNum type="romanUcPeriod" startAt="3"/>
            </a:pPr>
            <a:endParaRPr lang="fr-FR" sz="1600" baseline="0" dirty="0"/>
          </a:p>
        </p:txBody>
      </p:sp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 descr="6a00d834525d3a69e201348986f2fc970c-800w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282700"/>
            <a:ext cx="2377049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5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>
                <a:solidFill>
                  <a:schemeClr val="bg1"/>
                </a:solidFill>
                <a:latin typeface="Tahoma" charset="0"/>
              </a:rPr>
              <a:t>I</a:t>
            </a: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. CAHIER DES CHARGES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46100" y="1866900"/>
            <a:ext cx="73025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 baseline="0" dirty="0" smtClean="0"/>
              <a:t>Ce programme a pour but de faciliter la gestion des emprunts au sein d’une bibliothèque. Il doit être codé en langage Java et offrir les fonctionnalités suivantes :</a:t>
            </a:r>
          </a:p>
          <a:p>
            <a:endParaRPr lang="fr-FR" sz="1600" baseline="0" dirty="0"/>
          </a:p>
          <a:p>
            <a:r>
              <a:rPr lang="fr-FR" sz="1600" baseline="0" dirty="0" smtClean="0">
                <a:latin typeface="Tahoma" charset="0"/>
              </a:rPr>
              <a:t>	</a:t>
            </a:r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>
                <a:latin typeface="Tahoma" charset="0"/>
              </a:rPr>
              <a:t> </a:t>
            </a:r>
            <a:r>
              <a:rPr lang="fr-FR" sz="1600" baseline="0" dirty="0" smtClean="0"/>
              <a:t>L’ajout et la mise à jour de documents</a:t>
            </a:r>
            <a:endParaRPr lang="fr-FR" sz="1600" baseline="0" dirty="0"/>
          </a:p>
          <a:p>
            <a:endParaRPr lang="fr-FR" sz="1600" baseline="0" dirty="0"/>
          </a:p>
          <a:p>
            <a:r>
              <a:rPr lang="fr-FR" sz="1600" baseline="0" dirty="0" smtClean="0">
                <a:latin typeface="Tahoma" charset="0"/>
              </a:rPr>
              <a:t>	</a:t>
            </a:r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/>
              <a:t>La recherche documentaire</a:t>
            </a:r>
          </a:p>
          <a:p>
            <a:endParaRPr lang="fr-FR" sz="1600" baseline="0" dirty="0"/>
          </a:p>
          <a:p>
            <a:r>
              <a:rPr lang="fr-FR" sz="1600" baseline="0" dirty="0" smtClean="0">
                <a:latin typeface="Tahoma" charset="0"/>
              </a:rPr>
              <a:t>	</a:t>
            </a:r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/>
              <a:t>La gestion des compte des emprunteurs</a:t>
            </a:r>
            <a:endParaRPr lang="fr-FR" sz="1600" baseline="0" dirty="0"/>
          </a:p>
          <a:p>
            <a:endParaRPr lang="fr-FR" sz="1600" baseline="0" dirty="0" smtClean="0"/>
          </a:p>
          <a:p>
            <a:r>
              <a:rPr lang="fr-FR" sz="1600" baseline="0" dirty="0"/>
              <a:t>L’application doit respecter </a:t>
            </a:r>
            <a:r>
              <a:rPr lang="fr-FR" sz="1600" baseline="0" dirty="0" smtClean="0"/>
              <a:t>certaines </a:t>
            </a:r>
            <a:r>
              <a:rPr lang="fr-FR" sz="1600" baseline="0" dirty="0"/>
              <a:t>règles de la </a:t>
            </a:r>
            <a:r>
              <a:rPr lang="fr-FR" sz="1600" baseline="0" dirty="0" smtClean="0"/>
              <a:t>bibliothèque </a:t>
            </a:r>
            <a:r>
              <a:rPr lang="fr-FR" sz="1600" baseline="0" dirty="0"/>
              <a:t>:</a:t>
            </a:r>
          </a:p>
          <a:p>
            <a:endParaRPr lang="fr-FR" sz="1600" baseline="0" dirty="0"/>
          </a:p>
          <a:p>
            <a:r>
              <a:rPr lang="fr-FR" sz="1600" baseline="0" dirty="0">
                <a:latin typeface="Tahoma" charset="0"/>
              </a:rPr>
              <a:t>	• Le nombre maximal d’emprunts est fixé à 5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• La durée limite d’un emprunt est de 2 mois</a:t>
            </a:r>
            <a:endParaRPr lang="fr-FR" sz="1600" baseline="0" dirty="0"/>
          </a:p>
          <a:p>
            <a:endParaRPr lang="fr-FR" sz="1600" baseline="0" dirty="0"/>
          </a:p>
        </p:txBody>
      </p:sp>
      <p:pic>
        <p:nvPicPr>
          <p:cNvPr id="10" name="Picture 25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38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II. SOLUTIONS TECHNIQUES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46100" y="1460500"/>
            <a:ext cx="73025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000" b="1" u="sng" baseline="0" dirty="0" smtClean="0">
                <a:solidFill>
                  <a:srgbClr val="3366FF"/>
                </a:solidFill>
              </a:rPr>
              <a:t>2.1. Utilisation des classes</a:t>
            </a:r>
          </a:p>
          <a:p>
            <a:endParaRPr lang="fr-FR" sz="1600" baseline="0" dirty="0"/>
          </a:p>
          <a:p>
            <a:r>
              <a:rPr lang="fr-FR" sz="1600" baseline="0" dirty="0" smtClean="0">
                <a:latin typeface="Tahoma" charset="0"/>
              </a:rPr>
              <a:t>• La classe Document :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	_catégorise les documents en 4 types : Livre, Journal, Magazine et CD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	_contient de nombreux attributs utiles à sa description et sa recherche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• La classe Personne :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	_contient les informations nécessaires au login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	_utile pour déterminer les fonctions disponible si emprunteur ou 			bibliothécaire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•La classe Emprunt : 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	_nécessaire pour distinguer et classer les emprunts</a:t>
            </a:r>
          </a:p>
        </p:txBody>
      </p:sp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6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II. SOLUTIONS TECHNIQUES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pic>
        <p:nvPicPr>
          <p:cNvPr id="2" name="Image 1" descr="diagClas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219199"/>
            <a:ext cx="7467600" cy="5178497"/>
          </a:xfrm>
          <a:prstGeom prst="rect">
            <a:avLst/>
          </a:prstGeom>
        </p:spPr>
      </p:pic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1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II. SOLUTIONS TECHNIQUES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46100" y="1460500"/>
            <a:ext cx="76708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000" b="1" u="sng" baseline="0" dirty="0" smtClean="0">
                <a:solidFill>
                  <a:srgbClr val="3366FF"/>
                </a:solidFill>
              </a:rPr>
              <a:t>2.2. Stockage des données</a:t>
            </a:r>
          </a:p>
          <a:p>
            <a:endParaRPr lang="fr-FR" sz="1600" baseline="0" dirty="0"/>
          </a:p>
          <a:p>
            <a:r>
              <a:rPr lang="fr-FR" sz="1600" baseline="0" dirty="0" smtClean="0">
                <a:latin typeface="Tahoma" charset="0"/>
              </a:rPr>
              <a:t>• Utilisation de 3 fichier XML comme base de données :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	_</a:t>
            </a:r>
            <a:r>
              <a:rPr lang="fr-FR" sz="1600" baseline="0" dirty="0" err="1" smtClean="0">
                <a:latin typeface="Tahoma" charset="0"/>
              </a:rPr>
              <a:t>utilisateurs.xml</a:t>
            </a:r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_</a:t>
            </a:r>
            <a:r>
              <a:rPr lang="fr-FR" sz="1600" baseline="0" dirty="0" err="1" smtClean="0">
                <a:latin typeface="Tahoma" charset="0"/>
              </a:rPr>
              <a:t>documents.xml</a:t>
            </a:r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_</a:t>
            </a:r>
            <a:r>
              <a:rPr lang="fr-FR" sz="1600" baseline="0" dirty="0" err="1" smtClean="0">
                <a:latin typeface="Tahoma" charset="0"/>
              </a:rPr>
              <a:t>emprunts.xml</a:t>
            </a:r>
            <a:endParaRPr lang="fr-FR" sz="1600" baseline="0" dirty="0" smtClean="0">
              <a:latin typeface="Tahoma" charset="0"/>
            </a:endParaRP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>
                <a:latin typeface="Tahoma" charset="0"/>
              </a:rPr>
              <a:t>Stockés dans des tables de hachages au lancement du programme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>
                <a:latin typeface="Tahoma" charset="0"/>
              </a:rPr>
              <a:t>Seules les données contenues dans ces tables sont modifiées lors de l’exécution de l’application : rapidité et facilité d’accès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>
                <a:latin typeface="Tahoma" charset="0"/>
              </a:rPr>
              <a:t>Nouveaux fichiers XML mis à jour écrasent les anciens lors de la fermeture du programme</a:t>
            </a:r>
            <a:endParaRPr lang="fr-FR" sz="1600" baseline="0" dirty="0">
              <a:latin typeface="Tahoma" charset="0"/>
            </a:endParaRPr>
          </a:p>
          <a:p>
            <a:endParaRPr lang="fr-FR" sz="1600" baseline="0" dirty="0" smtClean="0">
              <a:latin typeface="Tahoma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0"/>
            <a:ext cx="9144000" cy="909851"/>
          </a:xfrm>
          <a:prstGeom prst="rect">
            <a:avLst/>
          </a:prstGeom>
        </p:spPr>
      </p:pic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92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II. SOLUTIONS TECHNIQUES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46100" y="1460500"/>
            <a:ext cx="7670800" cy="473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000" b="1" u="sng" baseline="0" dirty="0" smtClean="0">
                <a:solidFill>
                  <a:srgbClr val="3366FF"/>
                </a:solidFill>
              </a:rPr>
              <a:t>2.3. L’ interface graphique</a:t>
            </a:r>
          </a:p>
          <a:p>
            <a:endParaRPr lang="fr-FR" sz="1600" baseline="0" dirty="0"/>
          </a:p>
          <a:p>
            <a:r>
              <a:rPr lang="fr-FR" sz="1600" baseline="0" dirty="0" smtClean="0">
                <a:latin typeface="Tahoma" charset="0"/>
              </a:rPr>
              <a:t>• Chargé de recevoir les données et déclencher les traitements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>
                <a:latin typeface="Tahoma" charset="0"/>
              </a:rPr>
              <a:t>Offre des fonctionnalités différentes selon emprunteur ou bibliothécaire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• </a:t>
            </a:r>
            <a:r>
              <a:rPr lang="fr-FR" sz="1600" baseline="0" dirty="0" smtClean="0">
                <a:latin typeface="Tahoma" charset="0"/>
              </a:rPr>
              <a:t>Concrètement :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	_Au </a:t>
            </a:r>
            <a:r>
              <a:rPr lang="fr-FR" sz="1600" baseline="0" dirty="0">
                <a:latin typeface="Tahoma" charset="0"/>
              </a:rPr>
              <a:t>lancement du </a:t>
            </a:r>
            <a:r>
              <a:rPr lang="fr-FR" sz="1600" baseline="0" dirty="0" smtClean="0">
                <a:latin typeface="Tahoma" charset="0"/>
              </a:rPr>
              <a:t>programme : instancie un objet « Fenêtre » qui hérite de </a:t>
            </a:r>
            <a:r>
              <a:rPr lang="fr-FR" sz="1600" baseline="0" dirty="0" err="1" smtClean="0">
                <a:latin typeface="Tahoma" charset="0"/>
              </a:rPr>
              <a:t>JFrame</a:t>
            </a:r>
            <a:endParaRPr lang="fr-FR" sz="1600" baseline="0" dirty="0" smtClean="0">
              <a:latin typeface="Tahoma" charset="0"/>
            </a:endParaRP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	_L’objet « Fenêtre » a un conteneur qui hérite de </a:t>
            </a:r>
            <a:r>
              <a:rPr lang="fr-FR" sz="1600" baseline="0" dirty="0" err="1" smtClean="0">
                <a:latin typeface="Tahoma" charset="0"/>
              </a:rPr>
              <a:t>JPanel</a:t>
            </a:r>
            <a:r>
              <a:rPr lang="fr-FR" sz="1600" baseline="0" dirty="0">
                <a:latin typeface="Tahoma" charset="0"/>
              </a:rPr>
              <a:t> </a:t>
            </a:r>
            <a:r>
              <a:rPr lang="fr-FR" sz="1600" baseline="0" dirty="0" smtClean="0">
                <a:latin typeface="Tahoma" charset="0"/>
              </a:rPr>
              <a:t>et qui diffère selon les éléments souhaités à l’affichage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	_Certains conteneurs sont utiles pour les deux types d’utilisateur : emprunteur et bibliothécaire</a:t>
            </a:r>
          </a:p>
          <a:p>
            <a:endParaRPr lang="fr-FR" sz="1600" baseline="0" dirty="0">
              <a:latin typeface="Tahoma" charset="0"/>
            </a:endParaRPr>
          </a:p>
          <a:p>
            <a:endParaRPr lang="fr-FR" sz="1600" baseline="0" dirty="0">
              <a:latin typeface="Tahoma" charset="0"/>
            </a:endParaRPr>
          </a:p>
          <a:p>
            <a:endParaRPr lang="fr-FR" sz="1600" baseline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7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II. SOLUTIONS TECHNIQUES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pic>
        <p:nvPicPr>
          <p:cNvPr id="2" name="Image 1" descr="inter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7500"/>
            <a:ext cx="9144000" cy="4117582"/>
          </a:xfrm>
          <a:prstGeom prst="rect">
            <a:avLst/>
          </a:prstGeom>
        </p:spPr>
      </p:pic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8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2E8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9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719"/>
            <a:ext cx="9144001" cy="28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baseline="0" dirty="0" smtClean="0">
                <a:solidFill>
                  <a:schemeClr val="bg1"/>
                </a:solidFill>
                <a:latin typeface="Tahoma" charset="0"/>
              </a:rPr>
              <a:t>III. PRESENTATION DU LOGICIEL</a:t>
            </a:r>
            <a:endParaRPr lang="fr-FR" sz="1800" b="1" baseline="0" dirty="0">
              <a:solidFill>
                <a:schemeClr val="bg1"/>
              </a:solidFill>
              <a:latin typeface="Tahoma" charset="0"/>
            </a:endParaRPr>
          </a:p>
        </p:txBody>
      </p:sp>
      <p:pic>
        <p:nvPicPr>
          <p:cNvPr id="8" name="Picture 25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6100" y="1460500"/>
            <a:ext cx="76708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000" b="1" u="sng" baseline="0" dirty="0" smtClean="0">
                <a:solidFill>
                  <a:srgbClr val="3366FF"/>
                </a:solidFill>
              </a:rPr>
              <a:t>3.1. Les fonctions disponibles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Fonctions accessibles à l’emprunteur : </a:t>
            </a:r>
          </a:p>
          <a:p>
            <a:r>
              <a:rPr lang="fr-FR" sz="1600" baseline="0" dirty="0" smtClean="0"/>
              <a:t> </a:t>
            </a:r>
            <a:endParaRPr lang="fr-FR" sz="1600" baseline="0" dirty="0"/>
          </a:p>
          <a:p>
            <a:r>
              <a:rPr lang="fr-FR" sz="1600" baseline="0" dirty="0" smtClean="0">
                <a:latin typeface="Tahoma" charset="0"/>
              </a:rPr>
              <a:t>	• Recherche de documents</a:t>
            </a: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• Consultation des emprunts</a:t>
            </a:r>
            <a:endParaRPr lang="fr-FR" sz="1600" baseline="0" dirty="0">
              <a:latin typeface="Tahoma" charset="0"/>
            </a:endParaRPr>
          </a:p>
          <a:p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Fonctions accessibles à la bibliothécaire : </a:t>
            </a:r>
            <a:endParaRPr lang="fr-FR" sz="1600" baseline="0" dirty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	</a:t>
            </a:r>
          </a:p>
          <a:p>
            <a:r>
              <a:rPr lang="fr-FR" sz="1600" baseline="0" dirty="0" smtClean="0">
                <a:latin typeface="Tahoma" charset="0"/>
              </a:rPr>
              <a:t>	• La recherche / l’ajout / la modification de documents</a:t>
            </a:r>
          </a:p>
          <a:p>
            <a:r>
              <a:rPr lang="fr-FR" sz="1600" baseline="0" dirty="0">
                <a:latin typeface="Tahoma" charset="0"/>
              </a:rPr>
              <a:t>	</a:t>
            </a:r>
            <a:endParaRPr lang="fr-FR" sz="1600" baseline="0" dirty="0" smtClean="0">
              <a:latin typeface="Tahoma" charset="0"/>
            </a:endParaRPr>
          </a:p>
          <a:p>
            <a:r>
              <a:rPr lang="fr-FR" sz="1600" baseline="0" dirty="0">
                <a:latin typeface="Tahoma" charset="0"/>
              </a:rPr>
              <a:t>	</a:t>
            </a:r>
            <a:r>
              <a:rPr lang="fr-FR" sz="1600" baseline="0" dirty="0" smtClean="0">
                <a:latin typeface="Tahoma" charset="0"/>
              </a:rPr>
              <a:t>• La recherche / l’ajout / la modification de compte d’emprunteur</a:t>
            </a:r>
          </a:p>
          <a:p>
            <a:endParaRPr lang="fr-FR" sz="1600" baseline="0" dirty="0">
              <a:latin typeface="Tahoma" charset="0"/>
            </a:endParaRPr>
          </a:p>
          <a:p>
            <a:r>
              <a:rPr lang="fr-FR" sz="1600" baseline="0" dirty="0" smtClean="0">
                <a:latin typeface="Tahoma" charset="0"/>
              </a:rPr>
              <a:t>	• La validation d’un emprunt ou d’un retour</a:t>
            </a:r>
            <a:endParaRPr lang="fr-FR" sz="1600" baseline="0" dirty="0">
              <a:latin typeface="Tahoma" charset="0"/>
            </a:endParaRPr>
          </a:p>
          <a:p>
            <a:endParaRPr lang="fr-FR" sz="1600" baseline="0" dirty="0">
              <a:latin typeface="Tahoma" charset="0"/>
            </a:endParaRPr>
          </a:p>
          <a:p>
            <a:endParaRPr lang="fr-FR" sz="1600" baseline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1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196</Words>
  <Application>Microsoft Macintosh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</dc:creator>
  <cp:lastModifiedBy>Homer Simpsons</cp:lastModifiedBy>
  <cp:revision>30</cp:revision>
  <dcterms:created xsi:type="dcterms:W3CDTF">2011-06-20T12:30:23Z</dcterms:created>
  <dcterms:modified xsi:type="dcterms:W3CDTF">2011-06-21T07:58:43Z</dcterms:modified>
</cp:coreProperties>
</file>